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17-4D64-BA5C-C28F8FBF6C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17-4D64-BA5C-C28F8FBF6C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17-4D64-BA5C-C28F8FBF6C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17-4D64-BA5C-C28F8FBF6C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17-4D64-BA5C-C28F8FBF6C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17-4D64-BA5C-C28F8FBF6C7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17-4D64-BA5C-C28F8FBF6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092168"/>
        <c:axId val="170434072"/>
      </c:barChart>
      <c:dateAx>
        <c:axId val="240092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34072"/>
        <c:crosses val="autoZero"/>
        <c:auto val="1"/>
        <c:lblOffset val="100"/>
        <c:baseTimeUnit val="days"/>
      </c:dateAx>
      <c:valAx>
        <c:axId val="17043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9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5</c:v>
                </c:pt>
                <c:pt idx="2">
                  <c:v>3</c:v>
                </c:pt>
                <c:pt idx="3">
                  <c:v>51</c:v>
                </c:pt>
                <c:pt idx="4">
                  <c:v>46</c:v>
                </c:pt>
                <c:pt idx="5">
                  <c:v>80</c:v>
                </c:pt>
                <c:pt idx="6">
                  <c:v>11</c:v>
                </c:pt>
                <c:pt idx="7">
                  <c:v>24</c:v>
                </c:pt>
                <c:pt idx="8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F7-47FD-811A-F426FDED1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547912"/>
        <c:axId val="295548896"/>
      </c:barChart>
      <c:dateAx>
        <c:axId val="29554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48896"/>
        <c:crosses val="autoZero"/>
        <c:auto val="1"/>
        <c:lblOffset val="100"/>
        <c:baseTimeUnit val="months"/>
      </c:dateAx>
      <c:valAx>
        <c:axId val="29554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4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15</c:v>
                </c:pt>
                <c:pt idx="2">
                  <c:v>25</c:v>
                </c:pt>
                <c:pt idx="3">
                  <c:v>10</c:v>
                </c:pt>
                <c:pt idx="4">
                  <c:v>26</c:v>
                </c:pt>
                <c:pt idx="5">
                  <c:v>18</c:v>
                </c:pt>
                <c:pt idx="6">
                  <c:v>23</c:v>
                </c:pt>
                <c:pt idx="7">
                  <c:v>29</c:v>
                </c:pt>
                <c:pt idx="8">
                  <c:v>27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47-4CF2-912D-A486C30CD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530392"/>
        <c:axId val="242532032"/>
      </c:barChart>
      <c:dateAx>
        <c:axId val="242530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32032"/>
        <c:crosses val="autoZero"/>
        <c:auto val="1"/>
        <c:lblOffset val="100"/>
        <c:baseTimeUnit val="months"/>
      </c:dateAx>
      <c:valAx>
        <c:axId val="24253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3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20038</c:v>
                </c:pt>
                <c:pt idx="1">
                  <c:v>18162</c:v>
                </c:pt>
                <c:pt idx="2">
                  <c:v>28067</c:v>
                </c:pt>
                <c:pt idx="3">
                  <c:v>69541</c:v>
                </c:pt>
                <c:pt idx="4">
                  <c:v>361702</c:v>
                </c:pt>
                <c:pt idx="5">
                  <c:v>40264</c:v>
                </c:pt>
                <c:pt idx="6">
                  <c:v>419903</c:v>
                </c:pt>
                <c:pt idx="7">
                  <c:v>240186</c:v>
                </c:pt>
                <c:pt idx="8">
                  <c:v>5253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C-48CD-B289-B339C8B2B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531376"/>
        <c:axId val="242536624"/>
      </c:barChart>
      <c:dateAx>
        <c:axId val="242531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36624"/>
        <c:crosses val="autoZero"/>
        <c:auto val="1"/>
        <c:lblOffset val="100"/>
        <c:baseTimeUnit val="months"/>
      </c:dateAx>
      <c:valAx>
        <c:axId val="24253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3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-4</c:v>
                </c:pt>
                <c:pt idx="2">
                  <c:v>7</c:v>
                </c:pt>
                <c:pt idx="3">
                  <c:v>8</c:v>
                </c:pt>
                <c:pt idx="4">
                  <c:v>4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B-48FD-96A4-E1FCFCD90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198192"/>
        <c:axId val="300202128"/>
      </c:barChart>
      <c:dateAx>
        <c:axId val="300198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02128"/>
        <c:crosses val="autoZero"/>
        <c:auto val="1"/>
        <c:lblOffset val="100"/>
        <c:baseTimeUnit val="months"/>
      </c:dateAx>
      <c:valAx>
        <c:axId val="30020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9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9-45D4-8C91-32ECA08CA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199504"/>
        <c:axId val="300205736"/>
      </c:barChart>
      <c:dateAx>
        <c:axId val="300199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05736"/>
        <c:crosses val="autoZero"/>
        <c:auto val="1"/>
        <c:lblOffset val="100"/>
        <c:baseTimeUnit val="months"/>
      </c:dateAx>
      <c:valAx>
        <c:axId val="30020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9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4</c:v>
                </c:pt>
                <c:pt idx="2">
                  <c:v>11</c:v>
                </c:pt>
                <c:pt idx="3">
                  <c:v>12</c:v>
                </c:pt>
                <c:pt idx="4">
                  <c:v>2</c:v>
                </c:pt>
                <c:pt idx="5">
                  <c:v>22</c:v>
                </c:pt>
                <c:pt idx="6">
                  <c:v>19</c:v>
                </c:pt>
                <c:pt idx="7">
                  <c:v>11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93-4DA0-A193-973D363DF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892736"/>
        <c:axId val="302892080"/>
      </c:barChart>
      <c:dateAx>
        <c:axId val="302892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92080"/>
        <c:crosses val="autoZero"/>
        <c:auto val="1"/>
        <c:lblOffset val="100"/>
        <c:baseTimeUnit val="months"/>
      </c:dateAx>
      <c:valAx>
        <c:axId val="30289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9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27</c:v>
                </c:pt>
                <c:pt idx="2">
                  <c:v>30</c:v>
                </c:pt>
                <c:pt idx="3">
                  <c:v>31</c:v>
                </c:pt>
                <c:pt idx="4">
                  <c:v>26</c:v>
                </c:pt>
                <c:pt idx="5">
                  <c:v>25</c:v>
                </c:pt>
                <c:pt idx="6">
                  <c:v>26</c:v>
                </c:pt>
                <c:pt idx="7">
                  <c:v>31</c:v>
                </c:pt>
                <c:pt idx="8">
                  <c:v>20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0-42C5-A418-137100618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202784"/>
        <c:axId val="305264520"/>
      </c:barChart>
      <c:dateAx>
        <c:axId val="300202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264520"/>
        <c:crosses val="autoZero"/>
        <c:auto val="1"/>
        <c:lblOffset val="100"/>
        <c:baseTimeUnit val="months"/>
      </c:dateAx>
      <c:valAx>
        <c:axId val="30526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0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 (First Insurance Co. of Hawaii)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</c:v>
                </c:pt>
                <c:pt idx="1">
                  <c:v>0</c:v>
                </c:pt>
                <c:pt idx="2">
                  <c:v>12</c:v>
                </c:pt>
                <c:pt idx="3">
                  <c:v>8</c:v>
                </c:pt>
                <c:pt idx="4">
                  <c:v>22</c:v>
                </c:pt>
                <c:pt idx="5">
                  <c:v>11</c:v>
                </c:pt>
                <c:pt idx="6">
                  <c:v>-6</c:v>
                </c:pt>
                <c:pt idx="7">
                  <c:v>-5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F5-4426-86FB-11DF7DF40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544112"/>
        <c:axId val="309541160"/>
      </c:barChart>
      <c:dateAx>
        <c:axId val="30954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41160"/>
        <c:crosses val="autoZero"/>
        <c:auto val="1"/>
        <c:lblOffset val="100"/>
        <c:baseTimeUnit val="months"/>
      </c:dateAx>
      <c:valAx>
        <c:axId val="30954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4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 (First Insurance Co. of Hawaii)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</c:v>
                </c:pt>
                <c:pt idx="1">
                  <c:v>40</c:v>
                </c:pt>
                <c:pt idx="2">
                  <c:v>39</c:v>
                </c:pt>
                <c:pt idx="3">
                  <c:v>35</c:v>
                </c:pt>
                <c:pt idx="4">
                  <c:v>38</c:v>
                </c:pt>
                <c:pt idx="5">
                  <c:v>44</c:v>
                </c:pt>
                <c:pt idx="6">
                  <c:v>36</c:v>
                </c:pt>
                <c:pt idx="7">
                  <c:v>36</c:v>
                </c:pt>
                <c:pt idx="8">
                  <c:v>34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C4-4029-870A-BF0005E18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544440"/>
        <c:axId val="309545096"/>
      </c:barChart>
      <c:dateAx>
        <c:axId val="309544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45096"/>
        <c:crosses val="autoZero"/>
        <c:auto val="1"/>
        <c:lblOffset val="100"/>
        <c:baseTimeUnit val="months"/>
      </c:dateAx>
      <c:valAx>
        <c:axId val="30954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4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5A642-2E1B-4554-973E-E700A15B59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FICOH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7F4D6A-70A4-4AF8-9F0C-4206C3917E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6560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9D865-8A2B-4670-909E-802178FE7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82994D-8C3A-46EA-A30B-97C7F0283E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1655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407BE-80A2-4AEF-81A7-96A257779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CCC15-ABC0-4B5A-889A-0FFE518F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153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903E3-1755-485D-8D88-297A81432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F582C2-03E9-46C2-BEC0-6B81E7C783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8202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75608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2610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3291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3874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6264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24679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7537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1417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3639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2481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37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 Insurance Company of Hawaii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784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29629-EFFB-4A33-ACF6-2A525FF61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23018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A9832-ACF5-48B0-8179-1DDEF0AE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BB67FB-7CDD-4035-B91C-1F976FC93E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7948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D24F1-DA33-4A91-9B2F-FFEFF5FB9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8D02E-2C7B-4AC5-8A22-6D20E006F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9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7512E-C796-4232-8524-840EAAD2D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B5ABBA-946C-4E6A-AA35-3AA5616CF3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603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56EBB-133F-4C48-8B34-9C00F2911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078C3-21A7-4195-BD17-372555486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565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0A70E-DB38-428F-9986-6FDBFDF8E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910256-2A6B-4852-BE0D-17CE5E93EF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0447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812C9-30B2-41C4-8FCD-E513575AD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1C4D9-D8E5-4A7C-83CC-79FAB80EF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987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496A4-4678-4913-9B2B-11987AFD4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D57A16-48F6-4337-BDAF-0611CBC9F2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9823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77523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2178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0992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512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626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831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185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355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68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- 2017-08-12 18:08:13</a:t>
                      </a:r>
                      <a:r>
                        <a:rPr lang="en-US" sz="1000"/>
                        <a:t>
Today's #OahuHeartWalk culminated several months of fundraising for the American Heart Association of Hawaii. Mahalo to all our employees and friends &amp; family who contributed to FICOH's big showing at the walk and to our grand total donation of nearly $100,000! We're so proud to be a part of this event and to support Hawaii and our nation's fight against heart disease. Here's to living #HealthyforGood!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6.1064%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1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- 2017-08-29 13:08:03</a:t>
                      </a:r>
                      <a:r>
                        <a:rPr lang="en-US" sz="1000"/>
                        <a:t>
Here's what you should know if you're renting with pets: http://ow.ly/PN6T30eLkwC
Pictured: Rosie, furry friend belonging to F. Wong of our Risk &amp; Safety Management department.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48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- 2017-08-09 14:43:06</a:t>
                      </a:r>
                      <a:r>
                        <a:rPr lang="en-US" sz="1000"/>
                        <a:t>
Hot off the press! How our CEO Jeff Shonka took control of his health and is inspiring others to do the same:
http://midweek.com/pdf/MidWeek/2017/0809/html5forpc.html?page=6
MidWeek American Heart Association of Hawaii #OahuHeartWalk #HealthyforGood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3.6818%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73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5254D-4278-4B8C-99B3-B7ECA2580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173052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D5DD7-F79A-46D9-8FC1-9F933D8C2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C6F73-11B5-4C89-AAA6-A5E69AA24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7255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95376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9404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44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846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6915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319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3299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538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259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290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40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9207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8451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006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67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@FirstInsHI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491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3066B-EA4E-42ED-A489-3627BBDDB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16946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DC760-7C3C-4ECE-9EDE-1D3843A96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CD22BB-A824-4769-992A-B0026489A8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517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E6F03-B2F3-4E75-9CDB-74204167E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067DD-F713-4DE7-8DB1-9F2B7CB55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261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DFF96-F7CF-4C9A-BCD6-1C8E31D9B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69BA85-7E23-44FA-A76F-5F6240533E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143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C46AC-EEBB-405E-912B-A18BCA577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A3C3A-4A1E-4A01-9BA9-18543F26F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344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C1CEB-9369-43E9-813C-DBA18A112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18FED3-7F87-46B2-9250-6E41994772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0437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54732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532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68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5840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083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491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1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- 2017-08-08 14:24:45</a:t>
                      </a:r>
                      <a:r>
                        <a:rPr lang="en-US" sz="1000"/>
                        <a:t>
We're hiring in our Commercial Underwriting dept: https://t.co/DzNCfPH9NR Join one of HI's best places to work #HawaiiJobs #InsuranceJobs https://t.co/u9UEprw8dj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0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- 2017-08-24 17:50:34</a:t>
                      </a:r>
                      <a:r>
                        <a:rPr lang="en-US" sz="1000"/>
                        <a:t>
Our CEO Jeff Shonka joining panel discussion on attracting/retaining employees on tonight's Insights on @pbshawaii https://t.co/Qj2YHYiMo7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36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- 2017-08-07 18:42:19</a:t>
                      </a:r>
                      <a:r>
                        <a:rPr lang="en-US" sz="1000"/>
                        <a:t>
Pre-tournament fun at the @SOHawaii Aukake Classic on Saturday. #bocce #bocceball #specialolympicshawaii https://t.co/JKAjMxw0cS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05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3F442-F7C4-4391-B03E-F030D9033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127295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98E4D-9A41-47DB-A1B1-56DF03D3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5D06C-65CB-49BB-8DA0-BEB5C7BF92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513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559126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327790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494926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673445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800242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7593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03782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08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 Insurance Company of Hawaii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17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2FA45-638E-44B7-90BA-A204A22C8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710037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A460-B35E-4A68-9FA2-C907B4157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BA9378-C8A5-446A-BB11-26432D6CF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6820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6008B-9499-440B-B751-B6857664C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3E635-ADDA-4B06-B079-8F6013B49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35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03779-2841-4217-9F78-1FAB13FB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E7965D-9F0F-4915-8EB3-148152BA8F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4492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61D07-062E-479E-B163-FCAB8E922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9645E-5AF5-4DBD-83F6-D66358D02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007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2B973-604F-4171-A1D7-0899B62C8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F7E0A-DED8-420D-BB63-F911C81D2F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7095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63201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5249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8636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3200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5756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85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- 2017-08-16 14:06:09</a:t>
                      </a:r>
                      <a:r>
                        <a:rPr lang="en-US" sz="1000"/>
                        <a:t>
First Insurance and its associates and friends and family numbered more than 300 people at Saturday's Heart Walk, who together donated and raised nearly $100,000 for the American Heart Association of Hawaii. Great work, everyone! Here's to ending heart disease and living "healthy for good."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11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- 2017-08-24 22:50:29</a:t>
                      </a:r>
                      <a:r>
                        <a:rPr lang="en-US" sz="1000"/>
                        <a:t>
We hope our agency partners had a great time at our Agency Appreciation Golf Tournament and Banquet. We did! So honored TMNA President &amp; CEO Yasu Fukuda could join us for the event, both on the course and after at the banquet!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4.0984%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19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- 2017-08-11 15:05:53</a:t>
                      </a:r>
                      <a:r>
                        <a:rPr lang="en-US" sz="1000"/>
                        <a:t>
In the Aug. 9 issue of Midweek: How our CEO Jeff Shonka took control of his health and is inspiring others to do the same:
https://lnkd.in/g8h2yeQ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095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17C6E-9EB3-42A2-81B0-45446219C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1543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E61D-869E-4B6D-B054-EDE3967D6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4F34A5-CD74-4E92-97CC-42FD6E316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88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25047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359127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77597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1572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109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5825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770208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83120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68920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9241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82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firstinshi (First Insurance Co. of Hawaii)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1.5831%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143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ACF6A-936B-4E4C-893E-153C133F83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165200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2D69C-B375-4679-B5EA-9E969DF7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226048-8E15-4613-A030-F7F6FC0D7E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9232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4F3EE-5534-45AA-9098-F8B836F49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0EA96-717A-42FA-A13A-9F5F2E65D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97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EBCF2-807A-4410-BD92-EC408E25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0B1BAD-8107-475E-8EB9-A7D4E60CAC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5748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4B15C-CD98-448C-A3B0-E1582F272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0DB10-D6E9-4C24-B9F3-DF9F957FC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94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2826-991D-4753-AFCF-60BF80CB6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B6252-B095-47AA-96C7-08F764D13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72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43492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4558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41009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0037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6168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0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- 2017-08-23 14:39:24</a:t>
                      </a:r>
                      <a:r>
                        <a:rPr lang="en-US" sz="1000"/>
                        <a:t>
Where we are today... #ficoh #agencyappreciation #golftournament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63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- 2017-08-24 22:47:09</a:t>
                      </a:r>
                      <a:r>
                        <a:rPr lang="en-US" sz="1000"/>
                        <a:t>
We hope our agency partners had a great time at our Agency Appreciation Golf Tournament and Banquet. We did! So honored TMNA CEO Yasu Fukuda could join us for the event, both on the course and off! #golftournament #agencyappreciation #hawaiiprincegolfclub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51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- 2017-08-12 20:02:04</a:t>
                      </a:r>
                      <a:r>
                        <a:rPr lang="en-US" sz="1000"/>
                        <a:t>
Before today's @hearthawaii #oahuheartwalk. Great walk, important cause, awesome show of support by the community!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1.9768%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47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- 2017-08-29 19:14:21</a:t>
                      </a:r>
                      <a:r>
                        <a:rPr lang="en-US" sz="1000"/>
                        <a:t>
Planning to take your dog with you to the beach this Labor Day weekend? Check out the @hawaiianhumane list of dog-friendly beaches at www.hawaiianhumane.org/dog-friendly-beaches/ &amp; have fun! Pictured: Hime, pooch belonging to M. Hirano of our Claims department. #oahu #dogfriendly #beaches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1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- 2017-08-04 14:00:18</a:t>
                      </a:r>
                      <a:r>
                        <a:rPr lang="en-US" sz="1000"/>
                        <a:t>
Fill your weekend with one (or many) of the amazing outdoor activities #Hawaii has to offer. Happy #AlohaFriday.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433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0405D-1541-4724-B6EE-13520E0A3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52097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519</Words>
  <Application>Microsoft Office PowerPoint</Application>
  <PresentationFormat>On-screen Show (4:3)</PresentationFormat>
  <Paragraphs>236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FICOH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Top 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FICOH Social Media</dc:title>
  <dc:creator>Administrator</dc:creator>
  <cp:lastModifiedBy>Administrator</cp:lastModifiedBy>
  <cp:revision>1</cp:revision>
  <dcterms:created xsi:type="dcterms:W3CDTF">2017-09-12T14:12:15Z</dcterms:created>
  <dcterms:modified xsi:type="dcterms:W3CDTF">2017-09-12T14:12:43Z</dcterms:modified>
</cp:coreProperties>
</file>