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1"/>
      <p:bold r:id="rId22"/>
      <p:italic r:id="rId23"/>
      <p:boldItalic r:id="rId2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font" Target="fonts/font1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3.fntdata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2.fntdata"/><Relationship Id="rId27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Facebook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42948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1535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591-4BDC-B5CB-4D2BF3C0E84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Twitter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42948</c:v>
                </c:pt>
              </c:numCache>
            </c:numRef>
          </c:cat>
          <c:val>
            <c:numRef>
              <c:f>Sheet1!$C$2</c:f>
              <c:numCache>
                <c:formatCode>General</c:formatCode>
                <c:ptCount val="1"/>
                <c:pt idx="0">
                  <c:v>1220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591-4BDC-B5CB-4D2BF3C0E84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YouTube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42948</c:v>
                </c:pt>
              </c:numCache>
            </c:numRef>
          </c:cat>
          <c:val>
            <c:numRef>
              <c:f>Sheet1!$D$2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591-4BDC-B5CB-4D2BF3C0E849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Google+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42948</c:v>
                </c:pt>
              </c:numCache>
            </c:numRef>
          </c:cat>
          <c:val>
            <c:numRef>
              <c:f>Sheet1!$E$2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591-4BDC-B5CB-4D2BF3C0E849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LinkedIn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42948</c:v>
                </c:pt>
              </c:numCache>
            </c:numRef>
          </c:cat>
          <c:val>
            <c:numRef>
              <c:f>Sheet1!$F$2</c:f>
              <c:numCache>
                <c:formatCode>General</c:formatCode>
                <c:ptCount val="1"/>
                <c:pt idx="0">
                  <c:v>854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591-4BDC-B5CB-4D2BF3C0E849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Instagram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42948</c:v>
                </c:pt>
              </c:numCache>
            </c:numRef>
          </c:cat>
          <c:val>
            <c:numRef>
              <c:f>Sheet1!$G$2</c:f>
              <c:numCache>
                <c:formatCode>General</c:formatCode>
                <c:ptCount val="1"/>
                <c:pt idx="0">
                  <c:v>2324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4591-4BDC-B5CB-4D2BF3C0E849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Pinterest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42948</c:v>
                </c:pt>
              </c:numCache>
            </c:numRef>
          </c:cat>
          <c:val>
            <c:numRef>
              <c:f>Sheet1!$H$2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4591-4BDC-B5CB-4D2BF3C0E84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40574680"/>
        <c:axId val="240575008"/>
      </c:barChart>
      <c:dateAx>
        <c:axId val="24057468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0575008"/>
        <c:crosses val="autoZero"/>
        <c:auto val="1"/>
        <c:lblOffset val="100"/>
        <c:baseTimeUnit val="days"/>
      </c:dateAx>
      <c:valAx>
        <c:axId val="2405750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05746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First Insurance Company of Hawaii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  <c:pt idx="11">
                  <c:v>43070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-2</c:v>
                </c:pt>
                <c:pt idx="1">
                  <c:v>5</c:v>
                </c:pt>
                <c:pt idx="2">
                  <c:v>3</c:v>
                </c:pt>
                <c:pt idx="3">
                  <c:v>51</c:v>
                </c:pt>
                <c:pt idx="4">
                  <c:v>46</c:v>
                </c:pt>
                <c:pt idx="5">
                  <c:v>80</c:v>
                </c:pt>
                <c:pt idx="6">
                  <c:v>11</c:v>
                </c:pt>
                <c:pt idx="7">
                  <c:v>24</c:v>
                </c:pt>
                <c:pt idx="8">
                  <c:v>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CA2-4569-A32D-FF7FF971331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3460264"/>
        <c:axId val="293459608"/>
      </c:barChart>
      <c:dateAx>
        <c:axId val="29346026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3459608"/>
        <c:crosses val="autoZero"/>
        <c:auto val="1"/>
        <c:lblOffset val="100"/>
        <c:baseTimeUnit val="months"/>
      </c:dateAx>
      <c:valAx>
        <c:axId val="2934596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34602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First Insurance Company of Hawaii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  <c:pt idx="11">
                  <c:v>43070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18</c:v>
                </c:pt>
                <c:pt idx="1">
                  <c:v>15</c:v>
                </c:pt>
                <c:pt idx="2">
                  <c:v>25</c:v>
                </c:pt>
                <c:pt idx="3">
                  <c:v>10</c:v>
                </c:pt>
                <c:pt idx="4">
                  <c:v>26</c:v>
                </c:pt>
                <c:pt idx="5">
                  <c:v>18</c:v>
                </c:pt>
                <c:pt idx="6">
                  <c:v>23</c:v>
                </c:pt>
                <c:pt idx="7">
                  <c:v>29</c:v>
                </c:pt>
                <c:pt idx="8">
                  <c:v>27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CAA-465B-86DE-1B3105B8F74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4022520"/>
        <c:axId val="53228464"/>
      </c:barChart>
      <c:dateAx>
        <c:axId val="5402252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3228464"/>
        <c:crosses val="autoZero"/>
        <c:auto val="1"/>
        <c:lblOffset val="100"/>
        <c:baseTimeUnit val="months"/>
      </c:dateAx>
      <c:valAx>
        <c:axId val="532284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40225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First Insurance Company of Hawaii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  <c:pt idx="11">
                  <c:v>43070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20038</c:v>
                </c:pt>
                <c:pt idx="1">
                  <c:v>18162</c:v>
                </c:pt>
                <c:pt idx="2">
                  <c:v>28067</c:v>
                </c:pt>
                <c:pt idx="3">
                  <c:v>69541</c:v>
                </c:pt>
                <c:pt idx="4">
                  <c:v>361702</c:v>
                </c:pt>
                <c:pt idx="5">
                  <c:v>40264</c:v>
                </c:pt>
                <c:pt idx="6">
                  <c:v>419903</c:v>
                </c:pt>
                <c:pt idx="7">
                  <c:v>240186</c:v>
                </c:pt>
                <c:pt idx="8">
                  <c:v>5253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31C-45CB-9697-D2AB4880BB8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5055520"/>
        <c:axId val="295055848"/>
      </c:barChart>
      <c:dateAx>
        <c:axId val="29505552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5055848"/>
        <c:crosses val="autoZero"/>
        <c:auto val="1"/>
        <c:lblOffset val="100"/>
        <c:baseTimeUnit val="months"/>
      </c:dateAx>
      <c:valAx>
        <c:axId val="2950558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50555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@FirstInsHI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  <c:pt idx="11">
                  <c:v>43070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13</c:v>
                </c:pt>
                <c:pt idx="1">
                  <c:v>-4</c:v>
                </c:pt>
                <c:pt idx="2">
                  <c:v>7</c:v>
                </c:pt>
                <c:pt idx="3">
                  <c:v>8</c:v>
                </c:pt>
                <c:pt idx="4">
                  <c:v>4</c:v>
                </c:pt>
                <c:pt idx="5">
                  <c:v>6</c:v>
                </c:pt>
                <c:pt idx="6">
                  <c:v>6</c:v>
                </c:pt>
                <c:pt idx="7">
                  <c:v>6</c:v>
                </c:pt>
                <c:pt idx="8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3BB-4C51-933C-0DE0533C76B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8273256"/>
        <c:axId val="298276536"/>
      </c:barChart>
      <c:dateAx>
        <c:axId val="29827325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8276536"/>
        <c:crosses val="autoZero"/>
        <c:auto val="1"/>
        <c:lblOffset val="100"/>
        <c:baseTimeUnit val="months"/>
      </c:dateAx>
      <c:valAx>
        <c:axId val="2982765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82732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@FirstInsHI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  <c:pt idx="11">
                  <c:v>43070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0</c:v>
                </c:pt>
                <c:pt idx="4">
                  <c:v>1</c:v>
                </c:pt>
                <c:pt idx="5">
                  <c:v>0</c:v>
                </c:pt>
                <c:pt idx="6">
                  <c:v>1</c:v>
                </c:pt>
                <c:pt idx="7">
                  <c:v>0</c:v>
                </c:pt>
                <c:pt idx="8">
                  <c:v>1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33A-47F0-A40D-0E85D16F6AF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8263416"/>
        <c:axId val="298272272"/>
      </c:barChart>
      <c:dateAx>
        <c:axId val="29826341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8272272"/>
        <c:crosses val="autoZero"/>
        <c:auto val="1"/>
        <c:lblOffset val="100"/>
        <c:baseTimeUnit val="months"/>
      </c:dateAx>
      <c:valAx>
        <c:axId val="2982722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82634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First Insurance Company of Hawaii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  <c:pt idx="11">
                  <c:v>43070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7</c:v>
                </c:pt>
                <c:pt idx="1">
                  <c:v>4</c:v>
                </c:pt>
                <c:pt idx="2">
                  <c:v>11</c:v>
                </c:pt>
                <c:pt idx="3">
                  <c:v>12</c:v>
                </c:pt>
                <c:pt idx="4">
                  <c:v>2</c:v>
                </c:pt>
                <c:pt idx="5">
                  <c:v>22</c:v>
                </c:pt>
                <c:pt idx="6">
                  <c:v>19</c:v>
                </c:pt>
                <c:pt idx="7">
                  <c:v>11</c:v>
                </c:pt>
                <c:pt idx="8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B37-4249-967C-DF70D367652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02435152"/>
        <c:axId val="302435480"/>
      </c:barChart>
      <c:dateAx>
        <c:axId val="30243515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2435480"/>
        <c:crosses val="autoZero"/>
        <c:auto val="1"/>
        <c:lblOffset val="100"/>
        <c:baseTimeUnit val="months"/>
      </c:dateAx>
      <c:valAx>
        <c:axId val="3024354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24351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First Insurance Company of Hawaii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  <c:pt idx="11">
                  <c:v>43070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25</c:v>
                </c:pt>
                <c:pt idx="1">
                  <c:v>27</c:v>
                </c:pt>
                <c:pt idx="2">
                  <c:v>30</c:v>
                </c:pt>
                <c:pt idx="3">
                  <c:v>31</c:v>
                </c:pt>
                <c:pt idx="4">
                  <c:v>26</c:v>
                </c:pt>
                <c:pt idx="5">
                  <c:v>25</c:v>
                </c:pt>
                <c:pt idx="6">
                  <c:v>26</c:v>
                </c:pt>
                <c:pt idx="7">
                  <c:v>31</c:v>
                </c:pt>
                <c:pt idx="8">
                  <c:v>20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172-4A15-A9E3-500C3C8EE22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02435808"/>
        <c:axId val="302433184"/>
      </c:barChart>
      <c:dateAx>
        <c:axId val="30243580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2433184"/>
        <c:crosses val="autoZero"/>
        <c:auto val="1"/>
        <c:lblOffset val="100"/>
        <c:baseTimeUnit val="months"/>
      </c:dateAx>
      <c:valAx>
        <c:axId val="3024331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24358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firstinshi (First Insurance Co. of Hawaii)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  <c:pt idx="11">
                  <c:v>43070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27</c:v>
                </c:pt>
                <c:pt idx="1">
                  <c:v>0</c:v>
                </c:pt>
                <c:pt idx="2">
                  <c:v>12</c:v>
                </c:pt>
                <c:pt idx="3">
                  <c:v>8</c:v>
                </c:pt>
                <c:pt idx="4">
                  <c:v>22</c:v>
                </c:pt>
                <c:pt idx="5">
                  <c:v>11</c:v>
                </c:pt>
                <c:pt idx="6">
                  <c:v>-6</c:v>
                </c:pt>
                <c:pt idx="7">
                  <c:v>-5</c:v>
                </c:pt>
                <c:pt idx="8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2F4-41D1-9FF1-46BB28A2DCB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08188512"/>
        <c:axId val="308187528"/>
      </c:barChart>
      <c:dateAx>
        <c:axId val="30818851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8187528"/>
        <c:crosses val="autoZero"/>
        <c:auto val="1"/>
        <c:lblOffset val="100"/>
        <c:baseTimeUnit val="months"/>
      </c:dateAx>
      <c:valAx>
        <c:axId val="3081875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81885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firstinshi (First Insurance Co. of Hawaii)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  <c:pt idx="11">
                  <c:v>43070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36</c:v>
                </c:pt>
                <c:pt idx="1">
                  <c:v>40</c:v>
                </c:pt>
                <c:pt idx="2">
                  <c:v>39</c:v>
                </c:pt>
                <c:pt idx="3">
                  <c:v>35</c:v>
                </c:pt>
                <c:pt idx="4">
                  <c:v>38</c:v>
                </c:pt>
                <c:pt idx="5">
                  <c:v>44</c:v>
                </c:pt>
                <c:pt idx="6">
                  <c:v>36</c:v>
                </c:pt>
                <c:pt idx="7">
                  <c:v>36</c:v>
                </c:pt>
                <c:pt idx="8">
                  <c:v>34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D75-4EEB-95AE-1FBF6D06C07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08187856"/>
        <c:axId val="308197040"/>
      </c:barChart>
      <c:dateAx>
        <c:axId val="30818785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8197040"/>
        <c:crosses val="autoZero"/>
        <c:auto val="1"/>
        <c:lblOffset val="100"/>
        <c:baseTimeUnit val="months"/>
      </c:dateAx>
      <c:valAx>
        <c:axId val="3081970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81878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9/12/2017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9/12/2017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9/12/2017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1324CA-DF5B-459B-A06D-FA563C49A74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FICOH Social Media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0FA663B-0053-407E-B311-B702B19D5E5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Philadelphia Insurance Companies</a:t>
            </a:r>
          </a:p>
        </p:txBody>
      </p:sp>
    </p:spTree>
    <p:extLst>
      <p:ext uri="{BB962C8B-B14F-4D97-AF65-F5344CB8AC3E}">
        <p14:creationId xmlns:p14="http://schemas.microsoft.com/office/powerpoint/2010/main" val="19216220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4D9BA8-DBC3-491C-903E-E9E9E41A1E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Audience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5A6FE51-41D4-46EC-A53E-3881D0276F6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3104954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6E1CE90-731F-491E-A0C0-7A623B7FFA2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F8668F-CE09-442C-8C8F-AA69DF88BB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56082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5208D0-1A9F-4386-91AE-E018ED4FA5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4179F70-CC6F-4E30-AAEC-3C8A0B406D1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5334975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160192460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7444740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66994270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68646672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16358891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68338038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97725346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97333984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19380883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8707597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90154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First Insurance Company of Hawaii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1.9767%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383557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E3FB16-5950-4200-B7A7-CD4C25A5F1D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</p:spTree>
    <p:extLst>
      <p:ext uri="{BB962C8B-B14F-4D97-AF65-F5344CB8AC3E}">
        <p14:creationId xmlns:p14="http://schemas.microsoft.com/office/powerpoint/2010/main" val="22198940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2727BF-44EC-4060-A673-C8F1AD2549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1ACEBD4-4EA4-4014-9438-5F91BE8361E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436557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3F0C57E-759F-4E98-9052-F703D11C609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738E1A-1668-4CED-8F13-87D10B8EEF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78035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B124C6-D2D3-4003-A67A-DC1694A0F4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Average Interactions Per Facebook Post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1E25A5B-6E02-426B-AD3A-892D46F2E8B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6242086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9AE22BE-E640-40E1-ADE9-8BED58EA9FF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4B6D26-ABA8-4582-AA9F-C9AE99F00F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1555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82C411-3C18-484D-A97A-78A344FAAF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Impressions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DA26DB4-1E2B-4A6A-B145-7979299571F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0057541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0E6477A-30F5-48A6-B0AE-8D311671E3D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935A90-8D8A-4887-B44B-5F1300D851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6392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F1D95F-41BB-4CE5-85C6-66A92749EE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F171146-996C-4687-9006-AE4E60CE692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5713111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02418767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5574458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8218089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9958329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1221760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5339897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609487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256784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55193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First Insurance Company of Hawaii - 2017-08-12 18:08:13</a:t>
                      </a:r>
                      <a:r>
                        <a:rPr lang="en-US" sz="1000"/>
                        <a:t>
Today's #OahuHeartWalk culminated several months of fundraising for the American Heart Association of Hawaii. Mahalo to all our employees and friends &amp; family who contributed to FICOH's big showing at the walk and to our grand total donation of nearly $100,000! We're so proud to be a part of this event and to support Hawaii and our nation's fight against heart disease. Here's to living #HealthyforGood!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6.1064%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0905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First Insurance Company of Hawaii - 2017-08-29 13:08:03</a:t>
                      </a:r>
                      <a:r>
                        <a:rPr lang="en-US" sz="1000"/>
                        <a:t>
Here's what you should know if you're renting with pets: http://ow.ly/PN6T30eLkwC
Pictured: Rosie, furry friend belonging to F. Wong of our Risk &amp; Safety Management department.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3.7134%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35404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First Insurance Company of Hawaii - 2017-08-09 14:43:06</a:t>
                      </a:r>
                      <a:r>
                        <a:rPr lang="en-US" sz="1000"/>
                        <a:t>
Hot off the press! How our CEO Jeff Shonka took control of his health and is inspiring others to do the same:
http://midweek.com/pdf/MidWeek/2017/0809/html5forpc.html?page=6
MidWeek American Heart Association of Hawaii #OahuHeartWalk #HealthyforGood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3.6818%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271467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A4211A-8120-4859-B749-41E53081720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</p:spTree>
    <p:extLst>
      <p:ext uri="{BB962C8B-B14F-4D97-AF65-F5344CB8AC3E}">
        <p14:creationId xmlns:p14="http://schemas.microsoft.com/office/powerpoint/2010/main" val="24084743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91BB17-650B-453D-A50F-4BE4F7853D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91CE69F-8BE5-464F-968C-44CDBA67FB4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9968085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185150952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9630479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7389320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7952722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1553930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7084792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6451450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2253013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5048457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7710033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7614672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3655706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657451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685997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11137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@FirstInsHI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0.0685%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151147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F3CB80E-4ABC-4557-B52B-5A884353162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</p:spTree>
    <p:extLst>
      <p:ext uri="{BB962C8B-B14F-4D97-AF65-F5344CB8AC3E}">
        <p14:creationId xmlns:p14="http://schemas.microsoft.com/office/powerpoint/2010/main" val="32975444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C01470-237B-45A3-90A7-C6DF192F3A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7CC0D3E-A8A1-4AE0-8E6B-560B4A7C203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0876216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5D5FC35-71D4-42E7-A101-910F7390620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2F1C5C-6A85-424E-967D-72DC4DE5E9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55357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2F82AF-246A-4BD5-8C5A-7984CE85F2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Average Interactions Per Tweet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76E45D8-7CD5-4ECB-A3C1-B475077E334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8555133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D283F4-D259-4DF4-9552-DF577CBA9F2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63C86E-6F91-46ED-B0A0-576A95D81B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778046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D604F8-7A69-4F39-B617-8DAF90AB80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8EF24A7-4A33-4E65-9BDF-3D29E7DDA2A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7225928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18996417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2862378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608201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418351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3154958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00804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82177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@FirstInsHI - 2017-08-08 14:24:45</a:t>
                      </a:r>
                      <a:r>
                        <a:rPr lang="en-US" sz="1000"/>
                        <a:t>
We're hiring in our Commercial Underwriting dept: https://t.co/DzNCfPH9NR Join one of HI's best places to work #HawaiiJobs #InsuranceJobs https://t.co/u9UEprw8dj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0.3287%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449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@FirstInsHI - 2017-08-24 17:50:34</a:t>
                      </a:r>
                      <a:r>
                        <a:rPr lang="en-US" sz="1000"/>
                        <a:t>
Our CEO Jeff Shonka joining panel discussion on attracting/retaining employees on tonight's Insights on @pbshawaii https://t.co/Qj2YHYiMo7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0.2467%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5553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@FirstInsHI - 2017-08-07 18:42:19</a:t>
                      </a:r>
                      <a:r>
                        <a:rPr lang="en-US" sz="1000"/>
                        <a:t>
Pre-tournament fun at the @SOHawaii Aukake Classic on Saturday. #bocce #bocceball #specialolympicshawaii https://t.co/JKAjMxw0cS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0.2465%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797608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7F06CEC-A89F-4E4F-B310-FA12546F6FA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</p:spTree>
    <p:extLst>
      <p:ext uri="{BB962C8B-B14F-4D97-AF65-F5344CB8AC3E}">
        <p14:creationId xmlns:p14="http://schemas.microsoft.com/office/powerpoint/2010/main" val="116618033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CF1405-746C-4D4F-BBCC-DF9FBFFF27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B138CC8-3037-4C60-AE08-49CE22C08B5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7792189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1552026161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664542380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583222179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467741982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522502161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657861437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3305679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 Updates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53177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First Insurance Company of Hawaii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3.7146%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010051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BF25AE6-1CD4-4F69-9849-FD5B9A48158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</p:spTree>
    <p:extLst>
      <p:ext uri="{BB962C8B-B14F-4D97-AF65-F5344CB8AC3E}">
        <p14:creationId xmlns:p14="http://schemas.microsoft.com/office/powerpoint/2010/main" val="4619745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9E8E2D-4C18-4CE1-815E-6AF1510C43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Followers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FFE3F73-FCF6-45A2-A759-A625CB27482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6747959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A3D65C2-3D1D-4FAA-8858-8BEAD123928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12164B-7038-4CAC-80B6-3A7E351D4B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399493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320739-E6FA-49D2-9394-D87BC061EF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Average Interactions Per LinkedIn Update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DCFB31D-245D-4026-90F4-AF014A3584E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3275415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AB6BC63-7CC4-4972-92EB-E1DBF22BF88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846A56-8E6D-4BB6-95B3-9B9DD6115E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163531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7D76C2-CB7E-4519-A94E-DBB1ECEB24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Updates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99CE06C-1874-4B02-8A1C-1404D02317F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5700411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134010918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25388885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0972779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27953756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6520264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Status Update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33838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First Insurance Company of Hawaii - 2017-08-16 14:06:09</a:t>
                      </a:r>
                      <a:r>
                        <a:rPr lang="en-US" sz="1000"/>
                        <a:t>
First Insurance and its associates and friends and family numbered more than 300 people at Saturday's Heart Walk, who together donated and raised nearly $100,000 for the American Heart Association of Hawaii. Great work, everyone! Here's to ending heart disease and living "healthy for good."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4.1128%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95593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First Insurance Company of Hawaii - 2017-08-24 22:50:29</a:t>
                      </a:r>
                      <a:r>
                        <a:rPr lang="en-US" sz="1000"/>
                        <a:t>
We hope our agency partners had a great time at our Agency Appreciation Golf Tournament and Banquet. We did! So honored TMNA President &amp; CEO Yasu Fukuda could join us for the event, both on the course and after at the banquet!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4.0984%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73132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First Insurance Company of Hawaii - 2017-08-11 15:05:53</a:t>
                      </a:r>
                      <a:r>
                        <a:rPr lang="en-US" sz="1000"/>
                        <a:t>
In the Aug. 9 issue of Midweek: How our CEO Jeff Shonka took control of his health and is inspiring others to do the same:
https://lnkd.in/g8h2yeQ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3.7736%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104426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F7CFCBD-1286-4787-8CDE-1D2D3B1BCCE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</p:spTree>
    <p:extLst>
      <p:ext uri="{BB962C8B-B14F-4D97-AF65-F5344CB8AC3E}">
        <p14:creationId xmlns:p14="http://schemas.microsoft.com/office/powerpoint/2010/main" val="127020913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835459-D0E3-487E-8268-5A04CBC22E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51FC6AB-892C-4F93-99DF-D059DEB111D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2534729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651601272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831947954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54001940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1417266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6382494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45054143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196178544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081071489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5154899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731164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44276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firstinshi (First Insurance Co. of Hawaii)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1.5831%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80169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8ADF13C-45C2-40A3-9EC7-F1D23414242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</p:spTree>
    <p:extLst>
      <p:ext uri="{BB962C8B-B14F-4D97-AF65-F5344CB8AC3E}">
        <p14:creationId xmlns:p14="http://schemas.microsoft.com/office/powerpoint/2010/main" val="91783140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2234B3-2117-45B4-8657-49B2BDB880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1E4C0B2-BE8C-418E-86F5-A6313444967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4509797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E1ADD15-C2F2-428B-8C93-51A83D4AC1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8FC815-5C8F-402B-9E27-A5C30C5710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632804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922515-6B2F-461F-9B89-DD14DF939D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Average Interactions Per Instagram Post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6153F26-9D78-4FF0-A5CF-AC3CE46A220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2289524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E032AA3-F4A1-4E67-A6CE-D0DFEB323BC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D5C2F3-5F9E-422B-934C-70764555E0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692963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AAA539-5C34-4E4D-A059-B8BFDF8018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Top Instagram Posts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139BA8C-E4EB-4602-B70E-02476C37C5B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9434993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153028250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53629018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04665765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94242604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3600223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69588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firstinshi (First Insurance Co. of Hawaii) - 2017-08-23 14:39:24</a:t>
                      </a:r>
                      <a:r>
                        <a:rPr lang="en-US" sz="1000"/>
                        <a:t>
Where we are today... #ficoh #agencyappreciation #golftournament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2.1945%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86732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firstinshi (First Insurance Co. of Hawaii) - 2017-08-24 22:47:09</a:t>
                      </a:r>
                      <a:r>
                        <a:rPr lang="en-US" sz="1000"/>
                        <a:t>
We hope our agency partners had a great time at our Agency Appreciation Golf Tournament and Banquet. We did! So honored TMNA CEO Yasu Fukuda could join us for the event, both on the course and off! #golftournament #agencyappreciation #hawaiiprincegolfclub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1.9776%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79524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firstinshi (First Insurance Co. of Hawaii) - 2017-08-12 20:02:04</a:t>
                      </a:r>
                      <a:r>
                        <a:rPr lang="en-US" sz="1000"/>
                        <a:t>
Before today's @hearthawaii #oahuheartwalk. Great walk, important cause, awesome show of support by the community!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1.9768%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07360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firstinshi (First Insurance Co. of Hawaii) - 2017-08-29 19:14:21</a:t>
                      </a:r>
                      <a:r>
                        <a:rPr lang="en-US" sz="1000"/>
                        <a:t>
Planning to take your dog with you to the beach this Labor Day weekend? Check out the @hawaiianhumane list of dog-friendly beaches at www.hawaiianhumane.org/dog-friendly-beaches/ &amp; have fun! Pictured: Hime, pooch belonging to M. Hirano of our Claims department. #oahu #dogfriendly #beaches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1.9380%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70156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firstinshi (First Insurance Co. of Hawaii) - 2017-08-04 14:00:18</a:t>
                      </a:r>
                      <a:r>
                        <a:rPr lang="en-US" sz="1000"/>
                        <a:t>
Fill your weekend with one (or many) of the amazing outdoor activities #Hawaii has to offer. Happy #AlohaFriday.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1.8876%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450173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740CD0-55C6-4E8A-B949-46F8CB298FD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</p:spTree>
    <p:extLst>
      <p:ext uri="{BB962C8B-B14F-4D97-AF65-F5344CB8AC3E}">
        <p14:creationId xmlns:p14="http://schemas.microsoft.com/office/powerpoint/2010/main" val="289938305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519</Words>
  <Application>Microsoft Office PowerPoint</Application>
  <PresentationFormat>On-screen Show (4:3)</PresentationFormat>
  <Paragraphs>236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2" baseType="lpstr">
      <vt:lpstr>Calibri</vt:lpstr>
      <vt:lpstr>Arial</vt:lpstr>
      <vt:lpstr>quintly_template</vt:lpstr>
      <vt:lpstr>FICOH Social Media</vt:lpstr>
      <vt:lpstr>Overall Audience</vt:lpstr>
      <vt:lpstr>Facebook Key Metrics Table</vt:lpstr>
      <vt:lpstr>Facebook Fans Change</vt:lpstr>
      <vt:lpstr>Average Interactions Per Facebook Post</vt:lpstr>
      <vt:lpstr>Facebook Impressions</vt:lpstr>
      <vt:lpstr>Facebook Own Posts Table</vt:lpstr>
      <vt:lpstr>Twitter Key Metrics Table</vt:lpstr>
      <vt:lpstr>Twitter Followers Change</vt:lpstr>
      <vt:lpstr>Average Interactions Per Tweet</vt:lpstr>
      <vt:lpstr>Twitter Own and Retweeted Tweets Table</vt:lpstr>
      <vt:lpstr>LinkedIn Key Metrics Table</vt:lpstr>
      <vt:lpstr>LinkedIn Followers Change</vt:lpstr>
      <vt:lpstr>Average Interactions Per LinkedIn Update</vt:lpstr>
      <vt:lpstr>LinkedIn Updates Table</vt:lpstr>
      <vt:lpstr>Instagram Key Metrics Table</vt:lpstr>
      <vt:lpstr>Instagram Followers Change</vt:lpstr>
      <vt:lpstr>Average Interactions Per Instagram Post</vt:lpstr>
      <vt:lpstr>Top Instagram Posts Table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FICOH Social Media</dc:title>
  <dc:creator>Administrator</dc:creator>
  <cp:lastModifiedBy>Administrator</cp:lastModifiedBy>
  <cp:revision>1</cp:revision>
  <dcterms:created xsi:type="dcterms:W3CDTF">2017-09-12T14:10:19Z</dcterms:created>
  <dcterms:modified xsi:type="dcterms:W3CDTF">2017-09-12T14:10:47Z</dcterms:modified>
</cp:coreProperties>
</file>