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F-4852-9D6A-42DE8AE647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FF-4852-9D6A-42DE8AE647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FF-4852-9D6A-42DE8AE647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FF-4852-9D6A-42DE8AE647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12880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FF-4852-9D6A-42DE8AE647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FF-4852-9D6A-42DE8AE647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FF-4852-9D6A-42DE8AE64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16200"/>
        <c:axId val="242916528"/>
      </c:barChart>
      <c:dateAx>
        <c:axId val="24291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6528"/>
        <c:crosses val="autoZero"/>
        <c:auto val="1"/>
        <c:lblOffset val="100"/>
        <c:baseTimeUnit val="days"/>
      </c:dateAx>
      <c:valAx>
        <c:axId val="24291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66</c:v>
                </c:pt>
                <c:pt idx="1">
                  <c:v>21</c:v>
                </c:pt>
                <c:pt idx="2">
                  <c:v>25</c:v>
                </c:pt>
                <c:pt idx="3">
                  <c:v>38</c:v>
                </c:pt>
                <c:pt idx="4">
                  <c:v>37</c:v>
                </c:pt>
                <c:pt idx="5">
                  <c:v>38</c:v>
                </c:pt>
                <c:pt idx="6">
                  <c:v>21</c:v>
                </c:pt>
                <c:pt idx="7">
                  <c:v>46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7-4454-818C-BBE5325C2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91720"/>
        <c:axId val="295188440"/>
      </c:barChart>
      <c:dateAx>
        <c:axId val="29519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88440"/>
        <c:crosses val="autoZero"/>
        <c:auto val="1"/>
        <c:lblOffset val="100"/>
        <c:baseTimeUnit val="months"/>
      </c:dateAx>
      <c:valAx>
        <c:axId val="29518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9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20</c:v>
                </c:pt>
                <c:pt idx="2">
                  <c:v>20</c:v>
                </c:pt>
                <c:pt idx="3">
                  <c:v>29</c:v>
                </c:pt>
                <c:pt idx="4">
                  <c:v>19</c:v>
                </c:pt>
                <c:pt idx="5">
                  <c:v>24</c:v>
                </c:pt>
                <c:pt idx="6">
                  <c:v>25</c:v>
                </c:pt>
                <c:pt idx="7">
                  <c:v>25</c:v>
                </c:pt>
                <c:pt idx="8">
                  <c:v>19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5E-471F-B442-340A31729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912008"/>
        <c:axId val="295912664"/>
      </c:barChart>
      <c:dateAx>
        <c:axId val="29591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2664"/>
        <c:crosses val="autoZero"/>
        <c:auto val="1"/>
        <c:lblOffset val="100"/>
        <c:baseTimeUnit val="months"/>
      </c:dateAx>
      <c:valAx>
        <c:axId val="29591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203740</c:v>
                </c:pt>
                <c:pt idx="1">
                  <c:v>100247</c:v>
                </c:pt>
                <c:pt idx="2">
                  <c:v>214240</c:v>
                </c:pt>
                <c:pt idx="3">
                  <c:v>163457</c:v>
                </c:pt>
                <c:pt idx="4">
                  <c:v>40647</c:v>
                </c:pt>
                <c:pt idx="5">
                  <c:v>55617</c:v>
                </c:pt>
                <c:pt idx="6">
                  <c:v>45944</c:v>
                </c:pt>
                <c:pt idx="7">
                  <c:v>84697</c:v>
                </c:pt>
                <c:pt idx="8">
                  <c:v>9283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D-4B13-BFA9-D7B247043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913648"/>
        <c:axId val="295909056"/>
      </c:barChart>
      <c:dateAx>
        <c:axId val="29591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9056"/>
        <c:crosses val="autoZero"/>
        <c:auto val="1"/>
        <c:lblOffset val="100"/>
        <c:baseTimeUnit val="months"/>
      </c:dateAx>
      <c:valAx>
        <c:axId val="29590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65</c:v>
                </c:pt>
                <c:pt idx="2">
                  <c:v>342</c:v>
                </c:pt>
                <c:pt idx="3">
                  <c:v>429</c:v>
                </c:pt>
                <c:pt idx="4">
                  <c:v>480</c:v>
                </c:pt>
                <c:pt idx="5">
                  <c:v>379</c:v>
                </c:pt>
                <c:pt idx="6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AF-4ABA-A1CF-5BB7AAA781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65</c:v>
                </c:pt>
                <c:pt idx="2">
                  <c:v>267</c:v>
                </c:pt>
                <c:pt idx="3">
                  <c:v>342</c:v>
                </c:pt>
                <c:pt idx="4">
                  <c:v>272</c:v>
                </c:pt>
                <c:pt idx="5">
                  <c:v>246</c:v>
                </c:pt>
                <c:pt idx="6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AF-4ABA-A1CF-5BB7AAA78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579120"/>
        <c:axId val="241580432"/>
      </c:barChart>
      <c:catAx>
        <c:axId val="24157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80432"/>
        <c:crosses val="autoZero"/>
        <c:auto val="1"/>
        <c:lblAlgn val="ctr"/>
        <c:lblOffset val="100"/>
        <c:noMultiLvlLbl val="0"/>
      </c:catAx>
      <c:valAx>
        <c:axId val="24158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7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46</c:v>
                </c:pt>
                <c:pt idx="2">
                  <c:v>26</c:v>
                </c:pt>
                <c:pt idx="3">
                  <c:v>39</c:v>
                </c:pt>
                <c:pt idx="4">
                  <c:v>26</c:v>
                </c:pt>
                <c:pt idx="5">
                  <c:v>42</c:v>
                </c:pt>
                <c:pt idx="6">
                  <c:v>26</c:v>
                </c:pt>
                <c:pt idx="7">
                  <c:v>54</c:v>
                </c:pt>
                <c:pt idx="8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CD-45E6-980C-10C4573B4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251624"/>
        <c:axId val="300248016"/>
      </c:barChart>
      <c:dateAx>
        <c:axId val="30025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48016"/>
        <c:crosses val="autoZero"/>
        <c:auto val="1"/>
        <c:lblOffset val="100"/>
        <c:baseTimeUnit val="months"/>
      </c:dateAx>
      <c:valAx>
        <c:axId val="30024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5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31-42D1-93D5-07B23E8B4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237192"/>
        <c:axId val="300243096"/>
      </c:barChart>
      <c:dateAx>
        <c:axId val="30023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43096"/>
        <c:crosses val="autoZero"/>
        <c:auto val="1"/>
        <c:lblOffset val="100"/>
        <c:baseTimeUnit val="months"/>
      </c:dateAx>
      <c:valAx>
        <c:axId val="30024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3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23</c:v>
                </c:pt>
                <c:pt idx="2">
                  <c:v>28</c:v>
                </c:pt>
                <c:pt idx="3">
                  <c:v>32</c:v>
                </c:pt>
                <c:pt idx="4">
                  <c:v>20</c:v>
                </c:pt>
                <c:pt idx="5">
                  <c:v>21</c:v>
                </c:pt>
                <c:pt idx="6">
                  <c:v>16</c:v>
                </c:pt>
                <c:pt idx="7">
                  <c:v>26</c:v>
                </c:pt>
                <c:pt idx="8">
                  <c:v>13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01-4C9E-AAE2-7FB7D144AD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238832"/>
        <c:axId val="300245064"/>
      </c:barChart>
      <c:dateAx>
        <c:axId val="30023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45064"/>
        <c:crosses val="autoZero"/>
        <c:auto val="1"/>
        <c:lblOffset val="100"/>
        <c:baseTimeUnit val="months"/>
      </c:dateAx>
      <c:valAx>
        <c:axId val="30024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148</c:v>
                </c:pt>
                <c:pt idx="1">
                  <c:v>165</c:v>
                </c:pt>
                <c:pt idx="2">
                  <c:v>147</c:v>
                </c:pt>
                <c:pt idx="3">
                  <c:v>173</c:v>
                </c:pt>
                <c:pt idx="4">
                  <c:v>164</c:v>
                </c:pt>
                <c:pt idx="5">
                  <c:v>175</c:v>
                </c:pt>
                <c:pt idx="6">
                  <c:v>157</c:v>
                </c:pt>
                <c:pt idx="7">
                  <c:v>147</c:v>
                </c:pt>
                <c:pt idx="8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39-462F-8B00-7B0DE9B3B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578016"/>
        <c:axId val="299572440"/>
      </c:barChart>
      <c:dateAx>
        <c:axId val="29957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72440"/>
        <c:crosses val="autoZero"/>
        <c:auto val="1"/>
        <c:lblOffset val="100"/>
        <c:baseTimeUnit val="months"/>
      </c:dateAx>
      <c:valAx>
        <c:axId val="29957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7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</c:v>
                </c:pt>
                <c:pt idx="1">
                  <c:v>91</c:v>
                </c:pt>
                <c:pt idx="2">
                  <c:v>79</c:v>
                </c:pt>
                <c:pt idx="3">
                  <c:v>71</c:v>
                </c:pt>
                <c:pt idx="4">
                  <c:v>60</c:v>
                </c:pt>
                <c:pt idx="5">
                  <c:v>65</c:v>
                </c:pt>
                <c:pt idx="6">
                  <c:v>68</c:v>
                </c:pt>
                <c:pt idx="7">
                  <c:v>63</c:v>
                </c:pt>
                <c:pt idx="8">
                  <c:v>43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7-4705-BC0A-0ADB90027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578344"/>
        <c:axId val="299573752"/>
      </c:barChart>
      <c:dateAx>
        <c:axId val="29957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73752"/>
        <c:crosses val="autoZero"/>
        <c:auto val="1"/>
        <c:lblOffset val="100"/>
        <c:baseTimeUnit val="months"/>
      </c:dateAx>
      <c:valAx>
        <c:axId val="29957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7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41</c:v>
                </c:pt>
                <c:pt idx="1">
                  <c:v>29</c:v>
                </c:pt>
                <c:pt idx="2">
                  <c:v>45</c:v>
                </c:pt>
                <c:pt idx="3">
                  <c:v>33</c:v>
                </c:pt>
                <c:pt idx="4">
                  <c:v>15</c:v>
                </c:pt>
                <c:pt idx="5">
                  <c:v>56</c:v>
                </c:pt>
                <c:pt idx="6">
                  <c:v>28</c:v>
                </c:pt>
                <c:pt idx="7">
                  <c:v>43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B-4F65-B75B-3CF9185EC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40344"/>
        <c:axId val="350536080"/>
      </c:barChart>
      <c:dateAx>
        <c:axId val="35054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36080"/>
        <c:crosses val="autoZero"/>
        <c:auto val="1"/>
        <c:lblOffset val="100"/>
        <c:baseTimeUnit val="months"/>
      </c:dateAx>
      <c:valAx>
        <c:axId val="35053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4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50</c:v>
                </c:pt>
                <c:pt idx="2">
                  <c:v>58</c:v>
                </c:pt>
                <c:pt idx="3">
                  <c:v>71</c:v>
                </c:pt>
                <c:pt idx="4">
                  <c:v>74</c:v>
                </c:pt>
                <c:pt idx="5">
                  <c:v>87</c:v>
                </c:pt>
                <c:pt idx="6">
                  <c:v>78</c:v>
                </c:pt>
                <c:pt idx="7">
                  <c:v>93</c:v>
                </c:pt>
                <c:pt idx="8">
                  <c:v>48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8C-4082-8744-B6989DBD5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55760"/>
        <c:axId val="350550512"/>
      </c:barChart>
      <c:dateAx>
        <c:axId val="35055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50512"/>
        <c:crosses val="autoZero"/>
        <c:auto val="1"/>
        <c:lblOffset val="100"/>
        <c:baseTimeUnit val="months"/>
      </c:dateAx>
      <c:valAx>
        <c:axId val="35055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5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52272-61FA-4D4B-AB21-130D221E94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782E4-B22D-4BEA-B4C9-0674363D5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910746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3EDAD-E427-4B26-AE1B-D152E311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92FEA0-C616-4BF7-B0C0-654D8596C1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065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D6DD6-5A62-49D1-AA99-750473266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63E2E-0ABF-42C1-A3AC-114428FA5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83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6A30-5085-469C-86E8-B2549D61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ED252-7E06-4528-89BE-E44D725F8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395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86152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268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382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7173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3826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5098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5216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4503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3799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9458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69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38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80428-E9E9-4AE9-AF4E-44BE6CF6A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98076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9568-3F5E-4A1C-935B-DC2ADC88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0619AC-53EE-4BD0-A4DA-0FD9F6F4BE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42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9678C-5991-4F41-BE24-CA66D032A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9F20F-880D-4410-BB68-2F8782C9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0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E947-5184-4AB4-A4C9-79BA356D6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5E11F-99AF-4DD7-8F00-A1495B032A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1209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CC9C8-F13F-4BB3-BD56-23D1568C6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5F446-04FC-46DD-B0C7-A861A44A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56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B996-820E-4147-B0AC-674CCC49D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C1B39E-9273-4362-BED1-37ED27A6D5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018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1D1CE-99A2-463D-868E-9A46436DA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0C797-F355-4610-9C87-970649938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13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C70DF-2AC6-452D-A09E-3CC42F592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8BE5E-551A-4535-AE2F-89A0FD32B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616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9609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078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7885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09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583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266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326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815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77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- 2017-08-09 17:17:00</a:t>
                      </a:r>
                      <a:r>
                        <a:rPr lang="en-US" sz="1000"/>
                        <a:t>
This week marks the end of PHLY's 6th Annual Summer Associates internship program. Over the past 10 weeks, our interns gained valuable real-world experience through job training and career mentorship. As part of their final projects, the Summer Associates worked in groups to complete a team case study, which they delivered yesterday to PHLY's leadership team in the Home Office. Congratulations to our Summer Associates Class of 2017 on a successful program, we wish you the best of luck in your future endeavors!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2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- 2017-08-07 10:09:42</a:t>
                      </a:r>
                      <a:r>
                        <a:rPr lang="en-US" sz="1000"/>
                        <a:t>
We're proud to share that PHLY has been named to the Ward’s Top 50 list of property &amp; casualty insurers for the 17th consecutive year! http://www.wardinc.com/wards50/property-casualty.php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9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- 2017-08-30 15:50:12</a:t>
                      </a:r>
                      <a:r>
                        <a:rPr lang="en-US" sz="1000"/>
                        <a:t>
PHLY is proud to partner with the Philadelphia Union to honor a local non-profit at every Union home game. Congratulations to Boys &amp; Girls Clubs of Philadelphia, Public Health Management Corporation, and Legacy Treatment Services for being honored in August! Learn more about our partnership: https://goo.gl/HGcfMT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73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- 2017-08-03 19:03:00</a:t>
                      </a:r>
                      <a:r>
                        <a:rPr lang="en-US" sz="1000"/>
                        <a:t>
Never underestimate the power of teamwork! With a little bit of elbow grease, a group of PHLY employees from the Home Office volunteered to clean and sanitize the kitchen at Aid For Friends. As one of the largest home-delivered meal programs, Aid For Friends is a non-profit organization that provides free meals and friendly visiting to isolated frail elderly and disabled homebound individuals in the Greater Philadelphia area.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8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D3D0-7B4A-43D0-8942-3B5A5260A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14023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A3FFF-7138-453E-A918-88029451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98042A-459F-4E61-A4B1-5056CC89C6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777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31F76-ACE9-43B3-9B0D-3E68CE984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64DBB-40C3-4F1E-87AF-BA8F5A8B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1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791FD-9822-4636-9473-DC35A7CED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1CFED-6B26-49AD-8B92-9F7771CC7D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406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48998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240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171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219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41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108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05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962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361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62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70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158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10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38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79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@PHLYINS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393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3F237-32E0-400F-B250-89E6D9F57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33718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233D8-A3C5-42C2-8AA5-BBDEC543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4D5066-D4FC-4C30-93EA-D509F6152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465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ACC1F-E6B0-4B26-AB9E-56276508B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FE95C-75D8-464A-9312-B0F4A348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798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ECD96-3D26-4309-A66B-E71B27469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92810-C00F-471E-B539-A80D5447A9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8619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50341-AB72-4E55-9B71-90E4ADFC7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A351C-F314-43C8-9ED5-1C1A9DB6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84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E5AC5-F111-40EC-A661-253CF291F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PHLY 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02B02-1B0D-467C-9F01-F5A03DF57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8211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5626E-093E-411F-809B-B4A48EEA7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E66A3-AB70-4C88-B2C8-E7D3F35B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872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C3C9-9E51-403C-89D7-FDA9BFFE5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24AC8-B780-4F76-BC7B-F1231EF30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553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177279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751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34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52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1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- 2017-08-18 11:22:32</a:t>
                      </a:r>
                      <a:r>
                        <a:rPr lang="en-US" sz="1000"/>
                        <a:t>
#DYK sponsor @PHLYINS offsets 100% of electricity use in their offices by purchasing renewable energy certificates?… https://t.co/dWKOybfnkM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6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- 2017-08-28 14:56:35</a:t>
                      </a:r>
                      <a:r>
                        <a:rPr lang="en-US" sz="1000"/>
                        <a:t>
We’re excited to welcome @PHLYINS back as a #GreenfestPhilly sponsor this year. Stop by their booth for a chance to… https://t.co/Z4SpzCmzVY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3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@mplousis64 - 2017-08-07 11:29:06</a:t>
                      </a:r>
                      <a:r>
                        <a:rPr lang="en-US" sz="1000"/>
                        <a:t>
@PHLYINS committed to excellence - great employees, great agents/brokers and great customers!! The recipe for succe… https://t.co/4WKO1uMJuV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44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@midtninsurance - 2017-08-01 13:56:01</a:t>
                      </a:r>
                      <a:r>
                        <a:rPr lang="en-US" sz="1000"/>
                        <a:t>
Thanks @PHLYINS!  #Wildfires are a concern for multiple areas of the US. Our #RiskManagement blog has tips for prev… https://t.co/UNGb1dT1qm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1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- 2017-08-14 17:15:00</a:t>
                      </a:r>
                      <a:r>
                        <a:rPr lang="en-US" sz="1000"/>
                        <a:t>
Go #green by #biking to Greenfest! Park your bike in our free, fenced off bike parking lot courtesy of @PHLYINS! https://t.co/H1xqyKMcOR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7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3F9A3-C76F-4FB4-B1B0-B1E625E60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63946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268D-4A70-4632-B558-79B00613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E767E9-BB05-45CE-B4E4-BAE691921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76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319241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40859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595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6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@SilversSteve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68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@ChristinaVerish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13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@Regore2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7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@City_Ave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4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6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@GreenFestPhilly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62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@RunForCleanAir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4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@InsuranceBizUS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65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@HeatherDSt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78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@TTFWatershed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551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3B2F9-C930-4C64-AD05-CAFF3A0CB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7303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F120-013E-4833-A894-D6F8C728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20DBE-30E8-4D88-9420-FBABC67EF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28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891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038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4244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61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143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77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07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- 2017-08-30 15:31:50</a:t>
                      </a:r>
                      <a:r>
                        <a:rPr lang="en-US" sz="1000"/>
                        <a:t>
Our Home Office completed the #IStandWithAlex challenge &amp;amp; challenged #PHLY offices across the US. Here are our regional office handstands! https://t.co/LnZOR9cd13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1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- 2017-08-14 16:54:19</a:t>
                      </a:r>
                      <a:r>
                        <a:rPr lang="en-US" sz="1000"/>
                        <a:t>
#PHLY's #Health and Wellness Week begins today! Here's a peek at #TEAMPHLY learning office stretching techniques from our #fitness staff 😊👍🏼 https://t.co/2JGkzllX5p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16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- 2017-08-09 16:07:54</a:t>
                      </a:r>
                      <a:r>
                        <a:rPr lang="en-US" sz="1000"/>
                        <a:t>
Congratulations to #PHLY's Summer Associates for successfully delivering their team case studies to the leadership team! #PHLYinternlife https://t.co/0FKkWWadLG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74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12786-9037-4C85-BCC5-560FA7F28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283194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8705-3B6C-448D-BEC9-5C12CA586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98206-576A-4491-911A-E0202EA3C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077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077994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668266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93077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259156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03139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80520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467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849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228A4-B944-4766-B641-F8A7542BB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560595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8C0E-74AE-4937-A8F3-7EAC1F2E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1C1C09-D4D2-4479-9D17-F82588206B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2109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6C78-4C04-4433-8598-BA233121D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0D39A-6A53-447F-8EC8-66A7F3F3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3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99FA9-9711-4173-81E9-65BF583E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865FD-C851-429D-A4AC-60BEAACE07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428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CDDDD-9AB1-433C-A06D-A529673B4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6F378-DC4D-47B3-94CC-D646FD60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03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C58CC-2955-49AD-BF18-5C086ABF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175DC1-DF53-4300-8CF2-37BF70731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805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39354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5962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0820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3026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6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- 2017-08-10 10:40:12</a:t>
                      </a:r>
                      <a:r>
                        <a:rPr lang="en-US" sz="1000"/>
                        <a:t>
This week marks the end of PHLY's 6th Annual Summer Associates internship program. Over the past 10 weeks, our interns gained valuable real-world experience through job training and career mentorship. As part of their final projects, the Summer Associates worked in groups to complete a team case study, which they delivered earlier this week to PHLY's leadership team in the Home Office. Congratulations to our Summer Associates Class of 2017 on a successful program, we wish you the best of luck in your future endeavors!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46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- 2017-08-22 15:25:10</a:t>
                      </a:r>
                      <a:r>
                        <a:rPr lang="en-US" sz="1000"/>
                        <a:t>
A group of PHLY employees from the Home Office teamed up with Cradles to Crayons to stuff backpacks for low-income and homeless children, allowing them to be prepared for the new school year.  #TEAMPHLY was among the 700+ volunteers who joined together at Lincoln Financial Field to stuff 30,000 backpacks in under two hours!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64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- 2017-08-07 09:59:14</a:t>
                      </a:r>
                      <a:r>
                        <a:rPr lang="en-US" sz="1000"/>
                        <a:t>
We're proud to share that PHLY has been named to the Ward’s Top 50 list of property &amp; casualty insurers for the 17th consecutive year! https://lnkd.in/U9X9eR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1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- 2017-08-15 11:34:12</a:t>
                      </a:r>
                      <a:r>
                        <a:rPr lang="en-US" sz="1000"/>
                        <a:t>
PHLY’s Health and Wellness Week began yesterday!  In an effort to promote healthy lives, a variety of events are scheduled throughout the week for employees in the Home Office. To kick if off, PHLY’s fitness center staff Maura and Nick led multiple 15-minute sessions to teach #TEAMPHLY office stretching techniques that can be performed at their desks.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63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- 2017-08-17 17:23:00</a:t>
                      </a:r>
                      <a:r>
                        <a:rPr lang="en-US" sz="1000"/>
                        <a:t>
PHLY's Health and Wellness week continues! As part of our continued commitment to promoting healthy lifestyles, #TEAMPHLY and sister company TMNA Services, LLC. (TMNAS) partnered together to host the 4th Annual Healthy Picnic and Wellness Fair at the Home Office.  Yesterday, employees enjoyed a catered lunch with a variety of organic food by Fuel, fun activities, and got to meet with health and wellness experts. Thanks again to our vendors for joining us!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1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1AAF5-F35E-4856-A987-CCB162361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65022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C5A81-D3DD-4C62-BE0C-C98EB2F9E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FF5C1-969E-4EF2-B710-9960B4E73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76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61370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81917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03766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895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449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255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629870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28230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7953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648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92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 (Philadelphia Insurance Co.)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10.7654%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84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FE757-6C55-434C-A32A-92497D3BA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49214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11B41-225A-4F65-9CC8-66ACF9D56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3AECEA-7383-4E49-B01D-3C5DB7B49B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64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E802E-B2E2-421D-97C7-8FE8251D7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D2F01-3231-4D70-8BD9-F364CC6C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90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A8D8-85D0-4371-9796-975CD9CA0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13B3FE-2BB2-49F8-8D52-AA09593AA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400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58777-7AF7-4D02-A48B-7E0A8FB7B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A24A2-8579-4914-A392-A7CB9E4BD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82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A8F4-1F57-4727-BF4F-CC40A1348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4AFD0-69AA-41EF-8EA4-1CD7B726D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07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55789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2963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7243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6329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501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21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- 2017-08-09 16:36:19</a:t>
                      </a:r>
                      <a:r>
                        <a:rPr lang="en-US" sz="1000"/>
                        <a:t>
This week marks the end of #PHLY's 6th Annual Summer Associates #internship program. Over the past 10 weeks, our #interns gained valuable real-world #experience through #job training and #career mentorship. As part of their final projects, the Summer Associates worked in groups to complete a team case study, which they delivered yesterday to PHLY's leadership team in the Home Office. #Congratulations to our #Summer Associates Class of 2017 on a successful program, we wish you the best of luck in your future endeavors! 👏🏻🙌🏻 #ThinkPHLY #TEAMPHLY #PHLYinternlife #insurance #futureleaders #summerinternship #careergoals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96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- 2017-08-28 17:05:49</a:t>
                      </a:r>
                      <a:r>
                        <a:rPr lang="en-US" sz="1000"/>
                        <a:t>
#PHLY appreciates all of the #hardwork and #loyalty our #agents show us throughout the year. To show our #gratitude, #TEAMPHLY's North Central region invited local agents to meet and mingle at the #Detroit #Tigers vs. #NewYork #Yankees #baseball game during their Agency #Appreciation Event! ⚾️😊 #ThinkPHLY #insurance #insuranceagent #thankyou #fun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2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- 2017-08-18 17:24:21</a:t>
                      </a:r>
                      <a:r>
                        <a:rPr lang="en-US" sz="1000"/>
                        <a:t>
#PHLY's #Health and #Wellness Week was chock-full of #healthy events! #TEAMPHLY held a #volunteer event at the Home Office to package #meals for @riseagainsthunger, an international #hungerrelief organization that coordinates the distribution of #food and other life-saving aid around the world. 50 employees filled 1,692 bags with meal packets, which totaled 10,152 meals for people impacted by #hunger around the globe. 🌏👌🏻 #ThinkPHLY #insurance #fighthunger #howwerise #giveback #makeadifference 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15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CA2FC-AF90-4030-BD8A-27D1BE03C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903117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690</Words>
  <Application>Microsoft Office PowerPoint</Application>
  <PresentationFormat>On-screen Show (4:3)</PresentationFormat>
  <Paragraphs>311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PHLY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Facebook Fan Demographics</vt:lpstr>
      <vt:lpstr>Twitter Key Metrics Table</vt:lpstr>
      <vt:lpstr>Twitter Followers Change</vt:lpstr>
      <vt:lpstr>Average Interactions Per Tweet</vt:lpstr>
      <vt:lpstr>PHLY Twitter Mentions</vt:lpstr>
      <vt:lpstr>Twitter Mentions Table</vt:lpstr>
      <vt:lpstr>Twitter Key Influencers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Administrator</dc:creator>
  <cp:lastModifiedBy>Administrator</cp:lastModifiedBy>
  <cp:revision>1</cp:revision>
  <dcterms:created xsi:type="dcterms:W3CDTF">2017-09-11T21:07:10Z</dcterms:created>
  <dcterms:modified xsi:type="dcterms:W3CDTF">2017-09-11T21:07:46Z</dcterms:modified>
</cp:coreProperties>
</file>