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3F-475A-A307-816714F052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3F-475A-A307-816714F052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3F-475A-A307-816714F052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3F-475A-A307-816714F0522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12880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3F-475A-A307-816714F0522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53F-475A-A307-816714F0522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3F-475A-A307-816714F052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682336"/>
        <c:axId val="239681352"/>
      </c:barChart>
      <c:dateAx>
        <c:axId val="239682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81352"/>
        <c:crosses val="autoZero"/>
        <c:auto val="1"/>
        <c:lblOffset val="100"/>
        <c:baseTimeUnit val="days"/>
      </c:dateAx>
      <c:valAx>
        <c:axId val="23968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68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66</c:v>
                </c:pt>
                <c:pt idx="1">
                  <c:v>21</c:v>
                </c:pt>
                <c:pt idx="2">
                  <c:v>25</c:v>
                </c:pt>
                <c:pt idx="3">
                  <c:v>38</c:v>
                </c:pt>
                <c:pt idx="4">
                  <c:v>37</c:v>
                </c:pt>
                <c:pt idx="5">
                  <c:v>38</c:v>
                </c:pt>
                <c:pt idx="6">
                  <c:v>21</c:v>
                </c:pt>
                <c:pt idx="7">
                  <c:v>46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F7-491B-B7BF-895EC068D6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195616"/>
        <c:axId val="294195944"/>
      </c:barChart>
      <c:dateAx>
        <c:axId val="294195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95944"/>
        <c:crosses val="autoZero"/>
        <c:auto val="1"/>
        <c:lblOffset val="100"/>
        <c:baseTimeUnit val="months"/>
      </c:dateAx>
      <c:valAx>
        <c:axId val="29419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9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26</c:v>
                </c:pt>
                <c:pt idx="1">
                  <c:v>20</c:v>
                </c:pt>
                <c:pt idx="2">
                  <c:v>20</c:v>
                </c:pt>
                <c:pt idx="3">
                  <c:v>29</c:v>
                </c:pt>
                <c:pt idx="4">
                  <c:v>19</c:v>
                </c:pt>
                <c:pt idx="5">
                  <c:v>24</c:v>
                </c:pt>
                <c:pt idx="6">
                  <c:v>25</c:v>
                </c:pt>
                <c:pt idx="7">
                  <c:v>25</c:v>
                </c:pt>
                <c:pt idx="8">
                  <c:v>19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90-46DE-B293-0D9042407E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198568"/>
        <c:axId val="294197256"/>
      </c:barChart>
      <c:dateAx>
        <c:axId val="294198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97256"/>
        <c:crosses val="autoZero"/>
        <c:auto val="1"/>
        <c:lblOffset val="100"/>
        <c:baseTimeUnit val="months"/>
      </c:dateAx>
      <c:valAx>
        <c:axId val="29419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9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203740</c:v>
                </c:pt>
                <c:pt idx="1">
                  <c:v>100247</c:v>
                </c:pt>
                <c:pt idx="2">
                  <c:v>214240</c:v>
                </c:pt>
                <c:pt idx="3">
                  <c:v>163457</c:v>
                </c:pt>
                <c:pt idx="4">
                  <c:v>40647</c:v>
                </c:pt>
                <c:pt idx="5">
                  <c:v>55617</c:v>
                </c:pt>
                <c:pt idx="6">
                  <c:v>45944</c:v>
                </c:pt>
                <c:pt idx="7">
                  <c:v>84697</c:v>
                </c:pt>
                <c:pt idx="8">
                  <c:v>9283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10-496B-9546-906459BCF9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314456"/>
        <c:axId val="295320032"/>
      </c:barChart>
      <c:dateAx>
        <c:axId val="295314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20032"/>
        <c:crosses val="autoZero"/>
        <c:auto val="1"/>
        <c:lblOffset val="100"/>
        <c:baseTimeUnit val="months"/>
      </c:dateAx>
      <c:valAx>
        <c:axId val="29532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1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65</c:v>
                </c:pt>
                <c:pt idx="2">
                  <c:v>342</c:v>
                </c:pt>
                <c:pt idx="3">
                  <c:v>429</c:v>
                </c:pt>
                <c:pt idx="4">
                  <c:v>480</c:v>
                </c:pt>
                <c:pt idx="5">
                  <c:v>379</c:v>
                </c:pt>
                <c:pt idx="6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B1-48F5-93F1-51A7D7BF05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65</c:v>
                </c:pt>
                <c:pt idx="2">
                  <c:v>267</c:v>
                </c:pt>
                <c:pt idx="3">
                  <c:v>342</c:v>
                </c:pt>
                <c:pt idx="4">
                  <c:v>272</c:v>
                </c:pt>
                <c:pt idx="5">
                  <c:v>246</c:v>
                </c:pt>
                <c:pt idx="6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B1-48F5-93F1-51A7D7BF05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527760"/>
        <c:axId val="298532024"/>
      </c:barChart>
      <c:catAx>
        <c:axId val="29852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32024"/>
        <c:crosses val="autoZero"/>
        <c:auto val="1"/>
        <c:lblAlgn val="ctr"/>
        <c:lblOffset val="100"/>
        <c:noMultiLvlLbl val="0"/>
      </c:catAx>
      <c:valAx>
        <c:axId val="29853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2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62</c:v>
                </c:pt>
                <c:pt idx="1">
                  <c:v>46</c:v>
                </c:pt>
                <c:pt idx="2">
                  <c:v>26</c:v>
                </c:pt>
                <c:pt idx="3">
                  <c:v>39</c:v>
                </c:pt>
                <c:pt idx="4">
                  <c:v>26</c:v>
                </c:pt>
                <c:pt idx="5">
                  <c:v>42</c:v>
                </c:pt>
                <c:pt idx="6">
                  <c:v>26</c:v>
                </c:pt>
                <c:pt idx="7">
                  <c:v>54</c:v>
                </c:pt>
                <c:pt idx="8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7D-4B2B-B767-1BF78E0AC3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927776"/>
        <c:axId val="302927120"/>
      </c:barChart>
      <c:dateAx>
        <c:axId val="302927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27120"/>
        <c:crosses val="autoZero"/>
        <c:auto val="1"/>
        <c:lblOffset val="100"/>
        <c:baseTimeUnit val="months"/>
      </c:dateAx>
      <c:valAx>
        <c:axId val="30292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2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5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42-4045-B152-662789AEB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924168"/>
        <c:axId val="302922200"/>
      </c:barChart>
      <c:dateAx>
        <c:axId val="302924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22200"/>
        <c:crosses val="autoZero"/>
        <c:auto val="1"/>
        <c:lblOffset val="100"/>
        <c:baseTimeUnit val="months"/>
      </c:dateAx>
      <c:valAx>
        <c:axId val="30292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2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</c:v>
                </c:pt>
                <c:pt idx="1">
                  <c:v>23</c:v>
                </c:pt>
                <c:pt idx="2">
                  <c:v>28</c:v>
                </c:pt>
                <c:pt idx="3">
                  <c:v>32</c:v>
                </c:pt>
                <c:pt idx="4">
                  <c:v>20</c:v>
                </c:pt>
                <c:pt idx="5">
                  <c:v>21</c:v>
                </c:pt>
                <c:pt idx="6">
                  <c:v>16</c:v>
                </c:pt>
                <c:pt idx="7">
                  <c:v>26</c:v>
                </c:pt>
                <c:pt idx="8">
                  <c:v>13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43-4DAC-A4CA-C2A25E01C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916296"/>
        <c:axId val="302921872"/>
      </c:barChart>
      <c:dateAx>
        <c:axId val="302916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21872"/>
        <c:crosses val="autoZero"/>
        <c:auto val="1"/>
        <c:lblOffset val="100"/>
        <c:baseTimeUnit val="months"/>
      </c:dateAx>
      <c:valAx>
        <c:axId val="30292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1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148</c:v>
                </c:pt>
                <c:pt idx="1">
                  <c:v>165</c:v>
                </c:pt>
                <c:pt idx="2">
                  <c:v>147</c:v>
                </c:pt>
                <c:pt idx="3">
                  <c:v>173</c:v>
                </c:pt>
                <c:pt idx="4">
                  <c:v>164</c:v>
                </c:pt>
                <c:pt idx="5">
                  <c:v>175</c:v>
                </c:pt>
                <c:pt idx="6">
                  <c:v>157</c:v>
                </c:pt>
                <c:pt idx="7">
                  <c:v>147</c:v>
                </c:pt>
                <c:pt idx="8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6F-4EB2-9988-27AA50E6B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145480"/>
        <c:axId val="346149744"/>
      </c:barChart>
      <c:dateAx>
        <c:axId val="346145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49744"/>
        <c:crosses val="autoZero"/>
        <c:auto val="1"/>
        <c:lblOffset val="100"/>
        <c:baseTimeUnit val="months"/>
      </c:dateAx>
      <c:valAx>
        <c:axId val="34614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45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63</c:v>
                </c:pt>
                <c:pt idx="1">
                  <c:v>91</c:v>
                </c:pt>
                <c:pt idx="2">
                  <c:v>79</c:v>
                </c:pt>
                <c:pt idx="3">
                  <c:v>71</c:v>
                </c:pt>
                <c:pt idx="4">
                  <c:v>60</c:v>
                </c:pt>
                <c:pt idx="5">
                  <c:v>65</c:v>
                </c:pt>
                <c:pt idx="6">
                  <c:v>68</c:v>
                </c:pt>
                <c:pt idx="7">
                  <c:v>63</c:v>
                </c:pt>
                <c:pt idx="8">
                  <c:v>43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61-4469-B937-6152497DE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147776"/>
        <c:axId val="346150728"/>
      </c:barChart>
      <c:dateAx>
        <c:axId val="346147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50728"/>
        <c:crosses val="autoZero"/>
        <c:auto val="1"/>
        <c:lblOffset val="100"/>
        <c:baseTimeUnit val="months"/>
      </c:dateAx>
      <c:valAx>
        <c:axId val="34615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14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 (Philadelphia Insurance Co.)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41</c:v>
                </c:pt>
                <c:pt idx="1">
                  <c:v>29</c:v>
                </c:pt>
                <c:pt idx="2">
                  <c:v>45</c:v>
                </c:pt>
                <c:pt idx="3">
                  <c:v>33</c:v>
                </c:pt>
                <c:pt idx="4">
                  <c:v>15</c:v>
                </c:pt>
                <c:pt idx="5">
                  <c:v>56</c:v>
                </c:pt>
                <c:pt idx="6">
                  <c:v>28</c:v>
                </c:pt>
                <c:pt idx="7">
                  <c:v>43</c:v>
                </c:pt>
                <c:pt idx="8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B7-44B1-81D1-997FF81542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868112"/>
        <c:axId val="347873360"/>
      </c:barChart>
      <c:dateAx>
        <c:axId val="347868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73360"/>
        <c:crosses val="autoZero"/>
        <c:auto val="1"/>
        <c:lblOffset val="100"/>
        <c:baseTimeUnit val="months"/>
      </c:dateAx>
      <c:valAx>
        <c:axId val="34787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6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 (Philadelphia Insurance Co.)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62</c:v>
                </c:pt>
                <c:pt idx="1">
                  <c:v>50</c:v>
                </c:pt>
                <c:pt idx="2">
                  <c:v>58</c:v>
                </c:pt>
                <c:pt idx="3">
                  <c:v>71</c:v>
                </c:pt>
                <c:pt idx="4">
                  <c:v>74</c:v>
                </c:pt>
                <c:pt idx="5">
                  <c:v>87</c:v>
                </c:pt>
                <c:pt idx="6">
                  <c:v>78</c:v>
                </c:pt>
                <c:pt idx="7">
                  <c:v>93</c:v>
                </c:pt>
                <c:pt idx="8">
                  <c:v>48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13-462E-AC1D-83EED2ABB2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876968"/>
        <c:axId val="347873032"/>
      </c:barChart>
      <c:dateAx>
        <c:axId val="347876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73032"/>
        <c:crosses val="autoZero"/>
        <c:auto val="1"/>
        <c:lblOffset val="100"/>
        <c:baseTimeUnit val="months"/>
      </c:dateAx>
      <c:valAx>
        <c:axId val="34787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7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C5930-35CD-44D9-84A0-44F69660FF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2B70D7-CB31-42DA-89FD-39429D3733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069129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764A3-3809-4236-A180-90F7ED714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4B543A-11FF-4982-90E2-26919628B2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2113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97877-F4F6-49E0-B0A9-5A14339EE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716DA-DF80-40ED-9B96-3DC178AC8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565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822C8-A25E-44E8-916A-DFF7ED594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B36E72-A3AE-4F05-9ED6-CEF2B7D3E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0598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169928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10886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75620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929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10017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3367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94309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69092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1918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2157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9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Philadelphia Insurance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664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A20E6-25BC-4F26-BA7E-970681CBCE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055434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4C96B-784C-4EEA-BFFF-97C54BA4C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713ACD-144F-4349-BEC8-980E4D40BB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8548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0CBDD-0DCE-4832-BD18-30E0FC15F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FB9D0-DA7C-4200-9C18-3A0BAC6E4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909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F7576-61C7-4ABE-B9D9-59C2E1C1F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C51956-B63A-40CC-9A8A-3693EF56BE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015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E7EDE-5EFA-4D9E-B839-195C50AF40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51A1F-ADE7-4E3E-A464-2E6B2A55E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716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9F1FC-187A-4E24-9FD2-F3ECE1E70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1DA10F-BED3-4618-94D3-85DE7895F3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2004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CCE73-D5EC-4F87-A424-56CB3F8ED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98840-17EA-45EE-B796-2D24BE027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708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C8159-87B0-4CC4-837B-C0807CD0E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C44D34-B4AE-44F9-B8DF-90EB14199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8526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74056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5842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6798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0344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9008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4933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510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1355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63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- 2017-08-09 17:17:00</a:t>
                      </a:r>
                      <a:r>
                        <a:rPr lang="en-US" sz="1000"/>
                        <a:t>
This week marks the end of PHLY's 6th Annual Summer Associates internship program. Over the past 10 weeks, our interns gained valuable real-world experience through job training and career mentorship. As part of their final projects, the Summer Associates worked in groups to complete a team case study, which they delivered yesterday to PHLY's leadership team in the Home Office. Congratulations to our Summer Associates Class of 2017 on a successful program, we wish you the best of luck in your future endeavors!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45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- 2017-08-07 10:09:42</a:t>
                      </a:r>
                      <a:r>
                        <a:rPr lang="en-US" sz="1000"/>
                        <a:t>
We're proud to share that PHLY has been named to the Ward’s Top 50 list of property &amp; casualty insurers for the 17th consecutive year! http://www.wardinc.com/wards50/property-casualty.php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34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- 2017-08-30 15:50:12</a:t>
                      </a:r>
                      <a:r>
                        <a:rPr lang="en-US" sz="1000"/>
                        <a:t>
PHLY is proud to partner with the Philadelphia Union to honor a local non-profit at every Union home game. Congratulations to Boys &amp; Girls Clubs of Philadelphia, Public Health Management Corporation, and Legacy Treatment Services for being honored in August! Learn more about our partnership: https://goo.gl/HGcfMT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55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- 2017-08-03 19:03:00</a:t>
                      </a:r>
                      <a:r>
                        <a:rPr lang="en-US" sz="1000"/>
                        <a:t>
Never underestimate the power of teamwork! With a little bit of elbow grease, a group of PHLY employees from the Home Office volunteered to clean and sanitize the kitchen at Aid For Friends. As one of the largest home-delivered meal programs, Aid For Friends is a non-profit organization that provides free meals and friendly visiting to isolated frail elderly and disabled homebound individuals in the Greater Philadelphia area.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1.2800%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903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0A8A8-C354-4962-9C48-E59F4063C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585346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CF66D-FA55-49C7-83A8-32CEC8729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C964DA-9785-405E-9B78-23E1215555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1879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A6D5E-2A94-4754-9632-C758DC5B3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BA33B-C5A9-495C-8B5C-A6427EB3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700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516A4-1E20-472E-986F-287EAE6B6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C0509-4CF9-4DF9-B691-FA66F4671C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0890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405950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7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1575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1721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3288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7484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8339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9596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150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370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219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1237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3621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2412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24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@PHLYINS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60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645D7-8E90-45F1-8AC0-81E2D5D94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129648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13EDC-C9CA-4FE5-A9F7-903FF86B4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29ABCD-5A89-422E-BCE8-F734A5887E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7163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90CBF-3D78-4F26-AFAA-F1140F939A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E8292-5C17-48B3-8300-29FF60ECE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172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0BFB4-C3E8-437C-9663-2DA873200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B0A44A-DC3B-47B2-9892-E573981F67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8558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3C52F-A020-4BFF-ACEA-8433CC229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41F64-A3F9-4B33-A257-04FC92FD6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050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4E65E-D592-4566-91E1-B783D0B7B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PHLY 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E5BA12-D913-42C2-B58C-ECF9F45759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9710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234D3-4FCA-4FE0-80E1-4199C4F21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9E96A-4550-4866-AF27-3C0323F14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303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F600E-1F49-44D8-87CC-C5BA2469B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2E55FB-16EF-46BA-BEB0-DC87A74B02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8577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620798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44857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1025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8609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3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@GreenFestPhilly - 2017-08-18 11:22:32</a:t>
                      </a:r>
                      <a:r>
                        <a:rPr lang="en-US" sz="1000"/>
                        <a:t>
#DYK sponsor @PHLYINS offsets 100% of electricity use in their offices by purchasing renewable energy certificates?… https://t.co/dWKOybfnkM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08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@GreenFestPhilly - 2017-08-28 14:56:35</a:t>
                      </a:r>
                      <a:r>
                        <a:rPr lang="en-US" sz="1000"/>
                        <a:t>
We’re excited to welcome @PHLYINS back as a #GreenfestPhilly sponsor this year. Stop by their booth for a chance to… https://t.co/Z4SpzCmzVY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49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@mplousis64 - 2017-08-07 11:29:06</a:t>
                      </a:r>
                      <a:r>
                        <a:rPr lang="en-US" sz="1000"/>
                        <a:t>
@PHLYINS committed to excellence - great employees, great agents/brokers and great customers!! The recipe for succe… https://t.co/4WKO1uMJuV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70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@midtninsurance - 2017-08-01 13:56:01</a:t>
                      </a:r>
                      <a:r>
                        <a:rPr lang="en-US" sz="1000"/>
                        <a:t>
Thanks @PHLYINS!  #Wildfires are a concern for multiple areas of the US. Our #RiskManagement blog has tips for prev… https://t.co/UNGb1dT1qm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95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@GreenFestPhilly - 2017-08-14 17:15:00</a:t>
                      </a:r>
                      <a:r>
                        <a:rPr lang="en-US" sz="1000"/>
                        <a:t>
Go #green by #biking to Greenfest! Park your bike in our free, fenced off bike parking lot courtesy of @PHLYINS! https://t.co/H1xqyKMcOR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400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ABFB2-9B6E-448C-8346-60DB9CD916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063004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FD16F-7DB1-44BC-8587-B6E28B865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FF2E1F-267F-44B5-A834-A6C9E3B996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9489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28877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860601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8728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44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@SilversSteve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70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@ChristinaVerish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52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@Regore2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499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@City_Ave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9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72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@GreenFestPhilly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447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@RunForCleanAir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36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@InsuranceBizUS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71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@HeatherDSt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39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@TTFWatershed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148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AA089-4D40-4BBD-8582-403663AE27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209953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DB0CA-779F-4955-B16E-4C5CC3B34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7DC508-1FDB-442B-9E91-4D44384D29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3160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42193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6125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702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6409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150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486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37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 - 2017-08-30 15:31:50</a:t>
                      </a:r>
                      <a:r>
                        <a:rPr lang="en-US" sz="1000"/>
                        <a:t>
Our Home Office completed the #IStandWithAlex challenge &amp;amp; challenged #PHLY offices across the US. Here are our regional office handstands! https://t.co/LnZOR9cd13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45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 - 2017-08-14 16:54:19</a:t>
                      </a:r>
                      <a:r>
                        <a:rPr lang="en-US" sz="1000"/>
                        <a:t>
#PHLY's #Health and Wellness Week begins today! Here's a peek at #TEAMPHLY learning office stretching techniques from our #fitness staff 😊👍🏼 https://t.co/2JGkzllX5p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71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@PHLYINS - 2017-08-09 16:07:54</a:t>
                      </a:r>
                      <a:r>
                        <a:rPr lang="en-US" sz="1000"/>
                        <a:t>
Congratulations to #PHLY's Summer Associates for successfully delivering their team case studies to the leadership team! #PHLYinternlife https://t.co/0FKkWWadLG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495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D4201-D0FD-4BAE-9230-6A762E408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084788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3B220-D1AA-4F40-91B6-C0B7A7CC6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41ADA4-D840-4AA2-BE81-CDD300B2E4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103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44157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743723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629777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375304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603744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119929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2242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084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Philadelphia Insurance 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420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9A4C5-8FD1-4DA6-BB8D-499072810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749506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46B7A-6032-4F7D-8B67-F7229E445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84D155-6892-4B5A-B707-E1518B3CB0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3059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4829B-CB9D-4F07-8D5B-03DF2C035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2B0E9-BA4F-43A1-B5A1-6CBBA583A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043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8AD4E-AFDA-461E-B18E-856E1274E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D8D7C9-AAFB-40B8-A954-1624CD346A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0878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F6431-23A6-4B51-B94D-03D222673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4A7C6-8B1B-473B-A9EE-E4415FAC3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30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EFBD0-8E0E-48E6-96D7-D9D2A5FB2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97FD46-1E40-426A-9659-C72279F4D7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6129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374854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37605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35451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07985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072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36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- 2017-08-10 10:40:12</a:t>
                      </a:r>
                      <a:r>
                        <a:rPr lang="en-US" sz="1000"/>
                        <a:t>
This week marks the end of PHLY's 6th Annual Summer Associates internship program. Over the past 10 weeks, our interns gained valuable real-world experience through job training and career mentorship. As part of their final projects, the Summer Associates worked in groups to complete a team case study, which they delivered earlier this week to PHLY's leadership team in the Home Office. Congratulations to our Summer Associates Class of 2017 on a successful program, we wish you the best of luck in your future endeavors!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19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- 2017-08-22 15:25:10</a:t>
                      </a:r>
                      <a:r>
                        <a:rPr lang="en-US" sz="1000"/>
                        <a:t>
A group of PHLY employees from the Home Office teamed up with Cradles to Crayons to stuff backpacks for low-income and homeless children, allowing them to be prepared for the new school year.  #TEAMPHLY was among the 700+ volunteers who joined together at Lincoln Financial Field to stuff 30,000 backpacks in under two hours!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2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- 2017-08-07 09:59:14</a:t>
                      </a:r>
                      <a:r>
                        <a:rPr lang="en-US" sz="1000"/>
                        <a:t>
We're proud to share that PHLY has been named to the Ward’s Top 50 list of property &amp; casualty insurers for the 17th consecutive year! https://lnkd.in/U9X9eR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3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- 2017-08-15 11:34:12</a:t>
                      </a:r>
                      <a:r>
                        <a:rPr lang="en-US" sz="1000"/>
                        <a:t>
PHLY’s Health and Wellness Week began yesterday!  In an effort to promote healthy lives, a variety of events are scheduled throughout the week for employees in the Home Office. To kick if off, PHLY’s fitness center staff Maura and Nick led multiple 15-minute sessions to teach #TEAMPHLY office stretching techniques that can be performed at their desks.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616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Philadelphia Insurance Companies - 2017-08-17 17:23:00</a:t>
                      </a:r>
                      <a:r>
                        <a:rPr lang="en-US" sz="1000"/>
                        <a:t>
PHLY's Health and Wellness week continues! As part of our continued commitment to promoting healthy lifestyles, #TEAMPHLY and sister company TMNA Services, LLC. (TMNAS) partnered together to host the 4th Annual Healthy Picnic and Wellness Fair at the Home Office.  Yesterday, employees enjoyed a catered lunch with a variety of organic food by Fuel, fun activities, and got to meet with health and wellness experts. Thanks again to our vendors for joining us!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456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43417-5EF3-490F-B75C-2DC10ED89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543865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3106A-5E5C-4730-8581-FE73E6416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A3ECBF-9AF5-4040-A859-9B527DAAF6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3095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826896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686770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41269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835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6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48924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732479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090531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72173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5323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59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 (Philadelphia Insurance Co.)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10.7654%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894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05410-4F1F-4F05-94B0-28F87BC98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039531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8ECEE-7486-41BB-B188-250EC47B4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D993D2-BF69-490E-94C4-3B93C114E8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6628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50D52-E53A-4913-AB72-7802B01BE3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97AB8-13A7-4592-B39B-2FAEC9029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388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0B7AB-6FD4-4A40-84DB-9E225DDE5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E9B47F-A059-4199-81BF-17018DDF6A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853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1040F-09FF-4D6E-BE4D-21ED35DEC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C15AF-BF44-4535-B994-8904AE568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672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F685D-F702-42CF-AE7E-924EA3D0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E51FBA-8D11-4692-ACAA-38C85ABC41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6484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51900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7998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58984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558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7420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60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phlyinsurance (Philadelphia Insurance Co.) - 2017-08-09 16:36:19</a:t>
                      </a:r>
                      <a:r>
                        <a:rPr lang="en-US" sz="1000"/>
                        <a:t>
This week marks the end of #PHLY's 6th Annual Summer Associates #internship program. Over the past 10 weeks, our #interns gained valuable real-world #experience through #job training and #career mentorship. As part of their final projects, the Summer Associates worked in groups to complete a team case study, which they delivered yesterday to PHLY's leadership team in the Home Office. #Congratulations to our #Summer Associates Class of 2017 on a successful program, we wish you the best of luck in your future endeavors! 👏🏻🙌🏻 #ThinkPHLY #TEAMPHLY #PHLYinternlife #insurance #futureleaders #summerinternship #careergoals #success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16.4179%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344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phlyinsurance (Philadelphia Insurance Co.) - 2017-08-28 17:05:49</a:t>
                      </a:r>
                      <a:r>
                        <a:rPr lang="en-US" sz="1000"/>
                        <a:t>
#PHLY appreciates all of the #hardwork and #loyalty our #agents show us throughout the year. To show our #gratitude, #TEAMPHLY's North Central region invited local agents to meet and mingle at the #Detroit #Tigers vs. #NewYork #Yankees #baseball game during their Agency #Appreciation Event! ⚾️😊 #ThinkPHLY #insurance #insuranceagent #thankyou #fun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13.8934%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48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phlyinsurance (Philadelphia Insurance Co.) - 2017-08-18 17:24:21</a:t>
                      </a:r>
                      <a:r>
                        <a:rPr lang="en-US" sz="1000"/>
                        <a:t>
#PHLY's #Health and #Wellness Week was chock-full of #healthy events! #TEAMPHLY held a #volunteer event at the Home Office to package #meals for @riseagainsthunger, an international #hungerrelief organization that coordinates the distribution of #food and other life-saving aid around the world. 50 employees filled 1,692 bags with meal packets, which totaled 10,152 meals for people impacted by #hunger around the globe. 🌏👌🏻 #ThinkPHLY #insurance #fighthunger #howwerise #giveback #makeadifference #charity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13.5762%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043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76D91-6989-4716-8F89-65C4DCD79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4808910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690</Words>
  <Application>Microsoft Office PowerPoint</Application>
  <PresentationFormat>On-screen Show (4:3)</PresentationFormat>
  <Paragraphs>311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PHLY Social Media</vt:lpstr>
      <vt:lpstr>Overall Audience</vt:lpstr>
      <vt:lpstr>Facebook Key Metrics Table</vt:lpstr>
      <vt:lpstr>Facebook Fans Change</vt:lpstr>
      <vt:lpstr>Average Interactions Per Facebook Post</vt:lpstr>
      <vt:lpstr>Facebook Impressions</vt:lpstr>
      <vt:lpstr>Facebook Own Posts Table</vt:lpstr>
      <vt:lpstr>Facebook Fan Demographics</vt:lpstr>
      <vt:lpstr>Twitter Key Metrics Table</vt:lpstr>
      <vt:lpstr>Twitter Followers Change</vt:lpstr>
      <vt:lpstr>Average Interactions Per Tweet</vt:lpstr>
      <vt:lpstr>PHLY Twitter Mentions</vt:lpstr>
      <vt:lpstr>Twitter Mentions Table</vt:lpstr>
      <vt:lpstr>Twitter Key Influencers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  <vt:lpstr>Instagram Key Metrics Table</vt:lpstr>
      <vt:lpstr>Instagram Followers Change</vt:lpstr>
      <vt:lpstr>Average Interactions Per Instagram Post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Administrator</dc:creator>
  <cp:lastModifiedBy>Administrator</cp:lastModifiedBy>
  <cp:revision>1</cp:revision>
  <dcterms:created xsi:type="dcterms:W3CDTF">2017-09-11T21:02:50Z</dcterms:created>
  <dcterms:modified xsi:type="dcterms:W3CDTF">2017-09-11T21:03:22Z</dcterms:modified>
</cp:coreProperties>
</file>