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E2-4CD1-B0DF-5463BD0064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E2-4CD1-B0DF-5463BD0064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E2-4CD1-B0DF-5463BD0064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E2-4CD1-B0DF-5463BD0064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E2-4CD1-B0DF-5463BD0064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3E2-4CD1-B0DF-5463BD0064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3E2-4CD1-B0DF-5463BD006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326936"/>
        <c:axId val="253328576"/>
      </c:barChart>
      <c:dateAx>
        <c:axId val="253326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28576"/>
        <c:crosses val="autoZero"/>
        <c:auto val="1"/>
        <c:lblOffset val="100"/>
        <c:baseTimeUnit val="days"/>
      </c:dateAx>
      <c:valAx>
        <c:axId val="25332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2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1</c:v>
                </c:pt>
                <c:pt idx="4">
                  <c:v>9</c:v>
                </c:pt>
                <c:pt idx="5">
                  <c:v>0</c:v>
                </c:pt>
                <c:pt idx="6">
                  <c:v>2</c:v>
                </c:pt>
                <c:pt idx="7">
                  <c:v>7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C6-4C94-8137-4A090667D9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827080"/>
        <c:axId val="301828064"/>
      </c:barChart>
      <c:dateAx>
        <c:axId val="301827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28064"/>
        <c:crosses val="autoZero"/>
        <c:auto val="1"/>
        <c:lblOffset val="100"/>
        <c:baseTimeUnit val="months"/>
      </c:dateAx>
      <c:valAx>
        <c:axId val="30182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2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38-4D44-92A3-35FC0359E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831344"/>
        <c:axId val="301826752"/>
      </c:barChart>
      <c:dateAx>
        <c:axId val="301831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26752"/>
        <c:crosses val="autoZero"/>
        <c:auto val="1"/>
        <c:lblOffset val="100"/>
        <c:baseTimeUnit val="months"/>
      </c:dateAx>
      <c:valAx>
        <c:axId val="30182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3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20</c:v>
                </c:pt>
                <c:pt idx="4">
                  <c:v>33</c:v>
                </c:pt>
                <c:pt idx="5">
                  <c:v>26</c:v>
                </c:pt>
                <c:pt idx="6">
                  <c:v>9</c:v>
                </c:pt>
                <c:pt idx="7">
                  <c:v>24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01-49DC-BF41-B0BD6A1F2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309280"/>
        <c:axId val="306305344"/>
      </c:barChart>
      <c:dateAx>
        <c:axId val="306309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05344"/>
        <c:crosses val="autoZero"/>
        <c:auto val="1"/>
        <c:lblOffset val="100"/>
        <c:baseTimeUnit val="months"/>
      </c:dateAx>
      <c:valAx>
        <c:axId val="30630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0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35</c:v>
                </c:pt>
                <c:pt idx="3">
                  <c:v>36</c:v>
                </c:pt>
                <c:pt idx="4">
                  <c:v>23</c:v>
                </c:pt>
                <c:pt idx="5">
                  <c:v>40</c:v>
                </c:pt>
                <c:pt idx="6">
                  <c:v>26</c:v>
                </c:pt>
                <c:pt idx="7">
                  <c:v>35</c:v>
                </c:pt>
                <c:pt idx="8">
                  <c:v>22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5C-4CBB-962C-6765CD93E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310264"/>
        <c:axId val="306308952"/>
      </c:barChart>
      <c:dateAx>
        <c:axId val="306310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08952"/>
        <c:crosses val="autoZero"/>
        <c:auto val="1"/>
        <c:lblOffset val="100"/>
        <c:baseTimeUnit val="months"/>
      </c:dateAx>
      <c:valAx>
        <c:axId val="30630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1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36</c:v>
                </c:pt>
                <c:pt idx="4">
                  <c:v>18</c:v>
                </c:pt>
                <c:pt idx="5">
                  <c:v>21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4E-408B-9F69-BCD2515FA3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870320"/>
        <c:axId val="306310592"/>
      </c:barChart>
      <c:dateAx>
        <c:axId val="307870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10592"/>
        <c:crosses val="autoZero"/>
        <c:auto val="1"/>
        <c:lblOffset val="100"/>
        <c:baseTimeUnit val="months"/>
      </c:dateAx>
      <c:valAx>
        <c:axId val="30631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7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</c:v>
                </c:pt>
                <c:pt idx="1">
                  <c:v>12</c:v>
                </c:pt>
                <c:pt idx="2">
                  <c:v>14</c:v>
                </c:pt>
                <c:pt idx="3">
                  <c:v>23</c:v>
                </c:pt>
                <c:pt idx="4">
                  <c:v>28</c:v>
                </c:pt>
                <c:pt idx="5">
                  <c:v>27</c:v>
                </c:pt>
                <c:pt idx="6">
                  <c:v>28</c:v>
                </c:pt>
                <c:pt idx="7">
                  <c:v>26</c:v>
                </c:pt>
                <c:pt idx="8">
                  <c:v>16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53-41AB-A52F-7A8B46FF4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627144"/>
        <c:axId val="307623208"/>
      </c:barChart>
      <c:dateAx>
        <c:axId val="307627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23208"/>
        <c:crosses val="autoZero"/>
        <c:auto val="1"/>
        <c:lblOffset val="100"/>
        <c:baseTimeUnit val="months"/>
      </c:dateAx>
      <c:valAx>
        <c:axId val="30762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2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0E-4B40-A641-ECDC1EC3B9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</c:v>
                </c:pt>
                <c:pt idx="1">
                  <c:v>15</c:v>
                </c:pt>
                <c:pt idx="2">
                  <c:v>22</c:v>
                </c:pt>
                <c:pt idx="3">
                  <c:v>19</c:v>
                </c:pt>
                <c:pt idx="4">
                  <c:v>18</c:v>
                </c:pt>
                <c:pt idx="5">
                  <c:v>18</c:v>
                </c:pt>
                <c:pt idx="6">
                  <c:v>14</c:v>
                </c:pt>
                <c:pt idx="7">
                  <c:v>12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0E-4B40-A641-ECDC1EC3B9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0E-4B40-A641-ECDC1EC3B9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0E-4B40-A641-ECDC1EC3B9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9</c:v>
                </c:pt>
                <c:pt idx="4">
                  <c:v>11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A0E-4B40-A641-ECDC1EC3B98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13</c:v>
                </c:pt>
                <c:pt idx="1">
                  <c:v>20</c:v>
                </c:pt>
                <c:pt idx="2">
                  <c:v>16</c:v>
                </c:pt>
                <c:pt idx="3">
                  <c:v>26</c:v>
                </c:pt>
                <c:pt idx="4">
                  <c:v>15</c:v>
                </c:pt>
                <c:pt idx="5">
                  <c:v>17</c:v>
                </c:pt>
                <c:pt idx="6">
                  <c:v>16</c:v>
                </c:pt>
                <c:pt idx="7">
                  <c:v>10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A0E-4B40-A641-ECDC1EC3B98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A0E-4B40-A641-ECDC1EC3B9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970432"/>
        <c:axId val="343969776"/>
      </c:lineChart>
      <c:dateAx>
        <c:axId val="343970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69776"/>
        <c:crosses val="autoZero"/>
        <c:auto val="1"/>
        <c:lblOffset val="100"/>
        <c:baseTimeUnit val="months"/>
      </c:dateAx>
      <c:valAx>
        <c:axId val="34396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7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92078-F220-4247-8A2C-6EF23456FD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8B07C7-5FAA-4976-82C7-5D14CC2158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4156437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16130-D719-4700-95BC-8B4D312E4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19352C-4447-40BC-8DF0-82DD6A14E2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6130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57681-E6A1-474F-93E6-927FF6395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18DC7-AD6C-4734-9387-5B3F4366F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275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E2A53-58D6-4388-8D94-4BC85E7FD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3DD4A5-74C1-4E66-BDC5-E09DEF599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9395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63150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5752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735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65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915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450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684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7085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787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4907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459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339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946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4602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841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217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E6F18-F99B-4423-A533-9A6E03EC6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77358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3D561-37B5-403B-A553-13126313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9EAEA3-ED82-4BC2-81F0-7A52D54CA1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3521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93895-511F-4AC2-B3A7-3759369C5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0B70A-4774-409E-89BD-AD2041AB2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51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7FFD3-FE53-4E5A-97F0-B760A343D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C8120E-4EB8-4A06-BFA1-FB3E1C1E25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2104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7C5CE-3CFC-461C-95FD-B5AE17910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F54D4-EBCC-4C79-B9B9-272AA769E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102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A2578-40BB-432D-A3DD-ADD00EDB5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935020-AA05-4D72-8EF3-14CF5B35D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2204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40438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245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464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370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079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654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86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- 2017-08-03 16:36:15</a:t>
                      </a:r>
                      <a:r>
                        <a:rPr lang="en-US" sz="1000"/>
                        <a:t>
Our interns presented their summer projects to our executive committee today! @PSUabington @saintjosephs @TempleUniv @DrexelUniv https://t.co/FfcraAW1UN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10.4167%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09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- 2017-08-16 17:59:35</a:t>
                      </a:r>
                      <a:r>
                        <a:rPr lang="en-US" sz="1000"/>
                        <a:t>
RT @PHLYINS: #PHLY &amp;amp; sister company @TMNA_Services partnered together today to host the 4th Annual #Healthy Picnic &amp;amp; #Wellness Fair! #Welln…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60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- 2017-08-16 17:06:09</a:t>
                      </a:r>
                      <a:r>
                        <a:rPr lang="en-US" sz="1000"/>
                        <a:t>
4th annual Healthy Picnic and Wellness Fair w/ @PHLYINS ! A fun afternoon filled with #healthy food, raffles, and fun with our vendors! ☀️ https://t.co/jTLIwG0EkG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3.0612%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585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B7722-904E-457A-AB2D-7BA54B812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173547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D413E-8F1F-4897-96FE-FF9B48873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F8A690-204C-4EC8-A537-A8EA9E739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3285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669484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821427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429787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489648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36284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42780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4053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20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73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6BDDA-469D-424E-A68B-C38E3DCB6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60827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3BEA-9D5B-4FA0-B3FF-D30E45F5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521F5-42D9-400D-8746-50BC9FCE95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116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4FB30-4043-4486-8236-BD547C8DF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7439-A7E5-40A9-B0FB-BAA6FAEB3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62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F1593-BBA2-440E-84A8-6266897A7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CD7E13-81D6-45A7-8E74-D1E7A3DFBD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471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225F4-2F1B-4A24-B9B5-DC4193024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27EE4-57AC-49B8-B738-20934FDA7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099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EECED-3BF6-41C4-9F4C-082DABD6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5D4E9-AF12-4486-B684-4716C81EC7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9713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34174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17036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2388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14964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5683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24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- 2017-08-25 16:25:27</a:t>
                      </a:r>
                      <a:r>
                        <a:rPr lang="en-US" sz="1000"/>
                        <a:t>
TMNA Services, LLC. (TMNAS) 6th annual summer picnic. This year we hit the Phillies game!  Beautiful night with terrific food and great coworkers. #knockitoutofthepark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57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- 2017-08-17 14:46:08</a:t>
                      </a:r>
                      <a:r>
                        <a:rPr lang="en-US" sz="1000"/>
                        <a:t>
Yesterday was our 4th annual Healthy Picnic and Wellness Fair! TMNA Services and Philadelphia Insurance Companies were invited to spend their lunch hour eating a #healthy lunch, entering raffles and learning about some of our benefits vendors Independence Blue Cross  MetLife Fidelity Investments EyeMed Vision Care, to name a few.  What a great way to spend the afternoon, beautiful weather and very informative. #wellnesswednesday #tmnathegoodlife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7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- 2017-08-21 14:29:21</a:t>
                      </a:r>
                      <a:r>
                        <a:rPr lang="en-US" sz="1000"/>
                        <a:t>
Solar eclipse in Bala! Yes, we are equipped with both Eclipse Glasses #ISO12312-2 and of course, cereal boxes!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712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C3F7F-E78A-4EC1-9821-C54B4C9CC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922331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2C0D8-899E-43E5-BD66-D5E8D2D61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9D77AC-F478-4344-A429-252B3FC1A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9327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578015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798856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00415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860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603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45112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7497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13169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5378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966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8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14.3758%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235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CABC8-C320-4B06-885D-5DCA94468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671460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3BF7A-50B1-4566-9354-F43B7F3D9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327549-3D8D-444E-A735-44771E54B9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6714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CCF92-E23D-4AB6-B9DD-682C07BEE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CB3A4-74B6-475E-87DF-A9369B4B8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985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3732-6F19-4C70-8091-C4461C65F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92CE84-6CA1-4CB2-8847-B090C57FFC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9016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0191C-A045-41B9-B1B2-08FFE33FC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DFB1D-5079-4F18-A59A-FF641F9F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121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32FF1-88F5-4EFE-8AFE-727B9DBB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C5E851-2430-41A0-9B03-6890CDA904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3946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02417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03932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0405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4456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8439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76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- 2017-08-16 16:56:28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Today, was our 4th annual Healthy Picnic and Wellness Fair! #TMNAS and @phlyinsurance employees were invited to spend their lunch hour eating a #healthy lunch from @fuel500, entering raffles, and learning more about some of our benefits vendors! 
Thank you to all attendees for an awesome afternoon! #wellnesswednesday @tmnathegoodlife @beabetteryouphlygym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15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- 2017-08-21 16:53:03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TMNAS employees enjoyed the #solareclipse2017 right from our office here in Bala Cynwyd! We were equipped with #eclipseglasses #iso123122 AND cereal boxes!!! 🌝🌑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19.0476%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50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- 2017-08-09 18:16:34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Meet three of our Wellness Champions from our @tmnathegoodlife Program!  We are always striving towards overall #wellness and because of that we wanted to highlight one element of our Good-Life program that allows employees to encourage one another through their wellness journey. .
.
#wellnesswednesday #wednesday #progress #healthylifestyle #healthyliving #healthychoices #wecare #TMNAS #goodlife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18.1818%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915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96E3A-EFFF-43B3-9E04-48DF219F4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691672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DD3AD-6E42-4854-ADA7-1991EF28A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0AA42C-A94F-44A4-A13F-A7E30F13C9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120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23664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5970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0665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9156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235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4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- 2017-08-03 17:00:06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‪Our interns presented their summer projects to our executive committee today! Thank you for sharing your #summer with us! @templeuniv @saintjosephs @uofpenn @psuabington @drexeluniv @delstateuniv .
.
#thursday #picture #internship #project #professionals #temple #dsu #upenn #pennstate #saintjoseph #drexel #TMNAS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7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- 2017-08-28 16:39:33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#2017 TMNAS March for Babies team raised $7,536, making it to the Top 10 teams in the Philadelphia region!! #Thankyou #TMNAS employees for your contributions. We would also like to give special recognition to Fran, Chris, Kara, Carolyn, Nina, Joshua, Jason, and Hadiyah for planning this effort!! @marchofdimes .
.
#marchofdimes #marchforbabies #wecare #award #givingback #makeadifference #Monday #work #community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331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5DF3E-77C6-433F-A948-E01CA68C2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541944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33464-1BD4-4719-930C-BFBC6FFFB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261D82-EBD0-45D7-886A-C07B9E242B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3965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15936-CCEA-41CB-9105-09EC50FF8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E4F70-C139-4C73-A9CE-0C59568A3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848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420</Words>
  <Application>Microsoft Office PowerPoint</Application>
  <PresentationFormat>On-screen Show (4:3)</PresentationFormat>
  <Paragraphs>181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TMNAS Social Media</vt:lpstr>
      <vt:lpstr>Overall Audience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Top Instagram Posts Table - 1 of 2</vt:lpstr>
      <vt:lpstr>Top Instagram Posts Table - 2 of 2</vt:lpstr>
      <vt:lpstr>Overall Overall Posted Content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2017-09-07T13:16:40Z</dcterms:created>
  <dcterms:modified xsi:type="dcterms:W3CDTF">2017-09-07T13:17:04Z</dcterms:modified>
</cp:coreProperties>
</file>