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42917</c:v>
                </c:pt>
              </c:numCache>
            </c:numRef>
          </c:cat>
          <c:val>
            <c:numRef>
              <c:f>Sheet1!$B$2</c:f>
              <c:numCache>
                <c:formatCode>General</c:formatCode>
                <c:ptCount val="1"/>
                <c:pt idx="0">
                  <c:v>0</c:v>
                </c:pt>
              </c:numCache>
            </c:numRef>
          </c:val>
          <c:extLst>
            <c:ext xmlns:c16="http://schemas.microsoft.com/office/drawing/2014/chart" uri="{C3380CC4-5D6E-409C-BE32-E72D297353CC}">
              <c16:uniqueId val="{00000000-9B83-4523-ACF8-CD8703950F4D}"/>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42917</c:v>
                </c:pt>
              </c:numCache>
            </c:numRef>
          </c:cat>
          <c:val>
            <c:numRef>
              <c:f>Sheet1!$C$2</c:f>
              <c:numCache>
                <c:formatCode>General</c:formatCode>
                <c:ptCount val="1"/>
                <c:pt idx="0">
                  <c:v>96</c:v>
                </c:pt>
              </c:numCache>
            </c:numRef>
          </c:val>
          <c:extLst>
            <c:ext xmlns:c16="http://schemas.microsoft.com/office/drawing/2014/chart" uri="{C3380CC4-5D6E-409C-BE32-E72D297353CC}">
              <c16:uniqueId val="{00000001-9B83-4523-ACF8-CD8703950F4D}"/>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42917</c:v>
                </c:pt>
              </c:numCache>
            </c:numRef>
          </c:cat>
          <c:val>
            <c:numRef>
              <c:f>Sheet1!$D$2</c:f>
              <c:numCache>
                <c:formatCode>General</c:formatCode>
                <c:ptCount val="1"/>
                <c:pt idx="0">
                  <c:v>0</c:v>
                </c:pt>
              </c:numCache>
            </c:numRef>
          </c:val>
          <c:extLst>
            <c:ext xmlns:c16="http://schemas.microsoft.com/office/drawing/2014/chart" uri="{C3380CC4-5D6E-409C-BE32-E72D297353CC}">
              <c16:uniqueId val="{00000002-9B83-4523-ACF8-CD8703950F4D}"/>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42917</c:v>
                </c:pt>
              </c:numCache>
            </c:numRef>
          </c:cat>
          <c:val>
            <c:numRef>
              <c:f>Sheet1!$E$2</c:f>
              <c:numCache>
                <c:formatCode>General</c:formatCode>
                <c:ptCount val="1"/>
                <c:pt idx="0">
                  <c:v>0</c:v>
                </c:pt>
              </c:numCache>
            </c:numRef>
          </c:val>
          <c:extLst>
            <c:ext xmlns:c16="http://schemas.microsoft.com/office/drawing/2014/chart" uri="{C3380CC4-5D6E-409C-BE32-E72D297353CC}">
              <c16:uniqueId val="{00000003-9B83-4523-ACF8-CD8703950F4D}"/>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42917</c:v>
                </c:pt>
              </c:numCache>
            </c:numRef>
          </c:cat>
          <c:val>
            <c:numRef>
              <c:f>Sheet1!$F$2</c:f>
              <c:numCache>
                <c:formatCode>General</c:formatCode>
                <c:ptCount val="1"/>
                <c:pt idx="0">
                  <c:v>2683</c:v>
                </c:pt>
              </c:numCache>
            </c:numRef>
          </c:val>
          <c:extLst>
            <c:ext xmlns:c16="http://schemas.microsoft.com/office/drawing/2014/chart" uri="{C3380CC4-5D6E-409C-BE32-E72D297353CC}">
              <c16:uniqueId val="{00000004-9B83-4523-ACF8-CD8703950F4D}"/>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42917</c:v>
                </c:pt>
              </c:numCache>
            </c:numRef>
          </c:cat>
          <c:val>
            <c:numRef>
              <c:f>Sheet1!$G$2</c:f>
              <c:numCache>
                <c:formatCode>General</c:formatCode>
                <c:ptCount val="1"/>
                <c:pt idx="0">
                  <c:v>181</c:v>
                </c:pt>
              </c:numCache>
            </c:numRef>
          </c:val>
          <c:extLst>
            <c:ext xmlns:c16="http://schemas.microsoft.com/office/drawing/2014/chart" uri="{C3380CC4-5D6E-409C-BE32-E72D297353CC}">
              <c16:uniqueId val="{00000005-9B83-4523-ACF8-CD8703950F4D}"/>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42917</c:v>
                </c:pt>
              </c:numCache>
            </c:numRef>
          </c:cat>
          <c:val>
            <c:numRef>
              <c:f>Sheet1!$H$2</c:f>
              <c:numCache>
                <c:formatCode>General</c:formatCode>
                <c:ptCount val="1"/>
                <c:pt idx="0">
                  <c:v>0</c:v>
                </c:pt>
              </c:numCache>
            </c:numRef>
          </c:val>
          <c:extLst>
            <c:ext xmlns:c16="http://schemas.microsoft.com/office/drawing/2014/chart" uri="{C3380CC4-5D6E-409C-BE32-E72D297353CC}">
              <c16:uniqueId val="{00000006-9B83-4523-ACF8-CD8703950F4D}"/>
            </c:ext>
          </c:extLst>
        </c:ser>
        <c:dLbls>
          <c:showLegendKey val="0"/>
          <c:showVal val="0"/>
          <c:showCatName val="0"/>
          <c:showSerName val="0"/>
          <c:showPercent val="0"/>
          <c:showBubbleSize val="0"/>
        </c:dLbls>
        <c:gapWidth val="219"/>
        <c:overlap val="-27"/>
        <c:axId val="243883544"/>
        <c:axId val="243880264"/>
      </c:barChart>
      <c:dateAx>
        <c:axId val="24388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80264"/>
        <c:crosses val="autoZero"/>
        <c:auto val="1"/>
        <c:lblOffset val="100"/>
        <c:baseTimeUnit val="days"/>
      </c:dateAx>
      <c:valAx>
        <c:axId val="24388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88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c:v>
                </c:pt>
                <c:pt idx="4">
                  <c:v>9</c:v>
                </c:pt>
                <c:pt idx="5">
                  <c:v>0</c:v>
                </c:pt>
                <c:pt idx="6">
                  <c:v>2</c:v>
                </c:pt>
                <c:pt idx="7">
                  <c:v>2</c:v>
                </c:pt>
              </c:numCache>
            </c:numRef>
          </c:val>
          <c:extLst>
            <c:ext xmlns:c16="http://schemas.microsoft.com/office/drawing/2014/chart" uri="{C3380CC4-5D6E-409C-BE32-E72D297353CC}">
              <c16:uniqueId val="{00000000-459C-4B6D-838B-C5E2B35CBCE4}"/>
            </c:ext>
          </c:extLst>
        </c:ser>
        <c:dLbls>
          <c:showLegendKey val="0"/>
          <c:showVal val="0"/>
          <c:showCatName val="0"/>
          <c:showSerName val="0"/>
          <c:showPercent val="0"/>
          <c:showBubbleSize val="0"/>
        </c:dLbls>
        <c:gapWidth val="219"/>
        <c:overlap val="-27"/>
        <c:axId val="293423904"/>
        <c:axId val="293421936"/>
      </c:barChart>
      <c:dateAx>
        <c:axId val="293423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21936"/>
        <c:crosses val="autoZero"/>
        <c:auto val="1"/>
        <c:lblOffset val="100"/>
        <c:baseTimeUnit val="months"/>
      </c:dateAx>
      <c:valAx>
        <c:axId val="29342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2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1</c:v>
                </c:pt>
                <c:pt idx="3">
                  <c:v>1</c:v>
                </c:pt>
                <c:pt idx="4">
                  <c:v>1</c:v>
                </c:pt>
                <c:pt idx="5">
                  <c:v>0</c:v>
                </c:pt>
                <c:pt idx="6">
                  <c:v>1</c:v>
                </c:pt>
                <c:pt idx="7">
                  <c:v>3</c:v>
                </c:pt>
                <c:pt idx="8">
                  <c:v>0</c:v>
                </c:pt>
                <c:pt idx="9">
                  <c:v>0</c:v>
                </c:pt>
                <c:pt idx="10">
                  <c:v>0</c:v>
                </c:pt>
                <c:pt idx="11">
                  <c:v>0</c:v>
                </c:pt>
              </c:numCache>
            </c:numRef>
          </c:val>
          <c:extLst>
            <c:ext xmlns:c16="http://schemas.microsoft.com/office/drawing/2014/chart" uri="{C3380CC4-5D6E-409C-BE32-E72D297353CC}">
              <c16:uniqueId val="{00000000-F736-4A18-8BAB-91D00C6D846A}"/>
            </c:ext>
          </c:extLst>
        </c:ser>
        <c:dLbls>
          <c:showLegendKey val="0"/>
          <c:showVal val="0"/>
          <c:showCatName val="0"/>
          <c:showSerName val="0"/>
          <c:showPercent val="0"/>
          <c:showBubbleSize val="0"/>
        </c:dLbls>
        <c:gapWidth val="219"/>
        <c:overlap val="-27"/>
        <c:axId val="294250312"/>
        <c:axId val="294246376"/>
      </c:barChart>
      <c:dateAx>
        <c:axId val="29425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46376"/>
        <c:crosses val="autoZero"/>
        <c:auto val="1"/>
        <c:lblOffset val="100"/>
        <c:baseTimeUnit val="months"/>
      </c:dateAx>
      <c:valAx>
        <c:axId val="29424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5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20</c:v>
                </c:pt>
                <c:pt idx="4">
                  <c:v>33</c:v>
                </c:pt>
                <c:pt idx="5">
                  <c:v>26</c:v>
                </c:pt>
                <c:pt idx="6">
                  <c:v>9</c:v>
                </c:pt>
                <c:pt idx="7">
                  <c:v>13</c:v>
                </c:pt>
              </c:numCache>
            </c:numRef>
          </c:val>
          <c:extLst>
            <c:ext xmlns:c16="http://schemas.microsoft.com/office/drawing/2014/chart" uri="{C3380CC4-5D6E-409C-BE32-E72D297353CC}">
              <c16:uniqueId val="{00000000-2C94-4BBA-AA32-F4A7033B8458}"/>
            </c:ext>
          </c:extLst>
        </c:ser>
        <c:dLbls>
          <c:showLegendKey val="0"/>
          <c:showVal val="0"/>
          <c:showCatName val="0"/>
          <c:showSerName val="0"/>
          <c:showPercent val="0"/>
          <c:showBubbleSize val="0"/>
        </c:dLbls>
        <c:gapWidth val="219"/>
        <c:overlap val="-27"/>
        <c:axId val="242118368"/>
        <c:axId val="242113776"/>
      </c:barChart>
      <c:dateAx>
        <c:axId val="24211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13776"/>
        <c:crosses val="autoZero"/>
        <c:auto val="1"/>
        <c:lblOffset val="100"/>
        <c:baseTimeUnit val="months"/>
      </c:dateAx>
      <c:valAx>
        <c:axId val="24211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1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22</c:v>
                </c:pt>
                <c:pt idx="1">
                  <c:v>28</c:v>
                </c:pt>
                <c:pt idx="2">
                  <c:v>35</c:v>
                </c:pt>
                <c:pt idx="3">
                  <c:v>36</c:v>
                </c:pt>
                <c:pt idx="4">
                  <c:v>23</c:v>
                </c:pt>
                <c:pt idx="5">
                  <c:v>40</c:v>
                </c:pt>
                <c:pt idx="6">
                  <c:v>26</c:v>
                </c:pt>
                <c:pt idx="7">
                  <c:v>26</c:v>
                </c:pt>
                <c:pt idx="8">
                  <c:v>0</c:v>
                </c:pt>
                <c:pt idx="9">
                  <c:v>0</c:v>
                </c:pt>
                <c:pt idx="10">
                  <c:v>0</c:v>
                </c:pt>
                <c:pt idx="11">
                  <c:v>0</c:v>
                </c:pt>
              </c:numCache>
            </c:numRef>
          </c:val>
          <c:extLst>
            <c:ext xmlns:c16="http://schemas.microsoft.com/office/drawing/2014/chart" uri="{C3380CC4-5D6E-409C-BE32-E72D297353CC}">
              <c16:uniqueId val="{00000000-F8D2-485A-9E96-F0DDB9DC6323}"/>
            </c:ext>
          </c:extLst>
        </c:ser>
        <c:dLbls>
          <c:showLegendKey val="0"/>
          <c:showVal val="0"/>
          <c:showCatName val="0"/>
          <c:showSerName val="0"/>
          <c:showPercent val="0"/>
          <c:showBubbleSize val="0"/>
        </c:dLbls>
        <c:gapWidth val="219"/>
        <c:overlap val="-27"/>
        <c:axId val="298256136"/>
        <c:axId val="298258432"/>
      </c:barChart>
      <c:dateAx>
        <c:axId val="29825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58432"/>
        <c:crosses val="autoZero"/>
        <c:auto val="1"/>
        <c:lblOffset val="100"/>
        <c:baseTimeUnit val="months"/>
      </c:dateAx>
      <c:valAx>
        <c:axId val="29825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5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36</c:v>
                </c:pt>
                <c:pt idx="4">
                  <c:v>18</c:v>
                </c:pt>
                <c:pt idx="5">
                  <c:v>21</c:v>
                </c:pt>
                <c:pt idx="6">
                  <c:v>5</c:v>
                </c:pt>
                <c:pt idx="7">
                  <c:v>8</c:v>
                </c:pt>
              </c:numCache>
            </c:numRef>
          </c:val>
          <c:extLst>
            <c:ext xmlns:c16="http://schemas.microsoft.com/office/drawing/2014/chart" uri="{C3380CC4-5D6E-409C-BE32-E72D297353CC}">
              <c16:uniqueId val="{00000000-5895-478C-9DE0-5AC1CF1491C8}"/>
            </c:ext>
          </c:extLst>
        </c:ser>
        <c:dLbls>
          <c:showLegendKey val="0"/>
          <c:showVal val="0"/>
          <c:showCatName val="0"/>
          <c:showSerName val="0"/>
          <c:showPercent val="0"/>
          <c:showBubbleSize val="0"/>
        </c:dLbls>
        <c:gapWidth val="219"/>
        <c:overlap val="-27"/>
        <c:axId val="298810768"/>
        <c:axId val="298811096"/>
      </c:barChart>
      <c:dateAx>
        <c:axId val="29881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11096"/>
        <c:crosses val="autoZero"/>
        <c:auto val="1"/>
        <c:lblOffset val="100"/>
        <c:baseTimeUnit val="months"/>
      </c:dateAx>
      <c:valAx>
        <c:axId val="29881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1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11</c:v>
                </c:pt>
                <c:pt idx="2">
                  <c:v>14</c:v>
                </c:pt>
                <c:pt idx="3">
                  <c:v>23</c:v>
                </c:pt>
                <c:pt idx="4">
                  <c:v>27</c:v>
                </c:pt>
                <c:pt idx="5">
                  <c:v>27</c:v>
                </c:pt>
                <c:pt idx="6">
                  <c:v>28</c:v>
                </c:pt>
                <c:pt idx="7">
                  <c:v>21</c:v>
                </c:pt>
                <c:pt idx="8">
                  <c:v>0</c:v>
                </c:pt>
                <c:pt idx="9">
                  <c:v>0</c:v>
                </c:pt>
                <c:pt idx="10">
                  <c:v>0</c:v>
                </c:pt>
                <c:pt idx="11">
                  <c:v>0</c:v>
                </c:pt>
              </c:numCache>
            </c:numRef>
          </c:val>
          <c:extLst>
            <c:ext xmlns:c16="http://schemas.microsoft.com/office/drawing/2014/chart" uri="{C3380CC4-5D6E-409C-BE32-E72D297353CC}">
              <c16:uniqueId val="{00000000-3F59-44B8-96E0-F25700E5F373}"/>
            </c:ext>
          </c:extLst>
        </c:ser>
        <c:dLbls>
          <c:showLegendKey val="0"/>
          <c:showVal val="0"/>
          <c:showCatName val="0"/>
          <c:showSerName val="0"/>
          <c:showPercent val="0"/>
          <c:showBubbleSize val="0"/>
        </c:dLbls>
        <c:gapWidth val="219"/>
        <c:overlap val="-27"/>
        <c:axId val="242974664"/>
        <c:axId val="242978600"/>
      </c:barChart>
      <c:dateAx>
        <c:axId val="24297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78600"/>
        <c:crosses val="autoZero"/>
        <c:auto val="1"/>
        <c:lblOffset val="100"/>
        <c:baseTimeUnit val="months"/>
      </c:dateAx>
      <c:valAx>
        <c:axId val="24297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7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55B2F-27A9-48B3-8A00-E9BAAF5487FF}"/>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3D5C44A4-FC85-4A2E-BC70-4E2BDC99CAC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48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8BA4D-53FC-434E-A7CE-C3B848F776C7}"/>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ECE74441-B2B7-4601-91A7-48382077326F}"/>
              </a:ext>
            </a:extLst>
          </p:cNvPr>
          <p:cNvGraphicFramePr>
            <a:graphicFrameLocks noGrp="1"/>
          </p:cNvGraphicFramePr>
          <p:nvPr>
            <p:ph type="chart" sz="quarter" idx="13"/>
            <p:extLst>
              <p:ext uri="{D42A27DB-BD31-4B8C-83A1-F6EECF244321}">
                <p14:modId xmlns:p14="http://schemas.microsoft.com/office/powerpoint/2010/main" val="2047588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DBCB89-D515-4309-ADDC-557757652AE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4F0B76A-E723-4B2B-8F6D-BE3AD827C3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4338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51F8D-6A6F-4A10-A8C5-26F59DA224BF}"/>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12F31923-E900-4563-8CE3-94186BCEC156}"/>
              </a:ext>
            </a:extLst>
          </p:cNvPr>
          <p:cNvGraphicFramePr>
            <a:graphicFrameLocks noGrp="1"/>
          </p:cNvGraphicFramePr>
          <p:nvPr>
            <p:ph type="tbl" sz="quarter" idx="13"/>
            <p:extLst>
              <p:ext uri="{D42A27DB-BD31-4B8C-83A1-F6EECF244321}">
                <p14:modId xmlns:p14="http://schemas.microsoft.com/office/powerpoint/2010/main" val="216350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06005196"/>
                    </a:ext>
                  </a:extLst>
                </a:gridCol>
                <a:gridCol w="493776">
                  <a:extLst>
                    <a:ext uri="{9D8B030D-6E8A-4147-A177-3AD203B41FA5}">
                      <a16:colId xmlns:a16="http://schemas.microsoft.com/office/drawing/2014/main" val="2504296304"/>
                    </a:ext>
                  </a:extLst>
                </a:gridCol>
                <a:gridCol w="493776">
                  <a:extLst>
                    <a:ext uri="{9D8B030D-6E8A-4147-A177-3AD203B41FA5}">
                      <a16:colId xmlns:a16="http://schemas.microsoft.com/office/drawing/2014/main" val="227441833"/>
                    </a:ext>
                  </a:extLst>
                </a:gridCol>
                <a:gridCol w="493776">
                  <a:extLst>
                    <a:ext uri="{9D8B030D-6E8A-4147-A177-3AD203B41FA5}">
                      <a16:colId xmlns:a16="http://schemas.microsoft.com/office/drawing/2014/main" val="2827929520"/>
                    </a:ext>
                  </a:extLst>
                </a:gridCol>
                <a:gridCol w="493776">
                  <a:extLst>
                    <a:ext uri="{9D8B030D-6E8A-4147-A177-3AD203B41FA5}">
                      <a16:colId xmlns:a16="http://schemas.microsoft.com/office/drawing/2014/main" val="1562162250"/>
                    </a:ext>
                  </a:extLst>
                </a:gridCol>
                <a:gridCol w="493776">
                  <a:extLst>
                    <a:ext uri="{9D8B030D-6E8A-4147-A177-3AD203B41FA5}">
                      <a16:colId xmlns:a16="http://schemas.microsoft.com/office/drawing/2014/main" val="2422372827"/>
                    </a:ext>
                  </a:extLst>
                </a:gridCol>
                <a:gridCol w="493776">
                  <a:extLst>
                    <a:ext uri="{9D8B030D-6E8A-4147-A177-3AD203B41FA5}">
                      <a16:colId xmlns:a16="http://schemas.microsoft.com/office/drawing/2014/main" val="420861306"/>
                    </a:ext>
                  </a:extLst>
                </a:gridCol>
                <a:gridCol w="493776">
                  <a:extLst>
                    <a:ext uri="{9D8B030D-6E8A-4147-A177-3AD203B41FA5}">
                      <a16:colId xmlns:a16="http://schemas.microsoft.com/office/drawing/2014/main" val="1633558788"/>
                    </a:ext>
                  </a:extLst>
                </a:gridCol>
                <a:gridCol w="493776">
                  <a:extLst>
                    <a:ext uri="{9D8B030D-6E8A-4147-A177-3AD203B41FA5}">
                      <a16:colId xmlns:a16="http://schemas.microsoft.com/office/drawing/2014/main" val="3488185948"/>
                    </a:ext>
                  </a:extLst>
                </a:gridCol>
                <a:gridCol w="493776">
                  <a:extLst>
                    <a:ext uri="{9D8B030D-6E8A-4147-A177-3AD203B41FA5}">
                      <a16:colId xmlns:a16="http://schemas.microsoft.com/office/drawing/2014/main" val="310354361"/>
                    </a:ext>
                  </a:extLst>
                </a:gridCol>
                <a:gridCol w="493776">
                  <a:extLst>
                    <a:ext uri="{9D8B030D-6E8A-4147-A177-3AD203B41FA5}">
                      <a16:colId xmlns:a16="http://schemas.microsoft.com/office/drawing/2014/main" val="3931136089"/>
                    </a:ext>
                  </a:extLst>
                </a:gridCol>
                <a:gridCol w="493776">
                  <a:extLst>
                    <a:ext uri="{9D8B030D-6E8A-4147-A177-3AD203B41FA5}">
                      <a16:colId xmlns:a16="http://schemas.microsoft.com/office/drawing/2014/main" val="2783762340"/>
                    </a:ext>
                  </a:extLst>
                </a:gridCol>
                <a:gridCol w="493776">
                  <a:extLst>
                    <a:ext uri="{9D8B030D-6E8A-4147-A177-3AD203B41FA5}">
                      <a16:colId xmlns:a16="http://schemas.microsoft.com/office/drawing/2014/main" val="4077599400"/>
                    </a:ext>
                  </a:extLst>
                </a:gridCol>
                <a:gridCol w="493776">
                  <a:extLst>
                    <a:ext uri="{9D8B030D-6E8A-4147-A177-3AD203B41FA5}">
                      <a16:colId xmlns:a16="http://schemas.microsoft.com/office/drawing/2014/main" val="970309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49790074"/>
                  </a:ext>
                </a:extLst>
              </a:tr>
              <a:tr h="370840">
                <a:tc>
                  <a:txBody>
                    <a:bodyPr/>
                    <a:lstStyle/>
                    <a:p>
                      <a:r>
                        <a:rPr lang="en-US" sz="1000"/>
                        <a:t>@TMNA_Services</a:t>
                      </a:r>
                    </a:p>
                  </a:txBody>
                  <a:tcPr/>
                </a:tc>
                <a:tc>
                  <a:txBody>
                    <a:bodyPr/>
                    <a:lstStyle/>
                    <a:p>
                      <a:r>
                        <a:rPr lang="en-US" sz="1000"/>
                        <a:t>96</a:t>
                      </a:r>
                    </a:p>
                  </a:txBody>
                  <a:tcPr/>
                </a:tc>
                <a:tc>
                  <a:txBody>
                    <a:bodyPr/>
                    <a:lstStyle/>
                    <a:p>
                      <a:r>
                        <a:rPr lang="en-US" sz="1000"/>
                        <a:t>2</a:t>
                      </a:r>
                    </a:p>
                  </a:txBody>
                  <a:tcPr/>
                </a:tc>
                <a:tc>
                  <a:txBody>
                    <a:bodyPr/>
                    <a:lstStyle/>
                    <a:p>
                      <a:r>
                        <a:rPr lang="en-US" sz="1000"/>
                        <a:t>17</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0</a:t>
                      </a:r>
                    </a:p>
                  </a:txBody>
                  <a:tcPr/>
                </a:tc>
                <a:tc>
                  <a:txBody>
                    <a:bodyPr/>
                    <a:lstStyle/>
                    <a:p>
                      <a:r>
                        <a:rPr lang="en-US" sz="1000"/>
                        <a:t>3</a:t>
                      </a:r>
                    </a:p>
                  </a:txBody>
                  <a:tcPr/>
                </a:tc>
                <a:tc>
                  <a:txBody>
                    <a:bodyPr/>
                    <a:lstStyle/>
                    <a:p>
                      <a:r>
                        <a:rPr lang="en-US" sz="1000"/>
                        <a:t>1.1278%</a:t>
                      </a:r>
                    </a:p>
                  </a:txBody>
                  <a:tcPr/>
                </a:tc>
                <a:tc>
                  <a:txBody>
                    <a:bodyPr/>
                    <a:lstStyle/>
                    <a:p>
                      <a:r>
                        <a:rPr lang="en-US" sz="1000"/>
                        <a:t>0.0%</a:t>
                      </a:r>
                    </a:p>
                  </a:txBody>
                  <a:tcPr/>
                </a:tc>
                <a:extLst>
                  <a:ext uri="{0D108BD9-81ED-4DB2-BD59-A6C34878D82A}">
                    <a16:rowId xmlns:a16="http://schemas.microsoft.com/office/drawing/2014/main" val="3751408946"/>
                  </a:ext>
                </a:extLst>
              </a:tr>
            </a:tbl>
          </a:graphicData>
        </a:graphic>
      </p:graphicFrame>
      <p:sp>
        <p:nvSpPr>
          <p:cNvPr id="4" name="Text Placeholder 3">
            <a:extLst>
              <a:ext uri="{FF2B5EF4-FFF2-40B4-BE49-F238E27FC236}">
                <a16:creationId xmlns:a16="http://schemas.microsoft.com/office/drawing/2014/main" id="{4D137290-258F-4FA7-B4C8-C92B7B087E7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536364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674C2-445F-4777-B77C-F81E6D442DBF}"/>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C9FA89F7-7358-4869-95FC-2D97243DE0ED}"/>
              </a:ext>
            </a:extLst>
          </p:cNvPr>
          <p:cNvGraphicFramePr>
            <a:graphicFrameLocks noGrp="1"/>
          </p:cNvGraphicFramePr>
          <p:nvPr>
            <p:ph type="chart" sz="quarter" idx="13"/>
            <p:extLst>
              <p:ext uri="{D42A27DB-BD31-4B8C-83A1-F6EECF244321}">
                <p14:modId xmlns:p14="http://schemas.microsoft.com/office/powerpoint/2010/main" val="2529155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877C5F-2EC3-4858-AD37-1B1EC66F0C6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7993BCB-449C-4EFA-BA3A-5471477BFE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2204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5E096-C4B2-4642-A753-741A1F2AC7D0}"/>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F9D1BA34-F546-4FBE-9E2E-03DC700C75C5}"/>
              </a:ext>
            </a:extLst>
          </p:cNvPr>
          <p:cNvGraphicFramePr>
            <a:graphicFrameLocks noGrp="1"/>
          </p:cNvGraphicFramePr>
          <p:nvPr>
            <p:ph type="chart" sz="quarter" idx="13"/>
            <p:extLst>
              <p:ext uri="{D42A27DB-BD31-4B8C-83A1-F6EECF244321}">
                <p14:modId xmlns:p14="http://schemas.microsoft.com/office/powerpoint/2010/main" val="66277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C5D0B5-3B66-4DE4-A4ED-86FB634F372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25E3C36-B01C-4B80-B4DB-17BC5F5DFD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1383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1F6B7-30A8-41CE-B002-6E3386DBD6B2}"/>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433845AB-4D49-415A-8B02-907CC8D2BC2C}"/>
              </a:ext>
            </a:extLst>
          </p:cNvPr>
          <p:cNvGraphicFramePr>
            <a:graphicFrameLocks noGrp="1"/>
          </p:cNvGraphicFramePr>
          <p:nvPr>
            <p:ph type="tbl" sz="quarter" idx="13"/>
            <p:extLst>
              <p:ext uri="{D42A27DB-BD31-4B8C-83A1-F6EECF244321}">
                <p14:modId xmlns:p14="http://schemas.microsoft.com/office/powerpoint/2010/main" val="1584883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82449028"/>
                    </a:ext>
                  </a:extLst>
                </a:gridCol>
                <a:gridCol w="822960">
                  <a:extLst>
                    <a:ext uri="{9D8B030D-6E8A-4147-A177-3AD203B41FA5}">
                      <a16:colId xmlns:a16="http://schemas.microsoft.com/office/drawing/2014/main" val="2618461165"/>
                    </a:ext>
                  </a:extLst>
                </a:gridCol>
                <a:gridCol w="822960">
                  <a:extLst>
                    <a:ext uri="{9D8B030D-6E8A-4147-A177-3AD203B41FA5}">
                      <a16:colId xmlns:a16="http://schemas.microsoft.com/office/drawing/2014/main" val="2762917393"/>
                    </a:ext>
                  </a:extLst>
                </a:gridCol>
                <a:gridCol w="822960">
                  <a:extLst>
                    <a:ext uri="{9D8B030D-6E8A-4147-A177-3AD203B41FA5}">
                      <a16:colId xmlns:a16="http://schemas.microsoft.com/office/drawing/2014/main" val="2093263591"/>
                    </a:ext>
                  </a:extLst>
                </a:gridCol>
                <a:gridCol w="822960">
                  <a:extLst>
                    <a:ext uri="{9D8B030D-6E8A-4147-A177-3AD203B41FA5}">
                      <a16:colId xmlns:a16="http://schemas.microsoft.com/office/drawing/2014/main" val="3910756070"/>
                    </a:ext>
                  </a:extLst>
                </a:gridCol>
                <a:gridCol w="822960">
                  <a:extLst>
                    <a:ext uri="{9D8B030D-6E8A-4147-A177-3AD203B41FA5}">
                      <a16:colId xmlns:a16="http://schemas.microsoft.com/office/drawing/2014/main" val="142797638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286080876"/>
                  </a:ext>
                </a:extLst>
              </a:tr>
              <a:tr h="370840">
                <a:tc>
                  <a:txBody>
                    <a:bodyPr/>
                    <a:lstStyle/>
                    <a:p>
                      <a:r>
                        <a:rPr lang="en-US" sz="1000" b="1"/>
                        <a:t>@TMNA_Services - 2017-07-12 09:31:04</a:t>
                      </a:r>
                      <a:r>
                        <a:rPr lang="en-US" sz="1000"/>
                        <a:t>
RT @TechGirlzorg: Learn all about #webconcepts on 7/13 with  @TMNA_Services &amp;amp; @builda_Bridge! Register today: https://t.co/COWM0SrPZP https…</a:t>
                      </a:r>
                    </a:p>
                  </a:txBody>
                  <a:tcPr/>
                </a:tc>
                <a:tc>
                  <a:txBody>
                    <a:bodyPr/>
                    <a:lstStyle/>
                    <a:p>
                      <a:r>
                        <a:rPr lang="en-US" sz="1000"/>
                        <a:t>Yes</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39806065"/>
                  </a:ext>
                </a:extLst>
              </a:tr>
              <a:tr h="370840">
                <a:tc>
                  <a:txBody>
                    <a:bodyPr/>
                    <a:lstStyle/>
                    <a:p>
                      <a:r>
                        <a:rPr lang="en-US" sz="1000" b="1"/>
                        <a:t>@TMNA_Services - 2017-07-19 16:53:52</a:t>
                      </a:r>
                      <a:r>
                        <a:rPr lang="en-US" sz="1000"/>
                        <a:t>
RT @tokiomarine: Make the most out of your finances by properly managing your risks and investments. https://t.co/sSZ03MjAXz</a:t>
                      </a:r>
                    </a:p>
                  </a:txBody>
                  <a:tcPr/>
                </a:tc>
                <a:tc>
                  <a:txBody>
                    <a:bodyPr/>
                    <a:lstStyle/>
                    <a:p>
                      <a:r>
                        <a:rPr lang="en-US" sz="1000"/>
                        <a:t>Yes</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385867504"/>
                  </a:ext>
                </a:extLst>
              </a:tr>
              <a:tr h="370840">
                <a:tc>
                  <a:txBody>
                    <a:bodyPr/>
                    <a:lstStyle/>
                    <a:p>
                      <a:r>
                        <a:rPr lang="en-US" sz="1000" b="1"/>
                        <a:t>@TMNA_Services - 2017-07-27 10:49:03</a:t>
                      </a:r>
                      <a:r>
                        <a:rPr lang="en-US" sz="1000"/>
                        <a:t>
RT @PHLYINS: Thanks to @DubinGroup for nominating #PHLY in the #IStandWithAlex challenge! We challenge @PhilaUnion, @saintjosephs, &amp;amp; @TMNA_…</a:t>
                      </a:r>
                    </a:p>
                  </a:txBody>
                  <a:tcPr/>
                </a:tc>
                <a:tc>
                  <a:txBody>
                    <a:bodyPr/>
                    <a:lstStyle/>
                    <a:p>
                      <a:r>
                        <a:rPr lang="en-US" sz="1000"/>
                        <a:t>Yes</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85951064"/>
                  </a:ext>
                </a:extLst>
              </a:tr>
            </a:tbl>
          </a:graphicData>
        </a:graphic>
      </p:graphicFrame>
      <p:sp>
        <p:nvSpPr>
          <p:cNvPr id="4" name="Text Placeholder 3">
            <a:extLst>
              <a:ext uri="{FF2B5EF4-FFF2-40B4-BE49-F238E27FC236}">
                <a16:creationId xmlns:a16="http://schemas.microsoft.com/office/drawing/2014/main" id="{CECE4BA4-1D17-4C4B-B4CE-B4511CCB46B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692027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0605A-77B6-4E4E-97E3-A2BF9AD1CC42}"/>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5349A6E-FFEC-4655-A7D3-0FF957C51E60}"/>
              </a:ext>
            </a:extLst>
          </p:cNvPr>
          <p:cNvGraphicFramePr>
            <a:graphicFrameLocks noGrp="1"/>
          </p:cNvGraphicFramePr>
          <p:nvPr>
            <p:ph type="tbl" sz="quarter" idx="13"/>
            <p:extLst>
              <p:ext uri="{D42A27DB-BD31-4B8C-83A1-F6EECF244321}">
                <p14:modId xmlns:p14="http://schemas.microsoft.com/office/powerpoint/2010/main" val="1429909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3671578"/>
                    </a:ext>
                  </a:extLst>
                </a:gridCol>
                <a:gridCol w="1069848">
                  <a:extLst>
                    <a:ext uri="{9D8B030D-6E8A-4147-A177-3AD203B41FA5}">
                      <a16:colId xmlns:a16="http://schemas.microsoft.com/office/drawing/2014/main" val="3518014906"/>
                    </a:ext>
                  </a:extLst>
                </a:gridCol>
                <a:gridCol w="1069848">
                  <a:extLst>
                    <a:ext uri="{9D8B030D-6E8A-4147-A177-3AD203B41FA5}">
                      <a16:colId xmlns:a16="http://schemas.microsoft.com/office/drawing/2014/main" val="3430446372"/>
                    </a:ext>
                  </a:extLst>
                </a:gridCol>
                <a:gridCol w="1069848">
                  <a:extLst>
                    <a:ext uri="{9D8B030D-6E8A-4147-A177-3AD203B41FA5}">
                      <a16:colId xmlns:a16="http://schemas.microsoft.com/office/drawing/2014/main" val="1395732899"/>
                    </a:ext>
                  </a:extLst>
                </a:gridCol>
                <a:gridCol w="1069848">
                  <a:extLst>
                    <a:ext uri="{9D8B030D-6E8A-4147-A177-3AD203B41FA5}">
                      <a16:colId xmlns:a16="http://schemas.microsoft.com/office/drawing/2014/main" val="1253879750"/>
                    </a:ext>
                  </a:extLst>
                </a:gridCol>
                <a:gridCol w="1069848">
                  <a:extLst>
                    <a:ext uri="{9D8B030D-6E8A-4147-A177-3AD203B41FA5}">
                      <a16:colId xmlns:a16="http://schemas.microsoft.com/office/drawing/2014/main" val="1171108762"/>
                    </a:ext>
                  </a:extLst>
                </a:gridCol>
                <a:gridCol w="1069848">
                  <a:extLst>
                    <a:ext uri="{9D8B030D-6E8A-4147-A177-3AD203B41FA5}">
                      <a16:colId xmlns:a16="http://schemas.microsoft.com/office/drawing/2014/main" val="24645727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32732659"/>
                  </a:ext>
                </a:extLst>
              </a:tr>
              <a:tr h="370840">
                <a:tc>
                  <a:txBody>
                    <a:bodyPr/>
                    <a:lstStyle/>
                    <a:p>
                      <a:r>
                        <a:rPr lang="en-US" sz="1000"/>
                        <a:t>TMNA Services, LLC. (TMNAS)</a:t>
                      </a:r>
                    </a:p>
                  </a:txBody>
                  <a:tcPr/>
                </a:tc>
                <a:tc>
                  <a:txBody>
                    <a:bodyPr/>
                    <a:lstStyle/>
                    <a:p>
                      <a:r>
                        <a:rPr lang="en-US" sz="1000"/>
                        <a:t>2683</a:t>
                      </a:r>
                    </a:p>
                  </a:txBody>
                  <a:tcPr/>
                </a:tc>
                <a:tc>
                  <a:txBody>
                    <a:bodyPr/>
                    <a:lstStyle/>
                    <a:p>
                      <a:r>
                        <a:rPr lang="en-US" sz="1000"/>
                        <a:t>9</a:t>
                      </a:r>
                    </a:p>
                  </a:txBody>
                  <a:tcPr/>
                </a:tc>
                <a:tc>
                  <a:txBody>
                    <a:bodyPr/>
                    <a:lstStyle/>
                    <a:p>
                      <a:r>
                        <a:rPr lang="en-US" sz="1000"/>
                        <a:t>10</a:t>
                      </a:r>
                    </a:p>
                  </a:txBody>
                  <a:tcPr/>
                </a:tc>
                <a:tc>
                  <a:txBody>
                    <a:bodyPr/>
                    <a:lstStyle/>
                    <a:p>
                      <a:r>
                        <a:rPr lang="en-US" sz="1000"/>
                        <a:t>260</a:t>
                      </a:r>
                    </a:p>
                  </a:txBody>
                  <a:tcPr/>
                </a:tc>
                <a:tc>
                  <a:txBody>
                    <a:bodyPr/>
                    <a:lstStyle/>
                    <a:p>
                      <a:r>
                        <a:rPr lang="en-US" sz="1000"/>
                        <a:t>3</a:t>
                      </a:r>
                    </a:p>
                  </a:txBody>
                  <a:tcPr/>
                </a:tc>
                <a:tc>
                  <a:txBody>
                    <a:bodyPr/>
                    <a:lstStyle/>
                    <a:p>
                      <a:r>
                        <a:rPr lang="en-US" sz="1000"/>
                        <a:t>0.9821%</a:t>
                      </a:r>
                    </a:p>
                  </a:txBody>
                  <a:tcPr/>
                </a:tc>
                <a:extLst>
                  <a:ext uri="{0D108BD9-81ED-4DB2-BD59-A6C34878D82A}">
                    <a16:rowId xmlns:a16="http://schemas.microsoft.com/office/drawing/2014/main" val="3573986846"/>
                  </a:ext>
                </a:extLst>
              </a:tr>
            </a:tbl>
          </a:graphicData>
        </a:graphic>
      </p:graphicFrame>
      <p:sp>
        <p:nvSpPr>
          <p:cNvPr id="4" name="Text Placeholder 3">
            <a:extLst>
              <a:ext uri="{FF2B5EF4-FFF2-40B4-BE49-F238E27FC236}">
                <a16:creationId xmlns:a16="http://schemas.microsoft.com/office/drawing/2014/main" id="{40043BCA-4775-4CDA-A52C-F6D0C729295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013741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81F6B-141D-4485-A7D6-E6EA23241F1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1BEE6F97-5FD8-48E2-B6EF-C9274B9418F6}"/>
              </a:ext>
            </a:extLst>
          </p:cNvPr>
          <p:cNvGraphicFramePr>
            <a:graphicFrameLocks noGrp="1"/>
          </p:cNvGraphicFramePr>
          <p:nvPr>
            <p:ph type="chart" sz="quarter" idx="13"/>
            <p:extLst>
              <p:ext uri="{D42A27DB-BD31-4B8C-83A1-F6EECF244321}">
                <p14:modId xmlns:p14="http://schemas.microsoft.com/office/powerpoint/2010/main" val="2497642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ECDB8A-A8EB-446B-943E-B391A607DD2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EE9A2F8-F282-4BB8-83F9-DBA592F889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7021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848F-D60E-4977-B558-3D5C03310CCA}"/>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45111464-0407-4FCF-AA16-3E462E815BF1}"/>
              </a:ext>
            </a:extLst>
          </p:cNvPr>
          <p:cNvGraphicFramePr>
            <a:graphicFrameLocks noGrp="1"/>
          </p:cNvGraphicFramePr>
          <p:nvPr>
            <p:ph type="chart" sz="quarter" idx="13"/>
            <p:extLst>
              <p:ext uri="{D42A27DB-BD31-4B8C-83A1-F6EECF244321}">
                <p14:modId xmlns:p14="http://schemas.microsoft.com/office/powerpoint/2010/main" val="257484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D2F2F-6689-4B96-B917-3F5DB467FC3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168BD52-7629-4598-83C4-41AACAEF3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0308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96EF-A60F-4875-97BC-4E0DBECD60F7}"/>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47E48523-A0D5-4C31-AB08-F5C9D196854B}"/>
              </a:ext>
            </a:extLst>
          </p:cNvPr>
          <p:cNvGraphicFramePr>
            <a:graphicFrameLocks noGrp="1"/>
          </p:cNvGraphicFramePr>
          <p:nvPr>
            <p:ph type="tbl" sz="quarter" idx="13"/>
            <p:extLst>
              <p:ext uri="{D42A27DB-BD31-4B8C-83A1-F6EECF244321}">
                <p14:modId xmlns:p14="http://schemas.microsoft.com/office/powerpoint/2010/main" val="3042932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13592633"/>
                    </a:ext>
                  </a:extLst>
                </a:gridCol>
                <a:gridCol w="987552">
                  <a:extLst>
                    <a:ext uri="{9D8B030D-6E8A-4147-A177-3AD203B41FA5}">
                      <a16:colId xmlns:a16="http://schemas.microsoft.com/office/drawing/2014/main" val="1688761620"/>
                    </a:ext>
                  </a:extLst>
                </a:gridCol>
                <a:gridCol w="987552">
                  <a:extLst>
                    <a:ext uri="{9D8B030D-6E8A-4147-A177-3AD203B41FA5}">
                      <a16:colId xmlns:a16="http://schemas.microsoft.com/office/drawing/2014/main" val="67716183"/>
                    </a:ext>
                  </a:extLst>
                </a:gridCol>
                <a:gridCol w="987552">
                  <a:extLst>
                    <a:ext uri="{9D8B030D-6E8A-4147-A177-3AD203B41FA5}">
                      <a16:colId xmlns:a16="http://schemas.microsoft.com/office/drawing/2014/main" val="49668313"/>
                    </a:ext>
                  </a:extLst>
                </a:gridCol>
                <a:gridCol w="987552">
                  <a:extLst>
                    <a:ext uri="{9D8B030D-6E8A-4147-A177-3AD203B41FA5}">
                      <a16:colId xmlns:a16="http://schemas.microsoft.com/office/drawing/2014/main" val="76017707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54593909"/>
                  </a:ext>
                </a:extLst>
              </a:tr>
              <a:tr h="370840">
                <a:tc>
                  <a:txBody>
                    <a:bodyPr/>
                    <a:lstStyle/>
                    <a:p>
                      <a:r>
                        <a:rPr lang="en-US" sz="1000" b="1"/>
                        <a:t>TMNA Services, LLC. (TMNAS) - 2017-07-13 16:35:42</a:t>
                      </a:r>
                      <a:r>
                        <a:rPr lang="en-US" sz="1000"/>
                        <a:t>
TechGirlz Charitable Foundation is a nonprofit organization dedicated to reducing the gender gap in technology occupations, by focusing on girls at the crucial middle school age. TechGirlz offers free workshops to girls who are interested in different kinds of technology, shows them varied career options, and connects them with professionals in technology fields....
Thanks to our TMNAS Women in I.T. for a successful TechGirlz event today!!!</a:t>
                      </a:r>
                    </a:p>
                  </a:txBody>
                  <a:tcPr/>
                </a:tc>
                <a:tc>
                  <a:txBody>
                    <a:bodyPr/>
                    <a:lstStyle/>
                    <a:p>
                      <a:r>
                        <a:rPr lang="en-US" sz="1000"/>
                        <a:t>47</a:t>
                      </a:r>
                    </a:p>
                  </a:txBody>
                  <a:tcPr/>
                </a:tc>
                <a:tc>
                  <a:txBody>
                    <a:bodyPr/>
                    <a:lstStyle/>
                    <a:p>
                      <a:r>
                        <a:rPr lang="en-US" sz="1000"/>
                        <a:t>3</a:t>
                      </a:r>
                    </a:p>
                  </a:txBody>
                  <a:tcPr/>
                </a:tc>
                <a:tc>
                  <a:txBody>
                    <a:bodyPr/>
                    <a:lstStyle/>
                    <a:p>
                      <a:r>
                        <a:rPr lang="en-US" sz="1000"/>
                        <a:t>1.8671%</a:t>
                      </a:r>
                    </a:p>
                  </a:txBody>
                  <a:tcPr/>
                </a:tc>
                <a:tc>
                  <a:txBody>
                    <a:bodyPr/>
                    <a:lstStyle/>
                    <a:p>
                      <a:r>
                        <a:rPr lang="en-US" sz="1000"/>
                        <a:t>Photo</a:t>
                      </a:r>
                    </a:p>
                  </a:txBody>
                  <a:tcPr/>
                </a:tc>
                <a:extLst>
                  <a:ext uri="{0D108BD9-81ED-4DB2-BD59-A6C34878D82A}">
                    <a16:rowId xmlns:a16="http://schemas.microsoft.com/office/drawing/2014/main" val="19478563"/>
                  </a:ext>
                </a:extLst>
              </a:tr>
              <a:tr h="370840">
                <a:tc>
                  <a:txBody>
                    <a:bodyPr/>
                    <a:lstStyle/>
                    <a:p>
                      <a:r>
                        <a:rPr lang="en-US" sz="1000" b="1"/>
                        <a:t>TMNA Services, LLC. (TMNAS) - 2017-07-31 13:55:36</a:t>
                      </a:r>
                      <a:r>
                        <a:rPr lang="en-US" sz="1000"/>
                        <a:t>
Beautiful day here in Bala Cynwyd, PA!</a:t>
                      </a:r>
                    </a:p>
                  </a:txBody>
                  <a:tcPr/>
                </a:tc>
                <a:tc>
                  <a:txBody>
                    <a:bodyPr/>
                    <a:lstStyle/>
                    <a:p>
                      <a:r>
                        <a:rPr lang="en-US" sz="1000"/>
                        <a:t>41</a:t>
                      </a:r>
                    </a:p>
                  </a:txBody>
                  <a:tcPr/>
                </a:tc>
                <a:tc>
                  <a:txBody>
                    <a:bodyPr/>
                    <a:lstStyle/>
                    <a:p>
                      <a:r>
                        <a:rPr lang="en-US" sz="1000"/>
                        <a:t>0</a:t>
                      </a:r>
                    </a:p>
                  </a:txBody>
                  <a:tcPr/>
                </a:tc>
                <a:tc>
                  <a:txBody>
                    <a:bodyPr/>
                    <a:lstStyle/>
                    <a:p>
                      <a:r>
                        <a:rPr lang="en-US" sz="1000"/>
                        <a:t>1.5281%</a:t>
                      </a:r>
                    </a:p>
                  </a:txBody>
                  <a:tcPr/>
                </a:tc>
                <a:tc>
                  <a:txBody>
                    <a:bodyPr/>
                    <a:lstStyle/>
                    <a:p>
                      <a:r>
                        <a:rPr lang="en-US" sz="1000"/>
                        <a:t>Photo</a:t>
                      </a:r>
                    </a:p>
                  </a:txBody>
                  <a:tcPr/>
                </a:tc>
                <a:extLst>
                  <a:ext uri="{0D108BD9-81ED-4DB2-BD59-A6C34878D82A}">
                    <a16:rowId xmlns:a16="http://schemas.microsoft.com/office/drawing/2014/main" val="666916864"/>
                  </a:ext>
                </a:extLst>
              </a:tr>
              <a:tr h="370840">
                <a:tc>
                  <a:txBody>
                    <a:bodyPr/>
                    <a:lstStyle/>
                    <a:p>
                      <a:r>
                        <a:rPr lang="en-US" sz="1000" b="1"/>
                        <a:t>TMNA Services, LLC. (TMNAS) - 2017-07-14 14:32:54</a:t>
                      </a:r>
                      <a:r>
                        <a:rPr lang="en-US" sz="1000"/>
                        <a:t>
bEAT the hEAT week 2, fruit and yogurt parfaits.  A hearty, healthy breakfast to help our employees start the day right.</a:t>
                      </a:r>
                    </a:p>
                  </a:txBody>
                  <a:tcPr/>
                </a:tc>
                <a:tc>
                  <a:txBody>
                    <a:bodyPr/>
                    <a:lstStyle/>
                    <a:p>
                      <a:r>
                        <a:rPr lang="en-US" sz="1000"/>
                        <a:t>31</a:t>
                      </a:r>
                    </a:p>
                  </a:txBody>
                  <a:tcPr/>
                </a:tc>
                <a:tc>
                  <a:txBody>
                    <a:bodyPr/>
                    <a:lstStyle/>
                    <a:p>
                      <a:r>
                        <a:rPr lang="en-US" sz="1000"/>
                        <a:t>0</a:t>
                      </a:r>
                    </a:p>
                  </a:txBody>
                  <a:tcPr/>
                </a:tc>
                <a:tc>
                  <a:txBody>
                    <a:bodyPr/>
                    <a:lstStyle/>
                    <a:p>
                      <a:r>
                        <a:rPr lang="en-US" sz="1000"/>
                        <a:t>1.1576%</a:t>
                      </a:r>
                    </a:p>
                  </a:txBody>
                  <a:tcPr/>
                </a:tc>
                <a:tc>
                  <a:txBody>
                    <a:bodyPr/>
                    <a:lstStyle/>
                    <a:p>
                      <a:r>
                        <a:rPr lang="en-US" sz="1000"/>
                        <a:t>Photo</a:t>
                      </a:r>
                    </a:p>
                  </a:txBody>
                  <a:tcPr/>
                </a:tc>
                <a:extLst>
                  <a:ext uri="{0D108BD9-81ED-4DB2-BD59-A6C34878D82A}">
                    <a16:rowId xmlns:a16="http://schemas.microsoft.com/office/drawing/2014/main" val="1544716272"/>
                  </a:ext>
                </a:extLst>
              </a:tr>
            </a:tbl>
          </a:graphicData>
        </a:graphic>
      </p:graphicFrame>
      <p:sp>
        <p:nvSpPr>
          <p:cNvPr id="4" name="Text Placeholder 3">
            <a:extLst>
              <a:ext uri="{FF2B5EF4-FFF2-40B4-BE49-F238E27FC236}">
                <a16:creationId xmlns:a16="http://schemas.microsoft.com/office/drawing/2014/main" id="{DEFAA68F-CDB6-4303-BAB0-3B3B3F56740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023323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B328D-6215-4F3A-B412-B2F07C4E1B87}"/>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3C79B0B6-075F-42AA-A1AD-C897D3C236AD}"/>
              </a:ext>
            </a:extLst>
          </p:cNvPr>
          <p:cNvGraphicFramePr>
            <a:graphicFrameLocks noGrp="1"/>
          </p:cNvGraphicFramePr>
          <p:nvPr>
            <p:ph type="tbl" sz="quarter" idx="13"/>
            <p:extLst>
              <p:ext uri="{D42A27DB-BD31-4B8C-83A1-F6EECF244321}">
                <p14:modId xmlns:p14="http://schemas.microsoft.com/office/powerpoint/2010/main" val="760092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7511230"/>
                    </a:ext>
                  </a:extLst>
                </a:gridCol>
                <a:gridCol w="699516">
                  <a:extLst>
                    <a:ext uri="{9D8B030D-6E8A-4147-A177-3AD203B41FA5}">
                      <a16:colId xmlns:a16="http://schemas.microsoft.com/office/drawing/2014/main" val="714740691"/>
                    </a:ext>
                  </a:extLst>
                </a:gridCol>
                <a:gridCol w="699516">
                  <a:extLst>
                    <a:ext uri="{9D8B030D-6E8A-4147-A177-3AD203B41FA5}">
                      <a16:colId xmlns:a16="http://schemas.microsoft.com/office/drawing/2014/main" val="3336722326"/>
                    </a:ext>
                  </a:extLst>
                </a:gridCol>
                <a:gridCol w="658368">
                  <a:extLst>
                    <a:ext uri="{9D8B030D-6E8A-4147-A177-3AD203B41FA5}">
                      <a16:colId xmlns:a16="http://schemas.microsoft.com/office/drawing/2014/main" val="494512724"/>
                    </a:ext>
                  </a:extLst>
                </a:gridCol>
                <a:gridCol w="658368">
                  <a:extLst>
                    <a:ext uri="{9D8B030D-6E8A-4147-A177-3AD203B41FA5}">
                      <a16:colId xmlns:a16="http://schemas.microsoft.com/office/drawing/2014/main" val="2916020719"/>
                    </a:ext>
                  </a:extLst>
                </a:gridCol>
                <a:gridCol w="658368">
                  <a:extLst>
                    <a:ext uri="{9D8B030D-6E8A-4147-A177-3AD203B41FA5}">
                      <a16:colId xmlns:a16="http://schemas.microsoft.com/office/drawing/2014/main" val="3687475098"/>
                    </a:ext>
                  </a:extLst>
                </a:gridCol>
                <a:gridCol w="699516">
                  <a:extLst>
                    <a:ext uri="{9D8B030D-6E8A-4147-A177-3AD203B41FA5}">
                      <a16:colId xmlns:a16="http://schemas.microsoft.com/office/drawing/2014/main" val="1442380141"/>
                    </a:ext>
                  </a:extLst>
                </a:gridCol>
                <a:gridCol w="699516">
                  <a:extLst>
                    <a:ext uri="{9D8B030D-6E8A-4147-A177-3AD203B41FA5}">
                      <a16:colId xmlns:a16="http://schemas.microsoft.com/office/drawing/2014/main" val="941790053"/>
                    </a:ext>
                  </a:extLst>
                </a:gridCol>
                <a:gridCol w="699516">
                  <a:extLst>
                    <a:ext uri="{9D8B030D-6E8A-4147-A177-3AD203B41FA5}">
                      <a16:colId xmlns:a16="http://schemas.microsoft.com/office/drawing/2014/main" val="171853837"/>
                    </a:ext>
                  </a:extLst>
                </a:gridCol>
                <a:gridCol w="658368">
                  <a:extLst>
                    <a:ext uri="{9D8B030D-6E8A-4147-A177-3AD203B41FA5}">
                      <a16:colId xmlns:a16="http://schemas.microsoft.com/office/drawing/2014/main" val="8160235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81738857"/>
                  </a:ext>
                </a:extLst>
              </a:tr>
              <a:tr h="370840">
                <a:tc>
                  <a:txBody>
                    <a:bodyPr/>
                    <a:lstStyle/>
                    <a:p>
                      <a:r>
                        <a:rPr lang="en-US" sz="1000"/>
                        <a:t>tmna_services (TMNAS)</a:t>
                      </a:r>
                    </a:p>
                  </a:txBody>
                  <a:tcPr/>
                </a:tc>
                <a:tc>
                  <a:txBody>
                    <a:bodyPr/>
                    <a:lstStyle/>
                    <a:p>
                      <a:r>
                        <a:rPr lang="en-US" sz="1000"/>
                        <a:t>181</a:t>
                      </a:r>
                    </a:p>
                  </a:txBody>
                  <a:tcPr/>
                </a:tc>
                <a:tc>
                  <a:txBody>
                    <a:bodyPr/>
                    <a:lstStyle/>
                    <a:p>
                      <a:r>
                        <a:rPr lang="en-US" sz="1000"/>
                        <a:t>5</a:t>
                      </a:r>
                    </a:p>
                  </a:txBody>
                  <a:tcPr/>
                </a:tc>
                <a:tc>
                  <a:txBody>
                    <a:bodyPr/>
                    <a:lstStyle/>
                    <a:p>
                      <a:r>
                        <a:rPr lang="en-US" sz="1000"/>
                        <a:t>12</a:t>
                      </a:r>
                    </a:p>
                  </a:txBody>
                  <a:tcPr/>
                </a:tc>
                <a:tc>
                  <a:txBody>
                    <a:bodyPr/>
                    <a:lstStyle/>
                    <a:p>
                      <a:r>
                        <a:rPr lang="en-US" sz="1000"/>
                        <a:t>1</a:t>
                      </a:r>
                    </a:p>
                  </a:txBody>
                  <a:tcPr/>
                </a:tc>
                <a:tc>
                  <a:txBody>
                    <a:bodyPr/>
                    <a:lstStyle/>
                    <a:p>
                      <a:r>
                        <a:rPr lang="en-US" sz="1000"/>
                        <a:t>4</a:t>
                      </a:r>
                    </a:p>
                  </a:txBody>
                  <a:tcPr/>
                </a:tc>
                <a:tc>
                  <a:txBody>
                    <a:bodyPr/>
                    <a:lstStyle/>
                    <a:p>
                      <a:r>
                        <a:rPr lang="en-US" sz="1000"/>
                        <a:t>17</a:t>
                      </a:r>
                    </a:p>
                  </a:txBody>
                  <a:tcPr/>
                </a:tc>
                <a:tc>
                  <a:txBody>
                    <a:bodyPr/>
                    <a:lstStyle/>
                    <a:p>
                      <a:r>
                        <a:rPr lang="en-US" sz="1000"/>
                        <a:t>468</a:t>
                      </a:r>
                    </a:p>
                  </a:txBody>
                  <a:tcPr/>
                </a:tc>
                <a:tc>
                  <a:txBody>
                    <a:bodyPr/>
                    <a:lstStyle/>
                    <a:p>
                      <a:r>
                        <a:rPr lang="en-US" sz="1000"/>
                        <a:t>15</a:t>
                      </a:r>
                    </a:p>
                  </a:txBody>
                  <a:tcPr/>
                </a:tc>
                <a:tc>
                  <a:txBody>
                    <a:bodyPr/>
                    <a:lstStyle/>
                    <a:p>
                      <a:r>
                        <a:rPr lang="en-US" sz="1000"/>
                        <a:t>15.9617%</a:t>
                      </a:r>
                    </a:p>
                  </a:txBody>
                  <a:tcPr/>
                </a:tc>
                <a:extLst>
                  <a:ext uri="{0D108BD9-81ED-4DB2-BD59-A6C34878D82A}">
                    <a16:rowId xmlns:a16="http://schemas.microsoft.com/office/drawing/2014/main" val="2650169407"/>
                  </a:ext>
                </a:extLst>
              </a:tr>
            </a:tbl>
          </a:graphicData>
        </a:graphic>
      </p:graphicFrame>
      <p:sp>
        <p:nvSpPr>
          <p:cNvPr id="4" name="Text Placeholder 3">
            <a:extLst>
              <a:ext uri="{FF2B5EF4-FFF2-40B4-BE49-F238E27FC236}">
                <a16:creationId xmlns:a16="http://schemas.microsoft.com/office/drawing/2014/main" id="{7BF0BDFB-B842-4918-BA8A-76A8CA52FB8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567678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C903A-44E1-4480-A452-C04427626083}"/>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69106E4B-1F1D-4713-98AF-0D140A00DE7E}"/>
              </a:ext>
            </a:extLst>
          </p:cNvPr>
          <p:cNvGraphicFramePr>
            <a:graphicFrameLocks noGrp="1"/>
          </p:cNvGraphicFramePr>
          <p:nvPr>
            <p:ph type="chart" sz="quarter" idx="13"/>
            <p:extLst>
              <p:ext uri="{D42A27DB-BD31-4B8C-83A1-F6EECF244321}">
                <p14:modId xmlns:p14="http://schemas.microsoft.com/office/powerpoint/2010/main" val="1092004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FAB2C-5FAF-4D30-BE8A-9BDB16B3FF0E}"/>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D53EEB3-E441-4290-990A-8F555246FD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999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32EE-675C-4B28-AB7D-6C2D77F8C354}"/>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4F4C255C-AD3B-4BDF-89BC-F7C4197DAA6C}"/>
              </a:ext>
            </a:extLst>
          </p:cNvPr>
          <p:cNvGraphicFramePr>
            <a:graphicFrameLocks noGrp="1"/>
          </p:cNvGraphicFramePr>
          <p:nvPr>
            <p:ph type="chart" sz="quarter" idx="13"/>
            <p:extLst>
              <p:ext uri="{D42A27DB-BD31-4B8C-83A1-F6EECF244321}">
                <p14:modId xmlns:p14="http://schemas.microsoft.com/office/powerpoint/2010/main" val="136060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E5560C-5BD7-413B-99D5-50E180806BF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72FFFFF-71BA-45D6-BD97-F15E35C045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9160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1BEED-5A7B-451F-BEAF-3619FAD52F74}"/>
              </a:ext>
            </a:extLst>
          </p:cNvPr>
          <p:cNvSpPr>
            <a:spLocks noGrp="1"/>
          </p:cNvSpPr>
          <p:nvPr>
            <p:ph type="title"/>
          </p:nvPr>
        </p:nvSpPr>
        <p:spPr/>
        <p:txBody>
          <a:bodyPr/>
          <a:lstStyle/>
          <a:p>
            <a:r>
              <a:rPr lang="en-US"/>
              <a:t>Top Instagram Posts Table - 1 of 2</a:t>
            </a:r>
          </a:p>
        </p:txBody>
      </p:sp>
      <p:graphicFrame>
        <p:nvGraphicFramePr>
          <p:cNvPr id="5" name="Table Placeholder 4">
            <a:extLst>
              <a:ext uri="{FF2B5EF4-FFF2-40B4-BE49-F238E27FC236}">
                <a16:creationId xmlns:a16="http://schemas.microsoft.com/office/drawing/2014/main" id="{77908473-2AF2-41D1-A426-CE933C8456ED}"/>
              </a:ext>
            </a:extLst>
          </p:cNvPr>
          <p:cNvGraphicFramePr>
            <a:graphicFrameLocks noGrp="1"/>
          </p:cNvGraphicFramePr>
          <p:nvPr>
            <p:ph type="tbl" sz="quarter" idx="13"/>
            <p:extLst>
              <p:ext uri="{D42A27DB-BD31-4B8C-83A1-F6EECF244321}">
                <p14:modId xmlns:p14="http://schemas.microsoft.com/office/powerpoint/2010/main" val="1404890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00343146"/>
                    </a:ext>
                  </a:extLst>
                </a:gridCol>
                <a:gridCol w="987552">
                  <a:extLst>
                    <a:ext uri="{9D8B030D-6E8A-4147-A177-3AD203B41FA5}">
                      <a16:colId xmlns:a16="http://schemas.microsoft.com/office/drawing/2014/main" val="1480932159"/>
                    </a:ext>
                  </a:extLst>
                </a:gridCol>
                <a:gridCol w="987552">
                  <a:extLst>
                    <a:ext uri="{9D8B030D-6E8A-4147-A177-3AD203B41FA5}">
                      <a16:colId xmlns:a16="http://schemas.microsoft.com/office/drawing/2014/main" val="2338052712"/>
                    </a:ext>
                  </a:extLst>
                </a:gridCol>
                <a:gridCol w="987552">
                  <a:extLst>
                    <a:ext uri="{9D8B030D-6E8A-4147-A177-3AD203B41FA5}">
                      <a16:colId xmlns:a16="http://schemas.microsoft.com/office/drawing/2014/main" val="1468665229"/>
                    </a:ext>
                  </a:extLst>
                </a:gridCol>
                <a:gridCol w="987552">
                  <a:extLst>
                    <a:ext uri="{9D8B030D-6E8A-4147-A177-3AD203B41FA5}">
                      <a16:colId xmlns:a16="http://schemas.microsoft.com/office/drawing/2014/main" val="2140156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981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- 2017-07-07 17:05:15</a:t>
                      </a:r>
                      <a:r>
                        <a:rPr kumimoji="0" lang="en-US" sz="1000" b="0" i="0" u="none" strike="noStrike" kern="1200" cap="none" spc="0" normalizeH="0" baseline="0" noProof="0">
                          <a:ln>
                            <a:noFill/>
                          </a:ln>
                          <a:solidFill>
                            <a:prstClr val="black"/>
                          </a:solidFill>
                          <a:effectLst/>
                          <a:uLnTx/>
                          <a:uFillTx/>
                          <a:latin typeface="+mn-lt"/>
                          <a:ea typeface="+mn-ea"/>
                          <a:cs typeface="+mn-cs"/>
                        </a:rPr>
                        <a:t>
Bad Girl "Bella" catching some rays @templeuniv Beury #Beach .
.
#Friday #temple #like #picoftheday #picture #contest #TMNAS #dog #fun #templeuniversity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593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- 2017-07-12 17:14:16</a:t>
                      </a:r>
                      <a:r>
                        <a:rPr kumimoji="0" lang="en-US" sz="1000" b="0" i="0" u="none" strike="noStrike" kern="1200" cap="none" spc="0" normalizeH="0" baseline="0" noProof="0">
                          <a:ln>
                            <a:noFill/>
                          </a:ln>
                          <a:solidFill>
                            <a:prstClr val="black"/>
                          </a:solidFill>
                          <a:effectLst/>
                          <a:uLnTx/>
                          <a:uFillTx/>
                          <a:latin typeface="+mn-lt"/>
                          <a:ea typeface="+mn-ea"/>
                          <a:cs typeface="+mn-cs"/>
                        </a:rPr>
                        <a:t>
The first step in anything is always the hardest. Making a move towards being mindful of your #physical &amp; mental well-being is the first #step in achieving wellness. TMNA Services invites you to join us in taking that leap and being mindful of yourself and your needs each day! @beabetteryouphlygym @tmnathegoodlife .
.
#wellness #wellnesswednesday #wednesday #gymlife #healthylifestyle #mentalhealth #healthychoices #fitness #fitnessmotivation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11479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- 2017-07-07 15:51:28</a:t>
                      </a:r>
                      <a:r>
                        <a:rPr kumimoji="0" lang="en-US" sz="1000" b="0" i="0" u="none" strike="noStrike" kern="1200" cap="none" spc="0" normalizeH="0" baseline="0" noProof="0">
                          <a:ln>
                            <a:noFill/>
                          </a:ln>
                          <a:solidFill>
                            <a:prstClr val="black"/>
                          </a:solidFill>
                          <a:effectLst/>
                          <a:uLnTx/>
                          <a:uFillTx/>
                          <a:latin typeface="+mn-lt"/>
                          <a:ea typeface="+mn-ea"/>
                          <a:cs typeface="+mn-cs"/>
                        </a:rPr>
                        <a:t>
America Runs on Dunkin! We will be having #breakfast on #Friday mornings for the month of July!! .
.
#picoftheday #dunkindonuts #nutragrainbar #goodeats #food #work #fun #TMNAS @dunkindonuts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5831766"/>
                  </a:ext>
                </a:extLst>
              </a:tr>
            </a:tbl>
          </a:graphicData>
        </a:graphic>
      </p:graphicFrame>
      <p:sp>
        <p:nvSpPr>
          <p:cNvPr id="4" name="Text Placeholder 3">
            <a:extLst>
              <a:ext uri="{FF2B5EF4-FFF2-40B4-BE49-F238E27FC236}">
                <a16:creationId xmlns:a16="http://schemas.microsoft.com/office/drawing/2014/main" id="{F67CB60F-8373-4DFD-ABE5-48506528075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9034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5949D-9734-40E3-BF96-496F47386577}"/>
              </a:ext>
            </a:extLst>
          </p:cNvPr>
          <p:cNvSpPr>
            <a:spLocks noGrp="1"/>
          </p:cNvSpPr>
          <p:nvPr>
            <p:ph type="title"/>
          </p:nvPr>
        </p:nvSpPr>
        <p:spPr/>
        <p:txBody>
          <a:bodyPr/>
          <a:lstStyle/>
          <a:p>
            <a:r>
              <a:rPr lang="en-US"/>
              <a:t>Top Instagram Posts Table - 2 of 2</a:t>
            </a:r>
          </a:p>
        </p:txBody>
      </p:sp>
      <p:graphicFrame>
        <p:nvGraphicFramePr>
          <p:cNvPr id="5" name="Table Placeholder 4">
            <a:extLst>
              <a:ext uri="{FF2B5EF4-FFF2-40B4-BE49-F238E27FC236}">
                <a16:creationId xmlns:a16="http://schemas.microsoft.com/office/drawing/2014/main" id="{5F64A08C-5FBA-4E20-9266-A9ED94C87850}"/>
              </a:ext>
            </a:extLst>
          </p:cNvPr>
          <p:cNvGraphicFramePr>
            <a:graphicFrameLocks noGrp="1"/>
          </p:cNvGraphicFramePr>
          <p:nvPr>
            <p:ph type="tbl" sz="quarter" idx="13"/>
            <p:extLst>
              <p:ext uri="{D42A27DB-BD31-4B8C-83A1-F6EECF244321}">
                <p14:modId xmlns:p14="http://schemas.microsoft.com/office/powerpoint/2010/main" val="1783891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08449163"/>
                    </a:ext>
                  </a:extLst>
                </a:gridCol>
                <a:gridCol w="987552">
                  <a:extLst>
                    <a:ext uri="{9D8B030D-6E8A-4147-A177-3AD203B41FA5}">
                      <a16:colId xmlns:a16="http://schemas.microsoft.com/office/drawing/2014/main" val="704868791"/>
                    </a:ext>
                  </a:extLst>
                </a:gridCol>
                <a:gridCol w="987552">
                  <a:extLst>
                    <a:ext uri="{9D8B030D-6E8A-4147-A177-3AD203B41FA5}">
                      <a16:colId xmlns:a16="http://schemas.microsoft.com/office/drawing/2014/main" val="1362942572"/>
                    </a:ext>
                  </a:extLst>
                </a:gridCol>
                <a:gridCol w="987552">
                  <a:extLst>
                    <a:ext uri="{9D8B030D-6E8A-4147-A177-3AD203B41FA5}">
                      <a16:colId xmlns:a16="http://schemas.microsoft.com/office/drawing/2014/main" val="3339610078"/>
                    </a:ext>
                  </a:extLst>
                </a:gridCol>
                <a:gridCol w="987552">
                  <a:extLst>
                    <a:ext uri="{9D8B030D-6E8A-4147-A177-3AD203B41FA5}">
                      <a16:colId xmlns:a16="http://schemas.microsoft.com/office/drawing/2014/main" val="2432109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777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- 2017-07-20 17:04:10</a:t>
                      </a:r>
                      <a:r>
                        <a:rPr kumimoji="0" lang="en-US" sz="1000" b="0" i="0" u="none" strike="noStrike" kern="1200" cap="none" spc="0" normalizeH="0" baseline="0" noProof="0">
                          <a:ln>
                            <a:noFill/>
                          </a:ln>
                          <a:solidFill>
                            <a:prstClr val="black"/>
                          </a:solidFill>
                          <a:effectLst/>
                          <a:uLnTx/>
                          <a:uFillTx/>
                          <a:latin typeface="+mn-lt"/>
                          <a:ea typeface="+mn-ea"/>
                          <a:cs typeface="+mn-cs"/>
                        </a:rPr>
                        <a:t>
Our #interns volunteered with @c2cphiladelphia today! It was a blast!! @pennstate @psuabington @uofpenn @templeuniv @drexeluniv @saintjosephs .
.
#work #volunteer #wecare #giveback #fun #kids #children #cradlestocrayons #TMNAS #boomerang #videos #picoftheday #like #follow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245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(TMNAS) - 2017-07-04 07:38:37</a:t>
                      </a:r>
                      <a:r>
                        <a:rPr kumimoji="0" lang="en-US" sz="1000" b="0" i="0" u="none" strike="noStrike" kern="1200" cap="none" spc="0" normalizeH="0" baseline="0" noProof="0">
                          <a:ln>
                            <a:noFill/>
                          </a:ln>
                          <a:solidFill>
                            <a:prstClr val="black"/>
                          </a:solidFill>
                          <a:effectLst/>
                          <a:uLnTx/>
                          <a:uFillTx/>
                          <a:latin typeface="+mn-lt"/>
                          <a:ea typeface="+mn-ea"/>
                          <a:cs typeface="+mn-cs"/>
                        </a:rPr>
                        <a:t>
Happy 4th of July!!! .
.
#july4th #picoftheday #enjoy #fireworks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1178379"/>
                  </a:ext>
                </a:extLst>
              </a:tr>
            </a:tbl>
          </a:graphicData>
        </a:graphic>
      </p:graphicFrame>
      <p:sp>
        <p:nvSpPr>
          <p:cNvPr id="4" name="Text Placeholder 3">
            <a:extLst>
              <a:ext uri="{FF2B5EF4-FFF2-40B4-BE49-F238E27FC236}">
                <a16:creationId xmlns:a16="http://schemas.microsoft.com/office/drawing/2014/main" id="{1666F7F9-C475-4823-B2FE-A5EBB68EC6A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9222077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412</Words>
  <Application>Microsoft Office PowerPoint</Application>
  <PresentationFormat>On-screen Show (4:3)</PresentationFormat>
  <Paragraphs>178</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TMNAS Social Media</vt:lpstr>
      <vt:lpstr>Overall Audience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 - 1 of 2</vt:lpstr>
      <vt:lpstr>Top 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2017-08-11T12:47:03Z</dcterms:created>
  <dcterms:modified xsi:type="dcterms:W3CDTF">2017-08-11T12:47:26Z</dcterms:modified>
</cp:coreProperties>
</file>