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42917</c:v>
                </c:pt>
              </c:numCache>
            </c:numRef>
          </c:cat>
          <c:val>
            <c:numRef>
              <c:f>Sheet1!$B$2</c:f>
              <c:numCache>
                <c:formatCode>General</c:formatCode>
                <c:ptCount val="1"/>
                <c:pt idx="0">
                  <c:v>74</c:v>
                </c:pt>
              </c:numCache>
            </c:numRef>
          </c:val>
          <c:extLst>
            <c:ext xmlns:c16="http://schemas.microsoft.com/office/drawing/2014/chart" uri="{C3380CC4-5D6E-409C-BE32-E72D297353CC}">
              <c16:uniqueId val="{00000000-FEE8-4C55-9B1F-811BB692DECF}"/>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42917</c:v>
                </c:pt>
              </c:numCache>
            </c:numRef>
          </c:cat>
          <c:val>
            <c:numRef>
              <c:f>Sheet1!$C$2</c:f>
              <c:numCache>
                <c:formatCode>General</c:formatCode>
                <c:ptCount val="1"/>
                <c:pt idx="0">
                  <c:v>47</c:v>
                </c:pt>
              </c:numCache>
            </c:numRef>
          </c:val>
          <c:extLst>
            <c:ext xmlns:c16="http://schemas.microsoft.com/office/drawing/2014/chart" uri="{C3380CC4-5D6E-409C-BE32-E72D297353CC}">
              <c16:uniqueId val="{00000001-FEE8-4C55-9B1F-811BB692DECF}"/>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42917</c:v>
                </c:pt>
              </c:numCache>
            </c:numRef>
          </c:cat>
          <c:val>
            <c:numRef>
              <c:f>Sheet1!$D$2</c:f>
              <c:numCache>
                <c:formatCode>General</c:formatCode>
                <c:ptCount val="1"/>
                <c:pt idx="0">
                  <c:v>0</c:v>
                </c:pt>
              </c:numCache>
            </c:numRef>
          </c:val>
          <c:extLst>
            <c:ext xmlns:c16="http://schemas.microsoft.com/office/drawing/2014/chart" uri="{C3380CC4-5D6E-409C-BE32-E72D297353CC}">
              <c16:uniqueId val="{00000002-FEE8-4C55-9B1F-811BB692DECF}"/>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42917</c:v>
                </c:pt>
              </c:numCache>
            </c:numRef>
          </c:cat>
          <c:val>
            <c:numRef>
              <c:f>Sheet1!$E$2</c:f>
              <c:numCache>
                <c:formatCode>General</c:formatCode>
                <c:ptCount val="1"/>
                <c:pt idx="0">
                  <c:v>0</c:v>
                </c:pt>
              </c:numCache>
            </c:numRef>
          </c:val>
          <c:extLst>
            <c:ext xmlns:c16="http://schemas.microsoft.com/office/drawing/2014/chart" uri="{C3380CC4-5D6E-409C-BE32-E72D297353CC}">
              <c16:uniqueId val="{00000003-FEE8-4C55-9B1F-811BB692DECF}"/>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42917</c:v>
                </c:pt>
              </c:numCache>
            </c:numRef>
          </c:cat>
          <c:val>
            <c:numRef>
              <c:f>Sheet1!$F$2</c:f>
              <c:numCache>
                <c:formatCode>General</c:formatCode>
                <c:ptCount val="1"/>
                <c:pt idx="0">
                  <c:v>3248</c:v>
                </c:pt>
              </c:numCache>
            </c:numRef>
          </c:val>
          <c:extLst>
            <c:ext xmlns:c16="http://schemas.microsoft.com/office/drawing/2014/chart" uri="{C3380CC4-5D6E-409C-BE32-E72D297353CC}">
              <c16:uniqueId val="{00000004-FEE8-4C55-9B1F-811BB692DECF}"/>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42917</c:v>
                </c:pt>
              </c:numCache>
            </c:numRef>
          </c:cat>
          <c:val>
            <c:numRef>
              <c:f>Sheet1!$G$2</c:f>
              <c:numCache>
                <c:formatCode>General</c:formatCode>
                <c:ptCount val="1"/>
                <c:pt idx="0">
                  <c:v>0</c:v>
                </c:pt>
              </c:numCache>
            </c:numRef>
          </c:val>
          <c:extLst>
            <c:ext xmlns:c16="http://schemas.microsoft.com/office/drawing/2014/chart" uri="{C3380CC4-5D6E-409C-BE32-E72D297353CC}">
              <c16:uniqueId val="{00000005-FEE8-4C55-9B1F-811BB692DECF}"/>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42917</c:v>
                </c:pt>
              </c:numCache>
            </c:numRef>
          </c:cat>
          <c:val>
            <c:numRef>
              <c:f>Sheet1!$H$2</c:f>
              <c:numCache>
                <c:formatCode>General</c:formatCode>
                <c:ptCount val="1"/>
                <c:pt idx="0">
                  <c:v>0</c:v>
                </c:pt>
              </c:numCache>
            </c:numRef>
          </c:val>
          <c:extLst>
            <c:ext xmlns:c16="http://schemas.microsoft.com/office/drawing/2014/chart" uri="{C3380CC4-5D6E-409C-BE32-E72D297353CC}">
              <c16:uniqueId val="{00000006-FEE8-4C55-9B1F-811BB692DECF}"/>
            </c:ext>
          </c:extLst>
        </c:ser>
        <c:dLbls>
          <c:showLegendKey val="0"/>
          <c:showVal val="0"/>
          <c:showCatName val="0"/>
          <c:showSerName val="0"/>
          <c:showPercent val="0"/>
          <c:showBubbleSize val="0"/>
        </c:dLbls>
        <c:gapWidth val="219"/>
        <c:overlap val="-27"/>
        <c:axId val="246476536"/>
        <c:axId val="246474240"/>
      </c:barChart>
      <c:dateAx>
        <c:axId val="24647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74240"/>
        <c:crosses val="autoZero"/>
        <c:auto val="1"/>
        <c:lblOffset val="100"/>
        <c:baseTimeUnit val="days"/>
      </c:dateAx>
      <c:valAx>
        <c:axId val="24647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7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4</c:v>
                </c:pt>
                <c:pt idx="6">
                  <c:v>4</c:v>
                </c:pt>
                <c:pt idx="7">
                  <c:v>1</c:v>
                </c:pt>
              </c:numCache>
            </c:numRef>
          </c:val>
          <c:extLst>
            <c:ext xmlns:c16="http://schemas.microsoft.com/office/drawing/2014/chart" uri="{C3380CC4-5D6E-409C-BE32-E72D297353CC}">
              <c16:uniqueId val="{00000000-3136-4942-A78C-3D44F3A2FD70}"/>
            </c:ext>
          </c:extLst>
        </c:ser>
        <c:dLbls>
          <c:showLegendKey val="0"/>
          <c:showVal val="0"/>
          <c:showCatName val="0"/>
          <c:showSerName val="0"/>
          <c:showPercent val="0"/>
          <c:showBubbleSize val="0"/>
        </c:dLbls>
        <c:gapWidth val="219"/>
        <c:overlap val="-27"/>
        <c:axId val="246599760"/>
        <c:axId val="246600088"/>
      </c:barChart>
      <c:dateAx>
        <c:axId val="24659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00088"/>
        <c:crosses val="autoZero"/>
        <c:auto val="1"/>
        <c:lblOffset val="100"/>
        <c:baseTimeUnit val="months"/>
      </c:dateAx>
      <c:valAx>
        <c:axId val="24660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9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3</c:v>
                </c:pt>
                <c:pt idx="6">
                  <c:v>2</c:v>
                </c:pt>
                <c:pt idx="7">
                  <c:v>2</c:v>
                </c:pt>
                <c:pt idx="8">
                  <c:v>0</c:v>
                </c:pt>
                <c:pt idx="9">
                  <c:v>0</c:v>
                </c:pt>
                <c:pt idx="10">
                  <c:v>0</c:v>
                </c:pt>
                <c:pt idx="11">
                  <c:v>0</c:v>
                </c:pt>
              </c:numCache>
            </c:numRef>
          </c:val>
          <c:extLst>
            <c:ext xmlns:c16="http://schemas.microsoft.com/office/drawing/2014/chart" uri="{C3380CC4-5D6E-409C-BE32-E72D297353CC}">
              <c16:uniqueId val="{00000000-179F-439A-A082-052EF268A922}"/>
            </c:ext>
          </c:extLst>
        </c:ser>
        <c:dLbls>
          <c:showLegendKey val="0"/>
          <c:showVal val="0"/>
          <c:showCatName val="0"/>
          <c:showSerName val="0"/>
          <c:showPercent val="0"/>
          <c:showBubbleSize val="0"/>
        </c:dLbls>
        <c:gapWidth val="219"/>
        <c:overlap val="-27"/>
        <c:axId val="247745016"/>
        <c:axId val="247741080"/>
      </c:barChart>
      <c:dateAx>
        <c:axId val="24774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41080"/>
        <c:crosses val="autoZero"/>
        <c:auto val="1"/>
        <c:lblOffset val="100"/>
        <c:baseTimeUnit val="months"/>
      </c:dateAx>
      <c:valAx>
        <c:axId val="24774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1611</c:v>
                </c:pt>
                <c:pt idx="3">
                  <c:v>1625</c:v>
                </c:pt>
                <c:pt idx="4">
                  <c:v>1781</c:v>
                </c:pt>
                <c:pt idx="5">
                  <c:v>3719</c:v>
                </c:pt>
                <c:pt idx="6">
                  <c:v>1589</c:v>
                </c:pt>
                <c:pt idx="7">
                  <c:v>217</c:v>
                </c:pt>
              </c:numCache>
            </c:numRef>
          </c:val>
          <c:extLst>
            <c:ext xmlns:c16="http://schemas.microsoft.com/office/drawing/2014/chart" uri="{C3380CC4-5D6E-409C-BE32-E72D297353CC}">
              <c16:uniqueId val="{00000000-7E21-4C8A-9A6B-A15D229AA9C5}"/>
            </c:ext>
          </c:extLst>
        </c:ser>
        <c:dLbls>
          <c:showLegendKey val="0"/>
          <c:showVal val="0"/>
          <c:showCatName val="0"/>
          <c:showSerName val="0"/>
          <c:showPercent val="0"/>
          <c:showBubbleSize val="0"/>
        </c:dLbls>
        <c:gapWidth val="219"/>
        <c:overlap val="-27"/>
        <c:axId val="293976256"/>
        <c:axId val="293979536"/>
      </c:barChart>
      <c:dateAx>
        <c:axId val="29397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79536"/>
        <c:crosses val="autoZero"/>
        <c:auto val="1"/>
        <c:lblOffset val="100"/>
        <c:baseTimeUnit val="months"/>
      </c:dateAx>
      <c:valAx>
        <c:axId val="29397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7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2</c:v>
                </c:pt>
                <c:pt idx="6">
                  <c:v>2</c:v>
                </c:pt>
                <c:pt idx="7">
                  <c:v>4</c:v>
                </c:pt>
              </c:numCache>
            </c:numRef>
          </c:val>
          <c:extLst>
            <c:ext xmlns:c16="http://schemas.microsoft.com/office/drawing/2014/chart" uri="{C3380CC4-5D6E-409C-BE32-E72D297353CC}">
              <c16:uniqueId val="{00000000-DD53-4611-AD93-57F4267D3760}"/>
            </c:ext>
          </c:extLst>
        </c:ser>
        <c:dLbls>
          <c:showLegendKey val="0"/>
          <c:showVal val="0"/>
          <c:showCatName val="0"/>
          <c:showSerName val="0"/>
          <c:showPercent val="0"/>
          <c:showBubbleSize val="0"/>
        </c:dLbls>
        <c:gapWidth val="219"/>
        <c:overlap val="-27"/>
        <c:axId val="301487536"/>
        <c:axId val="301489504"/>
      </c:barChart>
      <c:dateAx>
        <c:axId val="30148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89504"/>
        <c:crosses val="autoZero"/>
        <c:auto val="1"/>
        <c:lblOffset val="100"/>
        <c:baseTimeUnit val="months"/>
      </c:dateAx>
      <c:valAx>
        <c:axId val="30148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8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2</c:v>
                </c:pt>
                <c:pt idx="8">
                  <c:v>0</c:v>
                </c:pt>
                <c:pt idx="9">
                  <c:v>0</c:v>
                </c:pt>
                <c:pt idx="10">
                  <c:v>0</c:v>
                </c:pt>
                <c:pt idx="11">
                  <c:v>0</c:v>
                </c:pt>
              </c:numCache>
            </c:numRef>
          </c:val>
          <c:extLst>
            <c:ext xmlns:c16="http://schemas.microsoft.com/office/drawing/2014/chart" uri="{C3380CC4-5D6E-409C-BE32-E72D297353CC}">
              <c16:uniqueId val="{00000000-2503-468F-93EC-531B78E06E60}"/>
            </c:ext>
          </c:extLst>
        </c:ser>
        <c:dLbls>
          <c:showLegendKey val="0"/>
          <c:showVal val="0"/>
          <c:showCatName val="0"/>
          <c:showSerName val="0"/>
          <c:showPercent val="0"/>
          <c:showBubbleSize val="0"/>
        </c:dLbls>
        <c:gapWidth val="219"/>
        <c:overlap val="-27"/>
        <c:axId val="301477696"/>
        <c:axId val="301478024"/>
      </c:barChart>
      <c:dateAx>
        <c:axId val="30147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8024"/>
        <c:crosses val="autoZero"/>
        <c:auto val="1"/>
        <c:lblOffset val="100"/>
        <c:baseTimeUnit val="months"/>
      </c:dateAx>
      <c:valAx>
        <c:axId val="30147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57</c:v>
                </c:pt>
                <c:pt idx="6">
                  <c:v>25</c:v>
                </c:pt>
                <c:pt idx="7">
                  <c:v>27</c:v>
                </c:pt>
              </c:numCache>
            </c:numRef>
          </c:val>
          <c:extLst>
            <c:ext xmlns:c16="http://schemas.microsoft.com/office/drawing/2014/chart" uri="{C3380CC4-5D6E-409C-BE32-E72D297353CC}">
              <c16:uniqueId val="{00000000-2DED-46F3-ADE6-20C67415FBDC}"/>
            </c:ext>
          </c:extLst>
        </c:ser>
        <c:dLbls>
          <c:showLegendKey val="0"/>
          <c:showVal val="0"/>
          <c:showCatName val="0"/>
          <c:showSerName val="0"/>
          <c:showPercent val="0"/>
          <c:showBubbleSize val="0"/>
        </c:dLbls>
        <c:gapWidth val="219"/>
        <c:overlap val="-27"/>
        <c:axId val="304525216"/>
        <c:axId val="304528168"/>
      </c:barChart>
      <c:dateAx>
        <c:axId val="30452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8168"/>
        <c:crosses val="autoZero"/>
        <c:auto val="1"/>
        <c:lblOffset val="100"/>
        <c:baseTimeUnit val="months"/>
      </c:dateAx>
      <c:valAx>
        <c:axId val="30452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10</c:v>
                </c:pt>
                <c:pt idx="2">
                  <c:v>19</c:v>
                </c:pt>
                <c:pt idx="3">
                  <c:v>13</c:v>
                </c:pt>
                <c:pt idx="4">
                  <c:v>17</c:v>
                </c:pt>
                <c:pt idx="5">
                  <c:v>25</c:v>
                </c:pt>
                <c:pt idx="6">
                  <c:v>21</c:v>
                </c:pt>
                <c:pt idx="7">
                  <c:v>29</c:v>
                </c:pt>
                <c:pt idx="8">
                  <c:v>0</c:v>
                </c:pt>
                <c:pt idx="9">
                  <c:v>0</c:v>
                </c:pt>
                <c:pt idx="10">
                  <c:v>0</c:v>
                </c:pt>
                <c:pt idx="11">
                  <c:v>0</c:v>
                </c:pt>
              </c:numCache>
            </c:numRef>
          </c:val>
          <c:extLst>
            <c:ext xmlns:c16="http://schemas.microsoft.com/office/drawing/2014/chart" uri="{C3380CC4-5D6E-409C-BE32-E72D297353CC}">
              <c16:uniqueId val="{00000000-889F-4182-B77E-2833EA400EF6}"/>
            </c:ext>
          </c:extLst>
        </c:ser>
        <c:dLbls>
          <c:showLegendKey val="0"/>
          <c:showVal val="0"/>
          <c:showCatName val="0"/>
          <c:showSerName val="0"/>
          <c:showPercent val="0"/>
          <c:showBubbleSize val="0"/>
        </c:dLbls>
        <c:gapWidth val="219"/>
        <c:overlap val="-27"/>
        <c:axId val="304528824"/>
        <c:axId val="304523576"/>
      </c:barChart>
      <c:dateAx>
        <c:axId val="304528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3576"/>
        <c:crosses val="autoZero"/>
        <c:auto val="1"/>
        <c:lblOffset val="100"/>
        <c:baseTimeUnit val="months"/>
      </c:dateAx>
      <c:valAx>
        <c:axId val="30452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A8D3-D8FC-4E8B-96AC-B4020D2FBFA4}"/>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6B5916D-10DB-4929-ADDE-62F38E755CF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57201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EEBC7-FAD8-4058-9D52-9692D18E727B}"/>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18DAF0C0-C4E4-4A79-AAF8-B5D66427BCED}"/>
              </a:ext>
            </a:extLst>
          </p:cNvPr>
          <p:cNvGraphicFramePr>
            <a:graphicFrameLocks noGrp="1"/>
          </p:cNvGraphicFramePr>
          <p:nvPr>
            <p:ph type="chart" sz="quarter" idx="13"/>
            <p:extLst>
              <p:ext uri="{D42A27DB-BD31-4B8C-83A1-F6EECF244321}">
                <p14:modId xmlns:p14="http://schemas.microsoft.com/office/powerpoint/2010/main" val="2381460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C2F49-6DCD-4E8E-B7E7-6467BFCC26CE}"/>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56C051D-6142-485D-B68D-DE7CE5683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720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B18B-75CE-41F7-841B-A184CABDC7F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713A47B-EB74-4C66-A5CA-41B4EC05624E}"/>
              </a:ext>
            </a:extLst>
          </p:cNvPr>
          <p:cNvGraphicFramePr>
            <a:graphicFrameLocks noGrp="1"/>
          </p:cNvGraphicFramePr>
          <p:nvPr>
            <p:ph type="tbl" sz="quarter" idx="13"/>
            <p:extLst>
              <p:ext uri="{D42A27DB-BD31-4B8C-83A1-F6EECF244321}">
                <p14:modId xmlns:p14="http://schemas.microsoft.com/office/powerpoint/2010/main" val="1086136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8091884"/>
                    </a:ext>
                  </a:extLst>
                </a:gridCol>
                <a:gridCol w="740664">
                  <a:extLst>
                    <a:ext uri="{9D8B030D-6E8A-4147-A177-3AD203B41FA5}">
                      <a16:colId xmlns:a16="http://schemas.microsoft.com/office/drawing/2014/main" val="2996189590"/>
                    </a:ext>
                  </a:extLst>
                </a:gridCol>
                <a:gridCol w="740664">
                  <a:extLst>
                    <a:ext uri="{9D8B030D-6E8A-4147-A177-3AD203B41FA5}">
                      <a16:colId xmlns:a16="http://schemas.microsoft.com/office/drawing/2014/main" val="1908241334"/>
                    </a:ext>
                  </a:extLst>
                </a:gridCol>
                <a:gridCol w="740664">
                  <a:extLst>
                    <a:ext uri="{9D8B030D-6E8A-4147-A177-3AD203B41FA5}">
                      <a16:colId xmlns:a16="http://schemas.microsoft.com/office/drawing/2014/main" val="992322038"/>
                    </a:ext>
                  </a:extLst>
                </a:gridCol>
                <a:gridCol w="740664">
                  <a:extLst>
                    <a:ext uri="{9D8B030D-6E8A-4147-A177-3AD203B41FA5}">
                      <a16:colId xmlns:a16="http://schemas.microsoft.com/office/drawing/2014/main" val="3180764992"/>
                    </a:ext>
                  </a:extLst>
                </a:gridCol>
                <a:gridCol w="740664">
                  <a:extLst>
                    <a:ext uri="{9D8B030D-6E8A-4147-A177-3AD203B41FA5}">
                      <a16:colId xmlns:a16="http://schemas.microsoft.com/office/drawing/2014/main" val="1136724588"/>
                    </a:ext>
                  </a:extLst>
                </a:gridCol>
                <a:gridCol w="740664">
                  <a:extLst>
                    <a:ext uri="{9D8B030D-6E8A-4147-A177-3AD203B41FA5}">
                      <a16:colId xmlns:a16="http://schemas.microsoft.com/office/drawing/2014/main" val="557799954"/>
                    </a:ext>
                  </a:extLst>
                </a:gridCol>
                <a:gridCol w="740664">
                  <a:extLst>
                    <a:ext uri="{9D8B030D-6E8A-4147-A177-3AD203B41FA5}">
                      <a16:colId xmlns:a16="http://schemas.microsoft.com/office/drawing/2014/main" val="2447618993"/>
                    </a:ext>
                  </a:extLst>
                </a:gridCol>
                <a:gridCol w="740664">
                  <a:extLst>
                    <a:ext uri="{9D8B030D-6E8A-4147-A177-3AD203B41FA5}">
                      <a16:colId xmlns:a16="http://schemas.microsoft.com/office/drawing/2014/main" val="1178776126"/>
                    </a:ext>
                  </a:extLst>
                </a:gridCol>
                <a:gridCol w="740664">
                  <a:extLst>
                    <a:ext uri="{9D8B030D-6E8A-4147-A177-3AD203B41FA5}">
                      <a16:colId xmlns:a16="http://schemas.microsoft.com/office/drawing/2014/main" val="37166732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41875541"/>
                  </a:ext>
                </a:extLst>
              </a:tr>
              <a:tr h="370840">
                <a:tc>
                  <a:txBody>
                    <a:bodyPr/>
                    <a:lstStyle/>
                    <a:p>
                      <a:r>
                        <a:rPr lang="en-US" sz="1000"/>
                        <a:t>Tokio Marine America</a:t>
                      </a:r>
                    </a:p>
                  </a:txBody>
                  <a:tcPr/>
                </a:tc>
                <a:tc>
                  <a:txBody>
                    <a:bodyPr/>
                    <a:lstStyle/>
                    <a:p>
                      <a:r>
                        <a:rPr lang="en-US" sz="1000"/>
                        <a:t>74</a:t>
                      </a:r>
                    </a:p>
                  </a:txBody>
                  <a:tcPr/>
                </a:tc>
                <a:tc>
                  <a:txBody>
                    <a:bodyPr/>
                    <a:lstStyle/>
                    <a:p>
                      <a:r>
                        <a:rPr lang="en-US" sz="1000"/>
                        <a:t>4</a:t>
                      </a:r>
                    </a:p>
                  </a:txBody>
                  <a:tcPr/>
                </a:tc>
                <a:tc>
                  <a:txBody>
                    <a:bodyPr/>
                    <a:lstStyle/>
                    <a:p>
                      <a:r>
                        <a:rPr lang="en-US" sz="1000"/>
                        <a:t>9</a:t>
                      </a:r>
                    </a:p>
                  </a:txBody>
                  <a:tcPr/>
                </a:tc>
                <a:tc>
                  <a:txBody>
                    <a:bodyPr/>
                    <a:lstStyle/>
                    <a:p>
                      <a:r>
                        <a:rPr lang="en-US" sz="1000"/>
                        <a:t>20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3.8580%</a:t>
                      </a:r>
                    </a:p>
                  </a:txBody>
                  <a:tcPr/>
                </a:tc>
                <a:tc>
                  <a:txBody>
                    <a:bodyPr/>
                    <a:lstStyle/>
                    <a:p>
                      <a:r>
                        <a:rPr lang="en-US" sz="1000"/>
                        <a:t>0.0%</a:t>
                      </a:r>
                    </a:p>
                  </a:txBody>
                  <a:tcPr/>
                </a:tc>
                <a:extLst>
                  <a:ext uri="{0D108BD9-81ED-4DB2-BD59-A6C34878D82A}">
                    <a16:rowId xmlns:a16="http://schemas.microsoft.com/office/drawing/2014/main" val="1104434275"/>
                  </a:ext>
                </a:extLst>
              </a:tr>
            </a:tbl>
          </a:graphicData>
        </a:graphic>
      </p:graphicFrame>
      <p:sp>
        <p:nvSpPr>
          <p:cNvPr id="4" name="Text Placeholder 3">
            <a:extLst>
              <a:ext uri="{FF2B5EF4-FFF2-40B4-BE49-F238E27FC236}">
                <a16:creationId xmlns:a16="http://schemas.microsoft.com/office/drawing/2014/main" id="{54D16F6F-A778-4B9E-AA1E-70D2F0EC072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24637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48A3-8A1B-4418-907C-A713018BC1F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FF6C593-3EFA-4BC3-A4B5-BFD82EE00908}"/>
              </a:ext>
            </a:extLst>
          </p:cNvPr>
          <p:cNvGraphicFramePr>
            <a:graphicFrameLocks noGrp="1"/>
          </p:cNvGraphicFramePr>
          <p:nvPr>
            <p:ph type="chart" sz="quarter" idx="13"/>
            <p:extLst>
              <p:ext uri="{D42A27DB-BD31-4B8C-83A1-F6EECF244321}">
                <p14:modId xmlns:p14="http://schemas.microsoft.com/office/powerpoint/2010/main" val="2176637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A3DF6B-ADD8-4808-B27E-A2FBA5CC4AB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13F4A7F-5703-4BA4-BF2C-01372F65F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0020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2F332-6F37-456A-872E-B5B2FE126BD8}"/>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DA012373-0FEF-4E8F-A457-E7EAD97F0EBF}"/>
              </a:ext>
            </a:extLst>
          </p:cNvPr>
          <p:cNvGraphicFramePr>
            <a:graphicFrameLocks noGrp="1"/>
          </p:cNvGraphicFramePr>
          <p:nvPr>
            <p:ph type="chart" sz="quarter" idx="13"/>
            <p:extLst>
              <p:ext uri="{D42A27DB-BD31-4B8C-83A1-F6EECF244321}">
                <p14:modId xmlns:p14="http://schemas.microsoft.com/office/powerpoint/2010/main" val="2211774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36B8F2-C95E-4C8E-8AAA-884B3CA2548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2A1B3B1-10F7-4C8B-8D9F-4A18D24DE4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992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7E5D-4615-4C76-B95F-916E022945AA}"/>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F94D1936-525E-4FB7-8339-D7A3AE1F1382}"/>
              </a:ext>
            </a:extLst>
          </p:cNvPr>
          <p:cNvGraphicFramePr>
            <a:graphicFrameLocks noGrp="1"/>
          </p:cNvGraphicFramePr>
          <p:nvPr>
            <p:ph type="chart" sz="quarter" idx="13"/>
            <p:extLst>
              <p:ext uri="{D42A27DB-BD31-4B8C-83A1-F6EECF244321}">
                <p14:modId xmlns:p14="http://schemas.microsoft.com/office/powerpoint/2010/main" val="947699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64A5B-7F82-426E-9062-3A0F25D7AEF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F4AA316-4B2D-4141-AEEF-B499C4EBB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963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59A3-45A3-4623-8028-5662832DC889}"/>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8034DCDA-D2C5-45B4-9123-1D8D8EFD30E0}"/>
              </a:ext>
            </a:extLst>
          </p:cNvPr>
          <p:cNvGraphicFramePr>
            <a:graphicFrameLocks noGrp="1"/>
          </p:cNvGraphicFramePr>
          <p:nvPr>
            <p:ph type="tbl" sz="quarter" idx="13"/>
            <p:extLst>
              <p:ext uri="{D42A27DB-BD31-4B8C-83A1-F6EECF244321}">
                <p14:modId xmlns:p14="http://schemas.microsoft.com/office/powerpoint/2010/main" val="158463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4959143"/>
                    </a:ext>
                  </a:extLst>
                </a:gridCol>
                <a:gridCol w="658368">
                  <a:extLst>
                    <a:ext uri="{9D8B030D-6E8A-4147-A177-3AD203B41FA5}">
                      <a16:colId xmlns:a16="http://schemas.microsoft.com/office/drawing/2014/main" val="238605599"/>
                    </a:ext>
                  </a:extLst>
                </a:gridCol>
                <a:gridCol w="658368">
                  <a:extLst>
                    <a:ext uri="{9D8B030D-6E8A-4147-A177-3AD203B41FA5}">
                      <a16:colId xmlns:a16="http://schemas.microsoft.com/office/drawing/2014/main" val="2336542388"/>
                    </a:ext>
                  </a:extLst>
                </a:gridCol>
                <a:gridCol w="658368">
                  <a:extLst>
                    <a:ext uri="{9D8B030D-6E8A-4147-A177-3AD203B41FA5}">
                      <a16:colId xmlns:a16="http://schemas.microsoft.com/office/drawing/2014/main" val="1580260718"/>
                    </a:ext>
                  </a:extLst>
                </a:gridCol>
                <a:gridCol w="658368">
                  <a:extLst>
                    <a:ext uri="{9D8B030D-6E8A-4147-A177-3AD203B41FA5}">
                      <a16:colId xmlns:a16="http://schemas.microsoft.com/office/drawing/2014/main" val="1155911642"/>
                    </a:ext>
                  </a:extLst>
                </a:gridCol>
                <a:gridCol w="658368">
                  <a:extLst>
                    <a:ext uri="{9D8B030D-6E8A-4147-A177-3AD203B41FA5}">
                      <a16:colId xmlns:a16="http://schemas.microsoft.com/office/drawing/2014/main" val="539601009"/>
                    </a:ext>
                  </a:extLst>
                </a:gridCol>
                <a:gridCol w="658368">
                  <a:extLst>
                    <a:ext uri="{9D8B030D-6E8A-4147-A177-3AD203B41FA5}">
                      <a16:colId xmlns:a16="http://schemas.microsoft.com/office/drawing/2014/main" val="2337069117"/>
                    </a:ext>
                  </a:extLst>
                </a:gridCol>
                <a:gridCol w="658368">
                  <a:extLst>
                    <a:ext uri="{9D8B030D-6E8A-4147-A177-3AD203B41FA5}">
                      <a16:colId xmlns:a16="http://schemas.microsoft.com/office/drawing/2014/main" val="275817202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962633750"/>
                  </a:ext>
                </a:extLst>
              </a:tr>
              <a:tr h="370840">
                <a:tc>
                  <a:txBody>
                    <a:bodyPr/>
                    <a:lstStyle/>
                    <a:p>
                      <a:r>
                        <a:rPr lang="en-US" sz="1000" b="1"/>
                        <a:t>Tokio Marine America - 2017-07-05 23:17:57</a:t>
                      </a:r>
                      <a:r>
                        <a:rPr lang="en-US" sz="1000"/>
                        <a:t>
On June 19th our Jersey City employees got to know the area with a Walk at Lunch tour. Check out the amazing skyline!</a:t>
                      </a:r>
                    </a:p>
                  </a:txBody>
                  <a:tcPr/>
                </a:tc>
                <a:tc>
                  <a:txBody>
                    <a:bodyPr/>
                    <a:lstStyle/>
                    <a:p>
                      <a:r>
                        <a:rPr lang="en-US" sz="1000"/>
                        <a:t>7</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9.8592%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316613087"/>
                  </a:ext>
                </a:extLst>
              </a:tr>
              <a:tr h="370840">
                <a:tc>
                  <a:txBody>
                    <a:bodyPr/>
                    <a:lstStyle/>
                    <a:p>
                      <a:r>
                        <a:rPr lang="en-US" sz="1000" b="1"/>
                        <a:t>Tokio Marine America - 2017-07-04 17:08:26</a:t>
                      </a:r>
                      <a:r>
                        <a:rPr lang="en-US" sz="1000"/>
                        <a:t>
TMA wishes you a safe and Happy 4th!</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5.7143%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20405189"/>
                  </a:ext>
                </a:extLst>
              </a:tr>
              <a:tr h="370840">
                <a:tc>
                  <a:txBody>
                    <a:bodyPr/>
                    <a:lstStyle/>
                    <a:p>
                      <a:r>
                        <a:rPr lang="en-US" sz="1000" b="1"/>
                        <a:t>Tokio Marine America - 2017-07-21 18:33:19</a:t>
                      </a:r>
                      <a:r>
                        <a:rPr lang="en-US" sz="1000"/>
                        <a:t>
For the month of July, TMA is supporting the American Diabetes Association. All employee donations are matched by TMA. Won't you join us in our efforts to defeat diabetes? Check out their website to donate today.</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5.5556%</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939421460"/>
                  </a:ext>
                </a:extLst>
              </a:tr>
            </a:tbl>
          </a:graphicData>
        </a:graphic>
      </p:graphicFrame>
      <p:sp>
        <p:nvSpPr>
          <p:cNvPr id="4" name="Text Placeholder 3">
            <a:extLst>
              <a:ext uri="{FF2B5EF4-FFF2-40B4-BE49-F238E27FC236}">
                <a16:creationId xmlns:a16="http://schemas.microsoft.com/office/drawing/2014/main" id="{E3FFE629-3948-4D40-9255-C1E264EC56D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98395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E2E87-F7A4-408E-B6ED-9708432A700B}"/>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46B16DD9-1D75-46A1-B460-7B944334EAEF}"/>
              </a:ext>
            </a:extLst>
          </p:cNvPr>
          <p:cNvGraphicFramePr>
            <a:graphicFrameLocks noGrp="1"/>
          </p:cNvGraphicFramePr>
          <p:nvPr>
            <p:ph type="tbl" sz="quarter" idx="13"/>
            <p:extLst>
              <p:ext uri="{D42A27DB-BD31-4B8C-83A1-F6EECF244321}">
                <p14:modId xmlns:p14="http://schemas.microsoft.com/office/powerpoint/2010/main" val="278187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81068093"/>
                    </a:ext>
                  </a:extLst>
                </a:gridCol>
                <a:gridCol w="493776">
                  <a:extLst>
                    <a:ext uri="{9D8B030D-6E8A-4147-A177-3AD203B41FA5}">
                      <a16:colId xmlns:a16="http://schemas.microsoft.com/office/drawing/2014/main" val="2028969183"/>
                    </a:ext>
                  </a:extLst>
                </a:gridCol>
                <a:gridCol w="493776">
                  <a:extLst>
                    <a:ext uri="{9D8B030D-6E8A-4147-A177-3AD203B41FA5}">
                      <a16:colId xmlns:a16="http://schemas.microsoft.com/office/drawing/2014/main" val="3610197019"/>
                    </a:ext>
                  </a:extLst>
                </a:gridCol>
                <a:gridCol w="493776">
                  <a:extLst>
                    <a:ext uri="{9D8B030D-6E8A-4147-A177-3AD203B41FA5}">
                      <a16:colId xmlns:a16="http://schemas.microsoft.com/office/drawing/2014/main" val="3035814509"/>
                    </a:ext>
                  </a:extLst>
                </a:gridCol>
                <a:gridCol w="493776">
                  <a:extLst>
                    <a:ext uri="{9D8B030D-6E8A-4147-A177-3AD203B41FA5}">
                      <a16:colId xmlns:a16="http://schemas.microsoft.com/office/drawing/2014/main" val="2070235690"/>
                    </a:ext>
                  </a:extLst>
                </a:gridCol>
                <a:gridCol w="493776">
                  <a:extLst>
                    <a:ext uri="{9D8B030D-6E8A-4147-A177-3AD203B41FA5}">
                      <a16:colId xmlns:a16="http://schemas.microsoft.com/office/drawing/2014/main" val="4148897724"/>
                    </a:ext>
                  </a:extLst>
                </a:gridCol>
                <a:gridCol w="493776">
                  <a:extLst>
                    <a:ext uri="{9D8B030D-6E8A-4147-A177-3AD203B41FA5}">
                      <a16:colId xmlns:a16="http://schemas.microsoft.com/office/drawing/2014/main" val="2471728255"/>
                    </a:ext>
                  </a:extLst>
                </a:gridCol>
                <a:gridCol w="493776">
                  <a:extLst>
                    <a:ext uri="{9D8B030D-6E8A-4147-A177-3AD203B41FA5}">
                      <a16:colId xmlns:a16="http://schemas.microsoft.com/office/drawing/2014/main" val="3481729728"/>
                    </a:ext>
                  </a:extLst>
                </a:gridCol>
                <a:gridCol w="493776">
                  <a:extLst>
                    <a:ext uri="{9D8B030D-6E8A-4147-A177-3AD203B41FA5}">
                      <a16:colId xmlns:a16="http://schemas.microsoft.com/office/drawing/2014/main" val="296401210"/>
                    </a:ext>
                  </a:extLst>
                </a:gridCol>
                <a:gridCol w="493776">
                  <a:extLst>
                    <a:ext uri="{9D8B030D-6E8A-4147-A177-3AD203B41FA5}">
                      <a16:colId xmlns:a16="http://schemas.microsoft.com/office/drawing/2014/main" val="4072494233"/>
                    </a:ext>
                  </a:extLst>
                </a:gridCol>
                <a:gridCol w="493776">
                  <a:extLst>
                    <a:ext uri="{9D8B030D-6E8A-4147-A177-3AD203B41FA5}">
                      <a16:colId xmlns:a16="http://schemas.microsoft.com/office/drawing/2014/main" val="4283311256"/>
                    </a:ext>
                  </a:extLst>
                </a:gridCol>
                <a:gridCol w="493776">
                  <a:extLst>
                    <a:ext uri="{9D8B030D-6E8A-4147-A177-3AD203B41FA5}">
                      <a16:colId xmlns:a16="http://schemas.microsoft.com/office/drawing/2014/main" val="2264811160"/>
                    </a:ext>
                  </a:extLst>
                </a:gridCol>
                <a:gridCol w="493776">
                  <a:extLst>
                    <a:ext uri="{9D8B030D-6E8A-4147-A177-3AD203B41FA5}">
                      <a16:colId xmlns:a16="http://schemas.microsoft.com/office/drawing/2014/main" val="3319578173"/>
                    </a:ext>
                  </a:extLst>
                </a:gridCol>
                <a:gridCol w="493776">
                  <a:extLst>
                    <a:ext uri="{9D8B030D-6E8A-4147-A177-3AD203B41FA5}">
                      <a16:colId xmlns:a16="http://schemas.microsoft.com/office/drawing/2014/main" val="2772586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3990748"/>
                  </a:ext>
                </a:extLst>
              </a:tr>
              <a:tr h="370840">
                <a:tc>
                  <a:txBody>
                    <a:bodyPr/>
                    <a:lstStyle/>
                    <a:p>
                      <a:r>
                        <a:rPr lang="en-US" sz="1000"/>
                        <a:t>@TokioMAmerica</a:t>
                      </a:r>
                    </a:p>
                  </a:txBody>
                  <a:tcPr/>
                </a:tc>
                <a:tc>
                  <a:txBody>
                    <a:bodyPr/>
                    <a:lstStyle/>
                    <a:p>
                      <a:r>
                        <a:rPr lang="en-US" sz="1000"/>
                        <a:t>47</a:t>
                      </a:r>
                    </a:p>
                  </a:txBody>
                  <a:tcPr/>
                </a:tc>
                <a:tc>
                  <a:txBody>
                    <a:bodyPr/>
                    <a:lstStyle/>
                    <a:p>
                      <a:r>
                        <a:rPr lang="en-US" sz="1000"/>
                        <a:t>2</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tc>
                  <a:txBody>
                    <a:bodyPr/>
                    <a:lstStyle/>
                    <a:p>
                      <a:r>
                        <a:rPr lang="en-US" sz="1000"/>
                        <a:t>0.0%</a:t>
                      </a:r>
                    </a:p>
                  </a:txBody>
                  <a:tcPr/>
                </a:tc>
                <a:extLst>
                  <a:ext uri="{0D108BD9-81ED-4DB2-BD59-A6C34878D82A}">
                    <a16:rowId xmlns:a16="http://schemas.microsoft.com/office/drawing/2014/main" val="3369207576"/>
                  </a:ext>
                </a:extLst>
              </a:tr>
            </a:tbl>
          </a:graphicData>
        </a:graphic>
      </p:graphicFrame>
      <p:sp>
        <p:nvSpPr>
          <p:cNvPr id="4" name="Text Placeholder 3">
            <a:extLst>
              <a:ext uri="{FF2B5EF4-FFF2-40B4-BE49-F238E27FC236}">
                <a16:creationId xmlns:a16="http://schemas.microsoft.com/office/drawing/2014/main" id="{CA9A4F0B-A625-4177-9202-8B0A4E8D5B5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27708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C6B7-E38F-4A73-8040-8319B59168A8}"/>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00C95B81-8383-46ED-AB06-B188E6EAF8AE}"/>
              </a:ext>
            </a:extLst>
          </p:cNvPr>
          <p:cNvGraphicFramePr>
            <a:graphicFrameLocks noGrp="1"/>
          </p:cNvGraphicFramePr>
          <p:nvPr>
            <p:ph type="chart" sz="quarter" idx="13"/>
            <p:extLst>
              <p:ext uri="{D42A27DB-BD31-4B8C-83A1-F6EECF244321}">
                <p14:modId xmlns:p14="http://schemas.microsoft.com/office/powerpoint/2010/main" val="716177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4A94A5-56FE-4A0C-B10F-3183B6FA4C2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CB4D0A8-18F1-47DA-80EC-5608A24A1F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8060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AF99-618A-4033-A459-B968CBD07832}"/>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05BCB78A-3DFC-412C-A20A-595A1F7B3D28}"/>
              </a:ext>
            </a:extLst>
          </p:cNvPr>
          <p:cNvGraphicFramePr>
            <a:graphicFrameLocks noGrp="1"/>
          </p:cNvGraphicFramePr>
          <p:nvPr>
            <p:ph type="chart" sz="quarter" idx="13"/>
            <p:extLst>
              <p:ext uri="{D42A27DB-BD31-4B8C-83A1-F6EECF244321}">
                <p14:modId xmlns:p14="http://schemas.microsoft.com/office/powerpoint/2010/main" val="3877096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1A9F0-948C-4E32-A614-B261FF9BDA4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B4C43D4-10EA-4EFE-A4F2-9561D9EA2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739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0FBD2-66A1-4009-939E-238FCB58D19E}"/>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6454996B-92B2-48E5-9620-909B6D74429D}"/>
              </a:ext>
            </a:extLst>
          </p:cNvPr>
          <p:cNvGraphicFramePr>
            <a:graphicFrameLocks noGrp="1"/>
          </p:cNvGraphicFramePr>
          <p:nvPr>
            <p:ph type="tbl" sz="quarter" idx="13"/>
            <p:extLst>
              <p:ext uri="{D42A27DB-BD31-4B8C-83A1-F6EECF244321}">
                <p14:modId xmlns:p14="http://schemas.microsoft.com/office/powerpoint/2010/main" val="3668855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7262089"/>
                    </a:ext>
                  </a:extLst>
                </a:gridCol>
                <a:gridCol w="822960">
                  <a:extLst>
                    <a:ext uri="{9D8B030D-6E8A-4147-A177-3AD203B41FA5}">
                      <a16:colId xmlns:a16="http://schemas.microsoft.com/office/drawing/2014/main" val="3357146897"/>
                    </a:ext>
                  </a:extLst>
                </a:gridCol>
                <a:gridCol w="822960">
                  <a:extLst>
                    <a:ext uri="{9D8B030D-6E8A-4147-A177-3AD203B41FA5}">
                      <a16:colId xmlns:a16="http://schemas.microsoft.com/office/drawing/2014/main" val="1373713278"/>
                    </a:ext>
                  </a:extLst>
                </a:gridCol>
                <a:gridCol w="822960">
                  <a:extLst>
                    <a:ext uri="{9D8B030D-6E8A-4147-A177-3AD203B41FA5}">
                      <a16:colId xmlns:a16="http://schemas.microsoft.com/office/drawing/2014/main" val="3248297950"/>
                    </a:ext>
                  </a:extLst>
                </a:gridCol>
                <a:gridCol w="822960">
                  <a:extLst>
                    <a:ext uri="{9D8B030D-6E8A-4147-A177-3AD203B41FA5}">
                      <a16:colId xmlns:a16="http://schemas.microsoft.com/office/drawing/2014/main" val="38829557"/>
                    </a:ext>
                  </a:extLst>
                </a:gridCol>
                <a:gridCol w="822960">
                  <a:extLst>
                    <a:ext uri="{9D8B030D-6E8A-4147-A177-3AD203B41FA5}">
                      <a16:colId xmlns:a16="http://schemas.microsoft.com/office/drawing/2014/main" val="246434969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326248343"/>
                  </a:ext>
                </a:extLst>
              </a:tr>
              <a:tr h="370840">
                <a:tc>
                  <a:txBody>
                    <a:bodyPr/>
                    <a:lstStyle/>
                    <a:p>
                      <a:r>
                        <a:rPr lang="en-US" sz="1000" b="1"/>
                        <a:t>@TokioMAmerica - 2017-07-20 18:29:24</a:t>
                      </a:r>
                      <a:r>
                        <a:rPr lang="en-US" sz="1000"/>
                        <a:t>
Join our team! https://t.co/QOGVS3XEC9 https://t.co/yaw7KiEXpY</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919942217"/>
                  </a:ext>
                </a:extLst>
              </a:tr>
              <a:tr h="370840">
                <a:tc>
                  <a:txBody>
                    <a:bodyPr/>
                    <a:lstStyle/>
                    <a:p>
                      <a:r>
                        <a:rPr lang="en-US" sz="1000" b="1"/>
                        <a:t>@TokioMAmerica - 2017-07-21 18:35:41</a:t>
                      </a:r>
                      <a:r>
                        <a:rPr lang="en-US" sz="1000"/>
                        <a:t>
For the month of July, TMA is supporting @AmDiabetesAssn! All employee donations are matched by TMA. https://t.co/RlvDuvGR7v</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485049198"/>
                  </a:ext>
                </a:extLst>
              </a:tr>
              <a:tr h="370840">
                <a:tc>
                  <a:txBody>
                    <a:bodyPr/>
                    <a:lstStyle/>
                    <a:p>
                      <a:r>
                        <a:rPr lang="en-US" sz="1000" b="1"/>
                        <a:t>@TokioMAmerica - 2017-07-17 20:24:14</a:t>
                      </a:r>
                      <a:r>
                        <a:rPr lang="en-US" sz="1000"/>
                        <a:t>
It's National Emoji Day!!! We're celebrating with a quiz! How many can you guess? Share and see if your friends can guess as many as you! https://t.co/2gdbgfRmkP</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790884569"/>
                  </a:ext>
                </a:extLst>
              </a:tr>
            </a:tbl>
          </a:graphicData>
        </a:graphic>
      </p:graphicFrame>
      <p:sp>
        <p:nvSpPr>
          <p:cNvPr id="4" name="Text Placeholder 3">
            <a:extLst>
              <a:ext uri="{FF2B5EF4-FFF2-40B4-BE49-F238E27FC236}">
                <a16:creationId xmlns:a16="http://schemas.microsoft.com/office/drawing/2014/main" id="{9CD2865E-223A-4192-9D6B-7F88005CB93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539106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F77D-CB60-404C-910B-31B4D0696376}"/>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2A33FF21-F81D-4323-98AB-E400847E8B34}"/>
              </a:ext>
            </a:extLst>
          </p:cNvPr>
          <p:cNvGraphicFramePr>
            <a:graphicFrameLocks noGrp="1"/>
          </p:cNvGraphicFramePr>
          <p:nvPr>
            <p:ph type="tbl" sz="quarter" idx="13"/>
            <p:extLst>
              <p:ext uri="{D42A27DB-BD31-4B8C-83A1-F6EECF244321}">
                <p14:modId xmlns:p14="http://schemas.microsoft.com/office/powerpoint/2010/main" val="183562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0749038"/>
                    </a:ext>
                  </a:extLst>
                </a:gridCol>
                <a:gridCol w="1069848">
                  <a:extLst>
                    <a:ext uri="{9D8B030D-6E8A-4147-A177-3AD203B41FA5}">
                      <a16:colId xmlns:a16="http://schemas.microsoft.com/office/drawing/2014/main" val="2766690445"/>
                    </a:ext>
                  </a:extLst>
                </a:gridCol>
                <a:gridCol w="1069848">
                  <a:extLst>
                    <a:ext uri="{9D8B030D-6E8A-4147-A177-3AD203B41FA5}">
                      <a16:colId xmlns:a16="http://schemas.microsoft.com/office/drawing/2014/main" val="1709471248"/>
                    </a:ext>
                  </a:extLst>
                </a:gridCol>
                <a:gridCol w="1069848">
                  <a:extLst>
                    <a:ext uri="{9D8B030D-6E8A-4147-A177-3AD203B41FA5}">
                      <a16:colId xmlns:a16="http://schemas.microsoft.com/office/drawing/2014/main" val="120694886"/>
                    </a:ext>
                  </a:extLst>
                </a:gridCol>
                <a:gridCol w="1069848">
                  <a:extLst>
                    <a:ext uri="{9D8B030D-6E8A-4147-A177-3AD203B41FA5}">
                      <a16:colId xmlns:a16="http://schemas.microsoft.com/office/drawing/2014/main" val="4090415480"/>
                    </a:ext>
                  </a:extLst>
                </a:gridCol>
                <a:gridCol w="1069848">
                  <a:extLst>
                    <a:ext uri="{9D8B030D-6E8A-4147-A177-3AD203B41FA5}">
                      <a16:colId xmlns:a16="http://schemas.microsoft.com/office/drawing/2014/main" val="346064390"/>
                    </a:ext>
                  </a:extLst>
                </a:gridCol>
                <a:gridCol w="1069848">
                  <a:extLst>
                    <a:ext uri="{9D8B030D-6E8A-4147-A177-3AD203B41FA5}">
                      <a16:colId xmlns:a16="http://schemas.microsoft.com/office/drawing/2014/main" val="4194177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32312312"/>
                  </a:ext>
                </a:extLst>
              </a:tr>
              <a:tr h="370840">
                <a:tc>
                  <a:txBody>
                    <a:bodyPr/>
                    <a:lstStyle/>
                    <a:p>
                      <a:r>
                        <a:rPr lang="en-US" sz="1000"/>
                        <a:t>Tokio Marine America</a:t>
                      </a:r>
                    </a:p>
                  </a:txBody>
                  <a:tcPr/>
                </a:tc>
                <a:tc>
                  <a:txBody>
                    <a:bodyPr/>
                    <a:lstStyle/>
                    <a:p>
                      <a:r>
                        <a:rPr lang="en-US" sz="1000"/>
                        <a:t>3248</a:t>
                      </a:r>
                    </a:p>
                  </a:txBody>
                  <a:tcPr/>
                </a:tc>
                <a:tc>
                  <a:txBody>
                    <a:bodyPr/>
                    <a:lstStyle/>
                    <a:p>
                      <a:r>
                        <a:rPr lang="en-US" sz="1000"/>
                        <a:t>25</a:t>
                      </a:r>
                    </a:p>
                  </a:txBody>
                  <a:tcPr/>
                </a:tc>
                <a:tc>
                  <a:txBody>
                    <a:bodyPr/>
                    <a:lstStyle/>
                    <a:p>
                      <a:r>
                        <a:rPr lang="en-US" sz="1000"/>
                        <a:t>8</a:t>
                      </a:r>
                    </a:p>
                  </a:txBody>
                  <a:tcPr/>
                </a:tc>
                <a:tc>
                  <a:txBody>
                    <a:bodyPr/>
                    <a:lstStyle/>
                    <a:p>
                      <a:r>
                        <a:rPr lang="en-US" sz="1000"/>
                        <a:t>173</a:t>
                      </a:r>
                    </a:p>
                  </a:txBody>
                  <a:tcPr/>
                </a:tc>
                <a:tc>
                  <a:txBody>
                    <a:bodyPr/>
                    <a:lstStyle/>
                    <a:p>
                      <a:r>
                        <a:rPr lang="en-US" sz="1000"/>
                        <a:t>2</a:t>
                      </a:r>
                    </a:p>
                  </a:txBody>
                  <a:tcPr/>
                </a:tc>
                <a:tc>
                  <a:txBody>
                    <a:bodyPr/>
                    <a:lstStyle/>
                    <a:p>
                      <a:r>
                        <a:rPr lang="en-US" sz="1000"/>
                        <a:t>0.6762%</a:t>
                      </a:r>
                    </a:p>
                  </a:txBody>
                  <a:tcPr/>
                </a:tc>
                <a:extLst>
                  <a:ext uri="{0D108BD9-81ED-4DB2-BD59-A6C34878D82A}">
                    <a16:rowId xmlns:a16="http://schemas.microsoft.com/office/drawing/2014/main" val="975291076"/>
                  </a:ext>
                </a:extLst>
              </a:tr>
            </a:tbl>
          </a:graphicData>
        </a:graphic>
      </p:graphicFrame>
      <p:sp>
        <p:nvSpPr>
          <p:cNvPr id="4" name="Text Placeholder 3">
            <a:extLst>
              <a:ext uri="{FF2B5EF4-FFF2-40B4-BE49-F238E27FC236}">
                <a16:creationId xmlns:a16="http://schemas.microsoft.com/office/drawing/2014/main" id="{2E0AE80C-0C90-46BD-98C7-494DF33CF1D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3141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430E7-D7FB-4E31-AE45-D3157AC18843}"/>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FD6F142C-91CC-4856-A6AD-17EE6B77CE78}"/>
              </a:ext>
            </a:extLst>
          </p:cNvPr>
          <p:cNvGraphicFramePr>
            <a:graphicFrameLocks noGrp="1"/>
          </p:cNvGraphicFramePr>
          <p:nvPr>
            <p:ph type="chart" sz="quarter" idx="13"/>
            <p:extLst>
              <p:ext uri="{D42A27DB-BD31-4B8C-83A1-F6EECF244321}">
                <p14:modId xmlns:p14="http://schemas.microsoft.com/office/powerpoint/2010/main" val="131352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E5AA80-93F5-4913-812F-8C95D099346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526B054-FC94-4B7D-9558-7069E78D9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3602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B8BB-434F-4095-B015-67222A8A2F96}"/>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241A1A64-AAE6-48DD-956A-FA9CC3534C3C}"/>
              </a:ext>
            </a:extLst>
          </p:cNvPr>
          <p:cNvGraphicFramePr>
            <a:graphicFrameLocks noGrp="1"/>
          </p:cNvGraphicFramePr>
          <p:nvPr>
            <p:ph type="chart" sz="quarter" idx="13"/>
            <p:extLst>
              <p:ext uri="{D42A27DB-BD31-4B8C-83A1-F6EECF244321}">
                <p14:modId xmlns:p14="http://schemas.microsoft.com/office/powerpoint/2010/main" val="1283581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91A931-1C4B-49EB-B616-D343E6148D0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43DAF8E-360A-401A-9512-0659737F54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028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FB98A-4D97-4E7E-8ED0-4D71C49545D2}"/>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96D410E5-0234-4E9C-A097-F2239E86DA9E}"/>
              </a:ext>
            </a:extLst>
          </p:cNvPr>
          <p:cNvGraphicFramePr>
            <a:graphicFrameLocks noGrp="1"/>
          </p:cNvGraphicFramePr>
          <p:nvPr>
            <p:ph type="tbl" sz="quarter" idx="13"/>
            <p:extLst>
              <p:ext uri="{D42A27DB-BD31-4B8C-83A1-F6EECF244321}">
                <p14:modId xmlns:p14="http://schemas.microsoft.com/office/powerpoint/2010/main" val="358907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48462322"/>
                    </a:ext>
                  </a:extLst>
                </a:gridCol>
                <a:gridCol w="987552">
                  <a:extLst>
                    <a:ext uri="{9D8B030D-6E8A-4147-A177-3AD203B41FA5}">
                      <a16:colId xmlns:a16="http://schemas.microsoft.com/office/drawing/2014/main" val="1277342909"/>
                    </a:ext>
                  </a:extLst>
                </a:gridCol>
                <a:gridCol w="987552">
                  <a:extLst>
                    <a:ext uri="{9D8B030D-6E8A-4147-A177-3AD203B41FA5}">
                      <a16:colId xmlns:a16="http://schemas.microsoft.com/office/drawing/2014/main" val="3660084788"/>
                    </a:ext>
                  </a:extLst>
                </a:gridCol>
                <a:gridCol w="987552">
                  <a:extLst>
                    <a:ext uri="{9D8B030D-6E8A-4147-A177-3AD203B41FA5}">
                      <a16:colId xmlns:a16="http://schemas.microsoft.com/office/drawing/2014/main" val="645292133"/>
                    </a:ext>
                  </a:extLst>
                </a:gridCol>
                <a:gridCol w="987552">
                  <a:extLst>
                    <a:ext uri="{9D8B030D-6E8A-4147-A177-3AD203B41FA5}">
                      <a16:colId xmlns:a16="http://schemas.microsoft.com/office/drawing/2014/main" val="145566790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53655955"/>
                  </a:ext>
                </a:extLst>
              </a:tr>
              <a:tr h="370840">
                <a:tc>
                  <a:txBody>
                    <a:bodyPr/>
                    <a:lstStyle/>
                    <a:p>
                      <a:r>
                        <a:rPr lang="en-US" sz="1000" b="1"/>
                        <a:t>Tokio Marine America - 2017-07-05 23:18:15</a:t>
                      </a:r>
                      <a:r>
                        <a:rPr lang="en-US" sz="1000"/>
                        <a:t>
On June 19th our Jersey City employees got to know the area with a Walk at Lunch tour. Check out the amazing skyline!</a:t>
                      </a:r>
                    </a:p>
                  </a:txBody>
                  <a:tcPr/>
                </a:tc>
                <a:tc>
                  <a:txBody>
                    <a:bodyPr/>
                    <a:lstStyle/>
                    <a:p>
                      <a:r>
                        <a:rPr lang="en-US" sz="1000"/>
                        <a:t>50</a:t>
                      </a:r>
                    </a:p>
                  </a:txBody>
                  <a:tcPr/>
                </a:tc>
                <a:tc>
                  <a:txBody>
                    <a:bodyPr/>
                    <a:lstStyle/>
                    <a:p>
                      <a:r>
                        <a:rPr lang="en-US" sz="1000"/>
                        <a:t>2</a:t>
                      </a:r>
                    </a:p>
                  </a:txBody>
                  <a:tcPr/>
                </a:tc>
                <a:tc>
                  <a:txBody>
                    <a:bodyPr/>
                    <a:lstStyle/>
                    <a:p>
                      <a:r>
                        <a:rPr lang="en-US" sz="1000"/>
                        <a:t>1.6124%</a:t>
                      </a:r>
                    </a:p>
                  </a:txBody>
                  <a:tcPr/>
                </a:tc>
                <a:tc>
                  <a:txBody>
                    <a:bodyPr/>
                    <a:lstStyle/>
                    <a:p>
                      <a:r>
                        <a:rPr lang="en-US" sz="1000"/>
                        <a:t>Photo</a:t>
                      </a:r>
                    </a:p>
                  </a:txBody>
                  <a:tcPr/>
                </a:tc>
                <a:extLst>
                  <a:ext uri="{0D108BD9-81ED-4DB2-BD59-A6C34878D82A}">
                    <a16:rowId xmlns:a16="http://schemas.microsoft.com/office/drawing/2014/main" val="286213162"/>
                  </a:ext>
                </a:extLst>
              </a:tr>
              <a:tr h="370840">
                <a:tc>
                  <a:txBody>
                    <a:bodyPr/>
                    <a:lstStyle/>
                    <a:p>
                      <a:r>
                        <a:rPr lang="en-US" sz="1000" b="1"/>
                        <a:t>Tokio Marine America - 2017-07-04 17:09:38</a:t>
                      </a:r>
                      <a:r>
                        <a:rPr lang="en-US" sz="1000"/>
                        <a:t>
TMA wishes you a safe and Happy 4th!</a:t>
                      </a:r>
                    </a:p>
                  </a:txBody>
                  <a:tcPr/>
                </a:tc>
                <a:tc>
                  <a:txBody>
                    <a:bodyPr/>
                    <a:lstStyle/>
                    <a:p>
                      <a:r>
                        <a:rPr lang="en-US" sz="1000"/>
                        <a:t>31</a:t>
                      </a:r>
                    </a:p>
                  </a:txBody>
                  <a:tcPr/>
                </a:tc>
                <a:tc>
                  <a:txBody>
                    <a:bodyPr/>
                    <a:lstStyle/>
                    <a:p>
                      <a:r>
                        <a:rPr lang="en-US" sz="1000"/>
                        <a:t>0</a:t>
                      </a:r>
                    </a:p>
                  </a:txBody>
                  <a:tcPr/>
                </a:tc>
                <a:tc>
                  <a:txBody>
                    <a:bodyPr/>
                    <a:lstStyle/>
                    <a:p>
                      <a:r>
                        <a:rPr lang="en-US" sz="1000"/>
                        <a:t>0.9612%</a:t>
                      </a:r>
                    </a:p>
                  </a:txBody>
                  <a:tcPr/>
                </a:tc>
                <a:tc>
                  <a:txBody>
                    <a:bodyPr/>
                    <a:lstStyle/>
                    <a:p>
                      <a:r>
                        <a:rPr lang="en-US" sz="1000"/>
                        <a:t>Photo</a:t>
                      </a:r>
                    </a:p>
                  </a:txBody>
                  <a:tcPr/>
                </a:tc>
                <a:extLst>
                  <a:ext uri="{0D108BD9-81ED-4DB2-BD59-A6C34878D82A}">
                    <a16:rowId xmlns:a16="http://schemas.microsoft.com/office/drawing/2014/main" val="1471254876"/>
                  </a:ext>
                </a:extLst>
              </a:tr>
              <a:tr h="370840">
                <a:tc>
                  <a:txBody>
                    <a:bodyPr/>
                    <a:lstStyle/>
                    <a:p>
                      <a:r>
                        <a:rPr lang="en-US" sz="1000" b="1"/>
                        <a:t>Tokio Marine America - 2017-07-21 18:36:12</a:t>
                      </a:r>
                      <a:r>
                        <a:rPr lang="en-US" sz="1000"/>
                        <a:t>
For the month of July, TMA is supporting the American Diabetes Association. All employee donations are matched by TMA. Won't you join us in our efforts to defeat diabetes? Check out their website to donate today. https://lnkd.in/gnAfijk</a:t>
                      </a:r>
                    </a:p>
                  </a:txBody>
                  <a:tcPr/>
                </a:tc>
                <a:tc>
                  <a:txBody>
                    <a:bodyPr/>
                    <a:lstStyle/>
                    <a:p>
                      <a:r>
                        <a:rPr lang="en-US" sz="1000"/>
                        <a:t>23</a:t>
                      </a:r>
                    </a:p>
                  </a:txBody>
                  <a:tcPr/>
                </a:tc>
                <a:tc>
                  <a:txBody>
                    <a:bodyPr/>
                    <a:lstStyle/>
                    <a:p>
                      <a:r>
                        <a:rPr lang="en-US" sz="1000"/>
                        <a:t>0</a:t>
                      </a:r>
                    </a:p>
                  </a:txBody>
                  <a:tcPr/>
                </a:tc>
                <a:tc>
                  <a:txBody>
                    <a:bodyPr/>
                    <a:lstStyle/>
                    <a:p>
                      <a:r>
                        <a:rPr lang="en-US" sz="1000"/>
                        <a:t>0.7110%</a:t>
                      </a:r>
                    </a:p>
                  </a:txBody>
                  <a:tcPr/>
                </a:tc>
                <a:tc>
                  <a:txBody>
                    <a:bodyPr/>
                    <a:lstStyle/>
                    <a:p>
                      <a:r>
                        <a:rPr lang="en-US" sz="1000"/>
                        <a:t>Link</a:t>
                      </a:r>
                    </a:p>
                  </a:txBody>
                  <a:tcPr/>
                </a:tc>
                <a:extLst>
                  <a:ext uri="{0D108BD9-81ED-4DB2-BD59-A6C34878D82A}">
                    <a16:rowId xmlns:a16="http://schemas.microsoft.com/office/drawing/2014/main" val="2858429186"/>
                  </a:ext>
                </a:extLst>
              </a:tr>
            </a:tbl>
          </a:graphicData>
        </a:graphic>
      </p:graphicFrame>
      <p:sp>
        <p:nvSpPr>
          <p:cNvPr id="4" name="Text Placeholder 3">
            <a:extLst>
              <a:ext uri="{FF2B5EF4-FFF2-40B4-BE49-F238E27FC236}">
                <a16:creationId xmlns:a16="http://schemas.microsoft.com/office/drawing/2014/main" id="{8E81FBE2-10B1-4C01-9829-319CDEAF68B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308411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349</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2017-08-11T12:44:26Z</dcterms:created>
  <dcterms:modified xsi:type="dcterms:W3CDTF">2017-08-11T12:44:48Z</dcterms:modified>
</cp:coreProperties>
</file>