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42917</c:v>
                </c:pt>
              </c:numCache>
            </c:numRef>
          </c:cat>
          <c:val>
            <c:numRef>
              <c:f>Sheet1!$B$2</c:f>
              <c:numCache>
                <c:formatCode>General</c:formatCode>
                <c:ptCount val="1"/>
                <c:pt idx="0">
                  <c:v>1511</c:v>
                </c:pt>
              </c:numCache>
            </c:numRef>
          </c:val>
          <c:extLst>
            <c:ext xmlns:c16="http://schemas.microsoft.com/office/drawing/2014/chart" uri="{C3380CC4-5D6E-409C-BE32-E72D297353CC}">
              <c16:uniqueId val="{00000000-C38B-4A6A-93F5-8EDDE1CCBAF1}"/>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42917</c:v>
                </c:pt>
              </c:numCache>
            </c:numRef>
          </c:cat>
          <c:val>
            <c:numRef>
              <c:f>Sheet1!$C$2</c:f>
              <c:numCache>
                <c:formatCode>General</c:formatCode>
                <c:ptCount val="1"/>
                <c:pt idx="0">
                  <c:v>1214</c:v>
                </c:pt>
              </c:numCache>
            </c:numRef>
          </c:val>
          <c:extLst>
            <c:ext xmlns:c16="http://schemas.microsoft.com/office/drawing/2014/chart" uri="{C3380CC4-5D6E-409C-BE32-E72D297353CC}">
              <c16:uniqueId val="{00000001-C38B-4A6A-93F5-8EDDE1CCBAF1}"/>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42917</c:v>
                </c:pt>
              </c:numCache>
            </c:numRef>
          </c:cat>
          <c:val>
            <c:numRef>
              <c:f>Sheet1!$D$2</c:f>
              <c:numCache>
                <c:formatCode>General</c:formatCode>
                <c:ptCount val="1"/>
                <c:pt idx="0">
                  <c:v>0</c:v>
                </c:pt>
              </c:numCache>
            </c:numRef>
          </c:val>
          <c:extLst>
            <c:ext xmlns:c16="http://schemas.microsoft.com/office/drawing/2014/chart" uri="{C3380CC4-5D6E-409C-BE32-E72D297353CC}">
              <c16:uniqueId val="{00000002-C38B-4A6A-93F5-8EDDE1CCBAF1}"/>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42917</c:v>
                </c:pt>
              </c:numCache>
            </c:numRef>
          </c:cat>
          <c:val>
            <c:numRef>
              <c:f>Sheet1!$E$2</c:f>
              <c:numCache>
                <c:formatCode>General</c:formatCode>
                <c:ptCount val="1"/>
                <c:pt idx="0">
                  <c:v>0</c:v>
                </c:pt>
              </c:numCache>
            </c:numRef>
          </c:val>
          <c:extLst>
            <c:ext xmlns:c16="http://schemas.microsoft.com/office/drawing/2014/chart" uri="{C3380CC4-5D6E-409C-BE32-E72D297353CC}">
              <c16:uniqueId val="{00000003-C38B-4A6A-93F5-8EDDE1CCBAF1}"/>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42917</c:v>
                </c:pt>
              </c:numCache>
            </c:numRef>
          </c:cat>
          <c:val>
            <c:numRef>
              <c:f>Sheet1!$F$2</c:f>
              <c:numCache>
                <c:formatCode>General</c:formatCode>
                <c:ptCount val="1"/>
                <c:pt idx="0">
                  <c:v>843</c:v>
                </c:pt>
              </c:numCache>
            </c:numRef>
          </c:val>
          <c:extLst>
            <c:ext xmlns:c16="http://schemas.microsoft.com/office/drawing/2014/chart" uri="{C3380CC4-5D6E-409C-BE32-E72D297353CC}">
              <c16:uniqueId val="{00000004-C38B-4A6A-93F5-8EDDE1CCBAF1}"/>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42917</c:v>
                </c:pt>
              </c:numCache>
            </c:numRef>
          </c:cat>
          <c:val>
            <c:numRef>
              <c:f>Sheet1!$G$2</c:f>
              <c:numCache>
                <c:formatCode>General</c:formatCode>
                <c:ptCount val="1"/>
                <c:pt idx="0">
                  <c:v>2329</c:v>
                </c:pt>
              </c:numCache>
            </c:numRef>
          </c:val>
          <c:extLst>
            <c:ext xmlns:c16="http://schemas.microsoft.com/office/drawing/2014/chart" uri="{C3380CC4-5D6E-409C-BE32-E72D297353CC}">
              <c16:uniqueId val="{00000005-C38B-4A6A-93F5-8EDDE1CCBAF1}"/>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42917</c:v>
                </c:pt>
              </c:numCache>
            </c:numRef>
          </c:cat>
          <c:val>
            <c:numRef>
              <c:f>Sheet1!$H$2</c:f>
              <c:numCache>
                <c:formatCode>General</c:formatCode>
                <c:ptCount val="1"/>
                <c:pt idx="0">
                  <c:v>0</c:v>
                </c:pt>
              </c:numCache>
            </c:numRef>
          </c:val>
          <c:extLst>
            <c:ext xmlns:c16="http://schemas.microsoft.com/office/drawing/2014/chart" uri="{C3380CC4-5D6E-409C-BE32-E72D297353CC}">
              <c16:uniqueId val="{00000006-C38B-4A6A-93F5-8EDDE1CCBAF1}"/>
            </c:ext>
          </c:extLst>
        </c:ser>
        <c:dLbls>
          <c:showLegendKey val="0"/>
          <c:showVal val="0"/>
          <c:showCatName val="0"/>
          <c:showSerName val="0"/>
          <c:showPercent val="0"/>
          <c:showBubbleSize val="0"/>
        </c:dLbls>
        <c:gapWidth val="219"/>
        <c:overlap val="-27"/>
        <c:axId val="50706304"/>
        <c:axId val="232760936"/>
      </c:barChart>
      <c:dateAx>
        <c:axId val="5070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760936"/>
        <c:crosses val="autoZero"/>
        <c:auto val="1"/>
        <c:lblOffset val="100"/>
        <c:baseTimeUnit val="days"/>
      </c:dateAx>
      <c:valAx>
        <c:axId val="232760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0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c:v>
                </c:pt>
                <c:pt idx="1">
                  <c:v>5</c:v>
                </c:pt>
                <c:pt idx="2">
                  <c:v>3</c:v>
                </c:pt>
                <c:pt idx="3">
                  <c:v>51</c:v>
                </c:pt>
                <c:pt idx="4">
                  <c:v>46</c:v>
                </c:pt>
                <c:pt idx="5">
                  <c:v>80</c:v>
                </c:pt>
                <c:pt idx="6">
                  <c:v>11</c:v>
                </c:pt>
                <c:pt idx="7">
                  <c:v>10</c:v>
                </c:pt>
              </c:numCache>
            </c:numRef>
          </c:val>
          <c:extLst>
            <c:ext xmlns:c16="http://schemas.microsoft.com/office/drawing/2014/chart" uri="{C3380CC4-5D6E-409C-BE32-E72D297353CC}">
              <c16:uniqueId val="{00000000-65FE-4B76-AB77-2D25EBBC6E71}"/>
            </c:ext>
          </c:extLst>
        </c:ser>
        <c:dLbls>
          <c:showLegendKey val="0"/>
          <c:showVal val="0"/>
          <c:showCatName val="0"/>
          <c:showSerName val="0"/>
          <c:showPercent val="0"/>
          <c:showBubbleSize val="0"/>
        </c:dLbls>
        <c:gapWidth val="219"/>
        <c:overlap val="-27"/>
        <c:axId val="287859248"/>
        <c:axId val="287860888"/>
      </c:barChart>
      <c:dateAx>
        <c:axId val="287859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60888"/>
        <c:crosses val="autoZero"/>
        <c:auto val="1"/>
        <c:lblOffset val="100"/>
        <c:baseTimeUnit val="months"/>
      </c:dateAx>
      <c:valAx>
        <c:axId val="287860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85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18</c:v>
                </c:pt>
                <c:pt idx="1">
                  <c:v>15</c:v>
                </c:pt>
                <c:pt idx="2">
                  <c:v>25</c:v>
                </c:pt>
                <c:pt idx="3">
                  <c:v>10</c:v>
                </c:pt>
                <c:pt idx="4">
                  <c:v>26</c:v>
                </c:pt>
                <c:pt idx="5">
                  <c:v>18</c:v>
                </c:pt>
                <c:pt idx="6">
                  <c:v>22</c:v>
                </c:pt>
                <c:pt idx="7">
                  <c:v>24</c:v>
                </c:pt>
                <c:pt idx="8">
                  <c:v>0</c:v>
                </c:pt>
                <c:pt idx="9">
                  <c:v>0</c:v>
                </c:pt>
                <c:pt idx="10">
                  <c:v>0</c:v>
                </c:pt>
                <c:pt idx="11">
                  <c:v>0</c:v>
                </c:pt>
              </c:numCache>
            </c:numRef>
          </c:val>
          <c:extLst>
            <c:ext xmlns:c16="http://schemas.microsoft.com/office/drawing/2014/chart" uri="{C3380CC4-5D6E-409C-BE32-E72D297353CC}">
              <c16:uniqueId val="{00000000-4939-4FB3-B8CF-0D7D215231D5}"/>
            </c:ext>
          </c:extLst>
        </c:ser>
        <c:dLbls>
          <c:showLegendKey val="0"/>
          <c:showVal val="0"/>
          <c:showCatName val="0"/>
          <c:showSerName val="0"/>
          <c:showPercent val="0"/>
          <c:showBubbleSize val="0"/>
        </c:dLbls>
        <c:gapWidth val="219"/>
        <c:overlap val="-27"/>
        <c:axId val="290406488"/>
        <c:axId val="233545440"/>
      </c:barChart>
      <c:dateAx>
        <c:axId val="29040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545440"/>
        <c:crosses val="autoZero"/>
        <c:auto val="1"/>
        <c:lblOffset val="100"/>
        <c:baseTimeUnit val="months"/>
      </c:dateAx>
      <c:valAx>
        <c:axId val="23354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0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20038</c:v>
                </c:pt>
                <c:pt idx="1">
                  <c:v>18162</c:v>
                </c:pt>
                <c:pt idx="2">
                  <c:v>28067</c:v>
                </c:pt>
                <c:pt idx="3">
                  <c:v>69541</c:v>
                </c:pt>
                <c:pt idx="4">
                  <c:v>361702</c:v>
                </c:pt>
                <c:pt idx="5">
                  <c:v>40264</c:v>
                </c:pt>
                <c:pt idx="6">
                  <c:v>419903</c:v>
                </c:pt>
                <c:pt idx="7">
                  <c:v>103922</c:v>
                </c:pt>
              </c:numCache>
            </c:numRef>
          </c:val>
          <c:extLst>
            <c:ext xmlns:c16="http://schemas.microsoft.com/office/drawing/2014/chart" uri="{C3380CC4-5D6E-409C-BE32-E72D297353CC}">
              <c16:uniqueId val="{00000000-4525-4906-BEF4-C9889491FB0E}"/>
            </c:ext>
          </c:extLst>
        </c:ser>
        <c:dLbls>
          <c:showLegendKey val="0"/>
          <c:showVal val="0"/>
          <c:showCatName val="0"/>
          <c:showSerName val="0"/>
          <c:showPercent val="0"/>
          <c:showBubbleSize val="0"/>
        </c:dLbls>
        <c:gapWidth val="219"/>
        <c:overlap val="-27"/>
        <c:axId val="290448752"/>
        <c:axId val="290449408"/>
      </c:barChart>
      <c:dateAx>
        <c:axId val="290448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49408"/>
        <c:crosses val="autoZero"/>
        <c:auto val="1"/>
        <c:lblOffset val="100"/>
        <c:baseTimeUnit val="months"/>
      </c:dateAx>
      <c:valAx>
        <c:axId val="29044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448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-4</c:v>
                </c:pt>
                <c:pt idx="2">
                  <c:v>7</c:v>
                </c:pt>
                <c:pt idx="3">
                  <c:v>8</c:v>
                </c:pt>
                <c:pt idx="4">
                  <c:v>4</c:v>
                </c:pt>
                <c:pt idx="5">
                  <c:v>6</c:v>
                </c:pt>
                <c:pt idx="6">
                  <c:v>6</c:v>
                </c:pt>
                <c:pt idx="7">
                  <c:v>3</c:v>
                </c:pt>
              </c:numCache>
            </c:numRef>
          </c:val>
          <c:extLst>
            <c:ext xmlns:c16="http://schemas.microsoft.com/office/drawing/2014/chart" uri="{C3380CC4-5D6E-409C-BE32-E72D297353CC}">
              <c16:uniqueId val="{00000000-A402-4F0A-8EB8-647E751232EB}"/>
            </c:ext>
          </c:extLst>
        </c:ser>
        <c:dLbls>
          <c:showLegendKey val="0"/>
          <c:showVal val="0"/>
          <c:showCatName val="0"/>
          <c:showSerName val="0"/>
          <c:showPercent val="0"/>
          <c:showBubbleSize val="0"/>
        </c:dLbls>
        <c:gapWidth val="219"/>
        <c:overlap val="-27"/>
        <c:axId val="294033584"/>
        <c:axId val="294033912"/>
      </c:barChart>
      <c:dateAx>
        <c:axId val="29403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33912"/>
        <c:crosses val="autoZero"/>
        <c:auto val="1"/>
        <c:lblOffset val="100"/>
        <c:baseTimeUnit val="months"/>
      </c:dateAx>
      <c:valAx>
        <c:axId val="29403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3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1</c:v>
                </c:pt>
                <c:pt idx="2">
                  <c:v>1</c:v>
                </c:pt>
                <c:pt idx="3">
                  <c:v>0</c:v>
                </c:pt>
                <c:pt idx="4">
                  <c:v>1</c:v>
                </c:pt>
                <c:pt idx="5">
                  <c:v>0</c:v>
                </c:pt>
                <c:pt idx="6">
                  <c:v>1</c:v>
                </c:pt>
                <c:pt idx="7">
                  <c:v>0</c:v>
                </c:pt>
                <c:pt idx="8">
                  <c:v>0</c:v>
                </c:pt>
                <c:pt idx="9">
                  <c:v>0</c:v>
                </c:pt>
                <c:pt idx="10">
                  <c:v>0</c:v>
                </c:pt>
                <c:pt idx="11">
                  <c:v>0</c:v>
                </c:pt>
              </c:numCache>
            </c:numRef>
          </c:val>
          <c:extLst>
            <c:ext xmlns:c16="http://schemas.microsoft.com/office/drawing/2014/chart" uri="{C3380CC4-5D6E-409C-BE32-E72D297353CC}">
              <c16:uniqueId val="{00000000-F496-4A4C-B470-20F95DA85DFE}"/>
            </c:ext>
          </c:extLst>
        </c:ser>
        <c:dLbls>
          <c:showLegendKey val="0"/>
          <c:showVal val="0"/>
          <c:showCatName val="0"/>
          <c:showSerName val="0"/>
          <c:showPercent val="0"/>
          <c:showBubbleSize val="0"/>
        </c:dLbls>
        <c:gapWidth val="219"/>
        <c:overlap val="-27"/>
        <c:axId val="294038504"/>
        <c:axId val="294039160"/>
      </c:barChart>
      <c:dateAx>
        <c:axId val="29403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39160"/>
        <c:crosses val="autoZero"/>
        <c:auto val="1"/>
        <c:lblOffset val="100"/>
        <c:baseTimeUnit val="months"/>
      </c:dateAx>
      <c:valAx>
        <c:axId val="29403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3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7</c:v>
                </c:pt>
                <c:pt idx="1">
                  <c:v>4</c:v>
                </c:pt>
                <c:pt idx="2">
                  <c:v>11</c:v>
                </c:pt>
                <c:pt idx="3">
                  <c:v>12</c:v>
                </c:pt>
                <c:pt idx="4">
                  <c:v>2</c:v>
                </c:pt>
                <c:pt idx="5">
                  <c:v>22</c:v>
                </c:pt>
                <c:pt idx="6">
                  <c:v>19</c:v>
                </c:pt>
                <c:pt idx="7">
                  <c:v>3</c:v>
                </c:pt>
              </c:numCache>
            </c:numRef>
          </c:val>
          <c:extLst>
            <c:ext xmlns:c16="http://schemas.microsoft.com/office/drawing/2014/chart" uri="{C3380CC4-5D6E-409C-BE32-E72D297353CC}">
              <c16:uniqueId val="{00000000-F468-44E7-9231-8B4038FA4DEA}"/>
            </c:ext>
          </c:extLst>
        </c:ser>
        <c:dLbls>
          <c:showLegendKey val="0"/>
          <c:showVal val="0"/>
          <c:showCatName val="0"/>
          <c:showSerName val="0"/>
          <c:showPercent val="0"/>
          <c:showBubbleSize val="0"/>
        </c:dLbls>
        <c:gapWidth val="219"/>
        <c:overlap val="-27"/>
        <c:axId val="296701024"/>
        <c:axId val="294029648"/>
      </c:barChart>
      <c:dateAx>
        <c:axId val="29670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29648"/>
        <c:crosses val="autoZero"/>
        <c:auto val="1"/>
        <c:lblOffset val="100"/>
        <c:baseTimeUnit val="months"/>
      </c:dateAx>
      <c:valAx>
        <c:axId val="29402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70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25</c:v>
                </c:pt>
                <c:pt idx="1">
                  <c:v>27</c:v>
                </c:pt>
                <c:pt idx="2">
                  <c:v>30</c:v>
                </c:pt>
                <c:pt idx="3">
                  <c:v>32</c:v>
                </c:pt>
                <c:pt idx="4">
                  <c:v>26</c:v>
                </c:pt>
                <c:pt idx="5">
                  <c:v>25</c:v>
                </c:pt>
                <c:pt idx="6">
                  <c:v>25</c:v>
                </c:pt>
                <c:pt idx="7">
                  <c:v>9</c:v>
                </c:pt>
                <c:pt idx="8">
                  <c:v>0</c:v>
                </c:pt>
                <c:pt idx="9">
                  <c:v>0</c:v>
                </c:pt>
                <c:pt idx="10">
                  <c:v>0</c:v>
                </c:pt>
                <c:pt idx="11">
                  <c:v>0</c:v>
                </c:pt>
              </c:numCache>
            </c:numRef>
          </c:val>
          <c:extLst>
            <c:ext xmlns:c16="http://schemas.microsoft.com/office/drawing/2014/chart" uri="{C3380CC4-5D6E-409C-BE32-E72D297353CC}">
              <c16:uniqueId val="{00000000-E884-4893-8490-EDB4704A0370}"/>
            </c:ext>
          </c:extLst>
        </c:ser>
        <c:dLbls>
          <c:showLegendKey val="0"/>
          <c:showVal val="0"/>
          <c:showCatName val="0"/>
          <c:showSerName val="0"/>
          <c:showPercent val="0"/>
          <c:showBubbleSize val="0"/>
        </c:dLbls>
        <c:gapWidth val="219"/>
        <c:overlap val="-27"/>
        <c:axId val="294041456"/>
        <c:axId val="294042440"/>
      </c:barChart>
      <c:dateAx>
        <c:axId val="294041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42440"/>
        <c:crosses val="autoZero"/>
        <c:auto val="1"/>
        <c:lblOffset val="100"/>
        <c:baseTimeUnit val="months"/>
      </c:dateAx>
      <c:valAx>
        <c:axId val="29404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4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27</c:v>
                </c:pt>
                <c:pt idx="1">
                  <c:v>0</c:v>
                </c:pt>
                <c:pt idx="2">
                  <c:v>12</c:v>
                </c:pt>
                <c:pt idx="3">
                  <c:v>8</c:v>
                </c:pt>
                <c:pt idx="4">
                  <c:v>22</c:v>
                </c:pt>
                <c:pt idx="5">
                  <c:v>11</c:v>
                </c:pt>
                <c:pt idx="6">
                  <c:v>-6</c:v>
                </c:pt>
                <c:pt idx="7">
                  <c:v>0</c:v>
                </c:pt>
              </c:numCache>
            </c:numRef>
          </c:val>
          <c:extLst>
            <c:ext xmlns:c16="http://schemas.microsoft.com/office/drawing/2014/chart" uri="{C3380CC4-5D6E-409C-BE32-E72D297353CC}">
              <c16:uniqueId val="{00000000-DDA3-48D5-B859-48582633F0B2}"/>
            </c:ext>
          </c:extLst>
        </c:ser>
        <c:dLbls>
          <c:showLegendKey val="0"/>
          <c:showVal val="0"/>
          <c:showCatName val="0"/>
          <c:showSerName val="0"/>
          <c:showPercent val="0"/>
          <c:showBubbleSize val="0"/>
        </c:dLbls>
        <c:gapWidth val="219"/>
        <c:overlap val="-27"/>
        <c:axId val="299495432"/>
        <c:axId val="299497400"/>
      </c:barChart>
      <c:dateAx>
        <c:axId val="29949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97400"/>
        <c:crosses val="autoZero"/>
        <c:auto val="1"/>
        <c:lblOffset val="100"/>
        <c:baseTimeUnit val="months"/>
      </c:dateAx>
      <c:valAx>
        <c:axId val="29949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49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 (First Insurance Co. of Hawaii)</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36</c:v>
                </c:pt>
                <c:pt idx="1">
                  <c:v>40</c:v>
                </c:pt>
                <c:pt idx="2">
                  <c:v>39</c:v>
                </c:pt>
                <c:pt idx="3">
                  <c:v>35</c:v>
                </c:pt>
                <c:pt idx="4">
                  <c:v>37</c:v>
                </c:pt>
                <c:pt idx="5">
                  <c:v>44</c:v>
                </c:pt>
                <c:pt idx="6">
                  <c:v>36</c:v>
                </c:pt>
                <c:pt idx="7">
                  <c:v>31</c:v>
                </c:pt>
                <c:pt idx="8">
                  <c:v>0</c:v>
                </c:pt>
                <c:pt idx="9">
                  <c:v>0</c:v>
                </c:pt>
                <c:pt idx="10">
                  <c:v>0</c:v>
                </c:pt>
                <c:pt idx="11">
                  <c:v>0</c:v>
                </c:pt>
              </c:numCache>
            </c:numRef>
          </c:val>
          <c:extLst>
            <c:ext xmlns:c16="http://schemas.microsoft.com/office/drawing/2014/chart" uri="{C3380CC4-5D6E-409C-BE32-E72D297353CC}">
              <c16:uniqueId val="{00000000-9B80-4556-8073-8110BE74E029}"/>
            </c:ext>
          </c:extLst>
        </c:ser>
        <c:dLbls>
          <c:showLegendKey val="0"/>
          <c:showVal val="0"/>
          <c:showCatName val="0"/>
          <c:showSerName val="0"/>
          <c:showPercent val="0"/>
          <c:showBubbleSize val="0"/>
        </c:dLbls>
        <c:gapWidth val="219"/>
        <c:overlap val="-27"/>
        <c:axId val="302900400"/>
        <c:axId val="302901384"/>
      </c:barChart>
      <c:dateAx>
        <c:axId val="30290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01384"/>
        <c:crosses val="autoZero"/>
        <c:auto val="1"/>
        <c:lblOffset val="100"/>
        <c:baseTimeUnit val="months"/>
      </c:dateAx>
      <c:valAx>
        <c:axId val="30290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0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4418D-1B4C-4F68-A777-268B70324E2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AF19811-999D-4F08-B9C8-6C592DF0171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18806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21A02-F620-4ADC-BCE7-C5278C070B7B}"/>
              </a:ext>
            </a:extLst>
          </p:cNvPr>
          <p:cNvSpPr>
            <a:spLocks noGrp="1"/>
          </p:cNvSpPr>
          <p:nvPr>
            <p:ph type="title"/>
          </p:nvPr>
        </p:nvSpPr>
        <p:spPr/>
        <p:txBody>
          <a:bodyPr/>
          <a:lstStyle/>
          <a:p>
            <a:r>
              <a:rPr lang="en-US"/>
              <a:t>Overall Audience</a:t>
            </a:r>
          </a:p>
        </p:txBody>
      </p:sp>
      <p:graphicFrame>
        <p:nvGraphicFramePr>
          <p:cNvPr id="6" name="Chart Placeholder 5">
            <a:extLst>
              <a:ext uri="{FF2B5EF4-FFF2-40B4-BE49-F238E27FC236}">
                <a16:creationId xmlns:a16="http://schemas.microsoft.com/office/drawing/2014/main" id="{CB16C0D5-8EB8-4E70-AFF3-258DAA127FB5}"/>
              </a:ext>
            </a:extLst>
          </p:cNvPr>
          <p:cNvGraphicFramePr>
            <a:graphicFrameLocks noGrp="1"/>
          </p:cNvGraphicFramePr>
          <p:nvPr>
            <p:ph type="chart" sz="quarter" idx="13"/>
            <p:extLst>
              <p:ext uri="{D42A27DB-BD31-4B8C-83A1-F6EECF244321}">
                <p14:modId xmlns:p14="http://schemas.microsoft.com/office/powerpoint/2010/main" val="39334353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6F2B1D-E57F-421D-9DEC-ACE8BAAD7EA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33B5509-3745-48F3-84F1-86F78DFFF7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3140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E304A-0B23-485D-88CD-9D9C930760C9}"/>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52AC4FFB-EA1A-42CC-8C6A-0D2A60C17C67}"/>
              </a:ext>
            </a:extLst>
          </p:cNvPr>
          <p:cNvGraphicFramePr>
            <a:graphicFrameLocks noGrp="1"/>
          </p:cNvGraphicFramePr>
          <p:nvPr>
            <p:ph type="tbl" sz="quarter" idx="13"/>
            <p:extLst>
              <p:ext uri="{D42A27DB-BD31-4B8C-83A1-F6EECF244321}">
                <p14:modId xmlns:p14="http://schemas.microsoft.com/office/powerpoint/2010/main" val="3097851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17333071"/>
                    </a:ext>
                  </a:extLst>
                </a:gridCol>
                <a:gridCol w="740664">
                  <a:extLst>
                    <a:ext uri="{9D8B030D-6E8A-4147-A177-3AD203B41FA5}">
                      <a16:colId xmlns:a16="http://schemas.microsoft.com/office/drawing/2014/main" val="3479132403"/>
                    </a:ext>
                  </a:extLst>
                </a:gridCol>
                <a:gridCol w="740664">
                  <a:extLst>
                    <a:ext uri="{9D8B030D-6E8A-4147-A177-3AD203B41FA5}">
                      <a16:colId xmlns:a16="http://schemas.microsoft.com/office/drawing/2014/main" val="867697843"/>
                    </a:ext>
                  </a:extLst>
                </a:gridCol>
                <a:gridCol w="740664">
                  <a:extLst>
                    <a:ext uri="{9D8B030D-6E8A-4147-A177-3AD203B41FA5}">
                      <a16:colId xmlns:a16="http://schemas.microsoft.com/office/drawing/2014/main" val="3212856844"/>
                    </a:ext>
                  </a:extLst>
                </a:gridCol>
                <a:gridCol w="740664">
                  <a:extLst>
                    <a:ext uri="{9D8B030D-6E8A-4147-A177-3AD203B41FA5}">
                      <a16:colId xmlns:a16="http://schemas.microsoft.com/office/drawing/2014/main" val="1782494520"/>
                    </a:ext>
                  </a:extLst>
                </a:gridCol>
                <a:gridCol w="740664">
                  <a:extLst>
                    <a:ext uri="{9D8B030D-6E8A-4147-A177-3AD203B41FA5}">
                      <a16:colId xmlns:a16="http://schemas.microsoft.com/office/drawing/2014/main" val="4066135760"/>
                    </a:ext>
                  </a:extLst>
                </a:gridCol>
                <a:gridCol w="740664">
                  <a:extLst>
                    <a:ext uri="{9D8B030D-6E8A-4147-A177-3AD203B41FA5}">
                      <a16:colId xmlns:a16="http://schemas.microsoft.com/office/drawing/2014/main" val="947641899"/>
                    </a:ext>
                  </a:extLst>
                </a:gridCol>
                <a:gridCol w="740664">
                  <a:extLst>
                    <a:ext uri="{9D8B030D-6E8A-4147-A177-3AD203B41FA5}">
                      <a16:colId xmlns:a16="http://schemas.microsoft.com/office/drawing/2014/main" val="2263317323"/>
                    </a:ext>
                  </a:extLst>
                </a:gridCol>
                <a:gridCol w="740664">
                  <a:extLst>
                    <a:ext uri="{9D8B030D-6E8A-4147-A177-3AD203B41FA5}">
                      <a16:colId xmlns:a16="http://schemas.microsoft.com/office/drawing/2014/main" val="1123749639"/>
                    </a:ext>
                  </a:extLst>
                </a:gridCol>
                <a:gridCol w="740664">
                  <a:extLst>
                    <a:ext uri="{9D8B030D-6E8A-4147-A177-3AD203B41FA5}">
                      <a16:colId xmlns:a16="http://schemas.microsoft.com/office/drawing/2014/main" val="126151968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25305860"/>
                  </a:ext>
                </a:extLst>
              </a:tr>
              <a:tr h="370840">
                <a:tc>
                  <a:txBody>
                    <a:bodyPr/>
                    <a:lstStyle/>
                    <a:p>
                      <a:r>
                        <a:rPr lang="en-US" sz="1000"/>
                        <a:t>First Insurance Company of Hawaii</a:t>
                      </a:r>
                    </a:p>
                  </a:txBody>
                  <a:tcPr/>
                </a:tc>
                <a:tc>
                  <a:txBody>
                    <a:bodyPr/>
                    <a:lstStyle/>
                    <a:p>
                      <a:r>
                        <a:rPr lang="en-US" sz="1000"/>
                        <a:t>1511</a:t>
                      </a:r>
                    </a:p>
                  </a:txBody>
                  <a:tcPr/>
                </a:tc>
                <a:tc>
                  <a:txBody>
                    <a:bodyPr/>
                    <a:lstStyle/>
                    <a:p>
                      <a:r>
                        <a:rPr lang="en-US" sz="1000"/>
                        <a:t>11</a:t>
                      </a:r>
                    </a:p>
                  </a:txBody>
                  <a:tcPr/>
                </a:tc>
                <a:tc>
                  <a:txBody>
                    <a:bodyPr/>
                    <a:lstStyle/>
                    <a:p>
                      <a:r>
                        <a:rPr lang="en-US" sz="1000"/>
                        <a:t>13</a:t>
                      </a:r>
                    </a:p>
                  </a:txBody>
                  <a:tcPr/>
                </a:tc>
                <a:tc>
                  <a:txBody>
                    <a:bodyPr/>
                    <a:lstStyle/>
                    <a:p>
                      <a:r>
                        <a:rPr lang="en-US" sz="1000"/>
                        <a:t>270</a:t>
                      </a:r>
                    </a:p>
                  </a:txBody>
                  <a:tcPr/>
                </a:tc>
                <a:tc>
                  <a:txBody>
                    <a:bodyPr/>
                    <a:lstStyle/>
                    <a:p>
                      <a:r>
                        <a:rPr lang="en-US" sz="1000"/>
                        <a:t>22</a:t>
                      </a:r>
                    </a:p>
                  </a:txBody>
                  <a:tcPr/>
                </a:tc>
                <a:tc>
                  <a:txBody>
                    <a:bodyPr/>
                    <a:lstStyle/>
                    <a:p>
                      <a:r>
                        <a:rPr lang="en-US" sz="1000"/>
                        <a:t>9</a:t>
                      </a:r>
                    </a:p>
                  </a:txBody>
                  <a:tcPr/>
                </a:tc>
                <a:tc>
                  <a:txBody>
                    <a:bodyPr/>
                    <a:lstStyle/>
                    <a:p>
                      <a:r>
                        <a:rPr lang="en-US" sz="1000"/>
                        <a:t>0</a:t>
                      </a:r>
                    </a:p>
                  </a:txBody>
                  <a:tcPr/>
                </a:tc>
                <a:tc>
                  <a:txBody>
                    <a:bodyPr/>
                    <a:lstStyle/>
                    <a:p>
                      <a:r>
                        <a:rPr lang="en-US" sz="1000"/>
                        <a:t>1.5385%</a:t>
                      </a:r>
                    </a:p>
                  </a:txBody>
                  <a:tcPr/>
                </a:tc>
                <a:tc>
                  <a:txBody>
                    <a:bodyPr/>
                    <a:lstStyle/>
                    <a:p>
                      <a:r>
                        <a:rPr lang="en-US" sz="1000"/>
                        <a:t>0.0%</a:t>
                      </a:r>
                    </a:p>
                  </a:txBody>
                  <a:tcPr/>
                </a:tc>
                <a:extLst>
                  <a:ext uri="{0D108BD9-81ED-4DB2-BD59-A6C34878D82A}">
                    <a16:rowId xmlns:a16="http://schemas.microsoft.com/office/drawing/2014/main" val="679320651"/>
                  </a:ext>
                </a:extLst>
              </a:tr>
            </a:tbl>
          </a:graphicData>
        </a:graphic>
      </p:graphicFrame>
      <p:sp>
        <p:nvSpPr>
          <p:cNvPr id="4" name="Text Placeholder 3">
            <a:extLst>
              <a:ext uri="{FF2B5EF4-FFF2-40B4-BE49-F238E27FC236}">
                <a16:creationId xmlns:a16="http://schemas.microsoft.com/office/drawing/2014/main" id="{0408CA01-9C18-4D97-B924-E1DCBD2707B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831750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E1AF-6AD9-4304-9E32-B6DB451F0BA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408523AC-C6AB-4C92-9F4B-E3EC15EF3CC9}"/>
              </a:ext>
            </a:extLst>
          </p:cNvPr>
          <p:cNvGraphicFramePr>
            <a:graphicFrameLocks noGrp="1"/>
          </p:cNvGraphicFramePr>
          <p:nvPr>
            <p:ph type="chart" sz="quarter" idx="13"/>
            <p:extLst>
              <p:ext uri="{D42A27DB-BD31-4B8C-83A1-F6EECF244321}">
                <p14:modId xmlns:p14="http://schemas.microsoft.com/office/powerpoint/2010/main" val="3176029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1CD8B-AC02-468A-98E5-D86DC77E6F56}"/>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31F5346-8617-49FD-A755-96954ED700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184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30928-DBD2-45D8-9D94-96EC180782D4}"/>
              </a:ext>
            </a:extLst>
          </p:cNvPr>
          <p:cNvSpPr>
            <a:spLocks noGrp="1"/>
          </p:cNvSpPr>
          <p:nvPr>
            <p:ph type="title"/>
          </p:nvPr>
        </p:nvSpPr>
        <p:spPr/>
        <p:txBody>
          <a:bodyPr/>
          <a:lstStyle/>
          <a:p>
            <a:r>
              <a:rPr lang="en-US"/>
              <a:t>Average Interactions Per Facebook Post</a:t>
            </a:r>
          </a:p>
        </p:txBody>
      </p:sp>
      <p:graphicFrame>
        <p:nvGraphicFramePr>
          <p:cNvPr id="6" name="Chart Placeholder 5">
            <a:extLst>
              <a:ext uri="{FF2B5EF4-FFF2-40B4-BE49-F238E27FC236}">
                <a16:creationId xmlns:a16="http://schemas.microsoft.com/office/drawing/2014/main" id="{3B50B264-EBB2-419C-AC55-1F749C0F1A20}"/>
              </a:ext>
            </a:extLst>
          </p:cNvPr>
          <p:cNvGraphicFramePr>
            <a:graphicFrameLocks noGrp="1"/>
          </p:cNvGraphicFramePr>
          <p:nvPr>
            <p:ph type="chart" sz="quarter" idx="13"/>
            <p:extLst>
              <p:ext uri="{D42A27DB-BD31-4B8C-83A1-F6EECF244321}">
                <p14:modId xmlns:p14="http://schemas.microsoft.com/office/powerpoint/2010/main" val="27278531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14307-6696-42C3-A170-5DC5BD683B7F}"/>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AEE9736D-34FC-4ED2-90E4-3492D363F6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889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071F2-4D4C-48DF-86C9-6836D5EB69F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DE46C484-0D3F-4D66-BA5A-F2247B69E94D}"/>
              </a:ext>
            </a:extLst>
          </p:cNvPr>
          <p:cNvGraphicFramePr>
            <a:graphicFrameLocks noGrp="1"/>
          </p:cNvGraphicFramePr>
          <p:nvPr>
            <p:ph type="chart" sz="quarter" idx="13"/>
            <p:extLst>
              <p:ext uri="{D42A27DB-BD31-4B8C-83A1-F6EECF244321}">
                <p14:modId xmlns:p14="http://schemas.microsoft.com/office/powerpoint/2010/main" val="3404831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BCD38C-D331-4CB8-B01C-0F7401248DF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8A5DD810-D14E-48C2-9914-4C9B19561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964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E86C8-08EA-4A00-81A7-0D3F34EA9E72}"/>
              </a:ext>
            </a:extLst>
          </p:cNvPr>
          <p:cNvSpPr>
            <a:spLocks noGrp="1"/>
          </p:cNvSpPr>
          <p:nvPr>
            <p:ph type="title"/>
          </p:nvPr>
        </p:nvSpPr>
        <p:spPr/>
        <p:txBody>
          <a:bodyPr/>
          <a:lstStyle/>
          <a:p>
            <a:r>
              <a:rPr lang="en-US"/>
              <a:t>Facebook Own Posts Table</a:t>
            </a:r>
          </a:p>
        </p:txBody>
      </p:sp>
      <p:graphicFrame>
        <p:nvGraphicFramePr>
          <p:cNvPr id="5" name="Table Placeholder 4">
            <a:extLst>
              <a:ext uri="{FF2B5EF4-FFF2-40B4-BE49-F238E27FC236}">
                <a16:creationId xmlns:a16="http://schemas.microsoft.com/office/drawing/2014/main" id="{33113AB5-141E-4F4C-8526-CA9D6E879336}"/>
              </a:ext>
            </a:extLst>
          </p:cNvPr>
          <p:cNvGraphicFramePr>
            <a:graphicFrameLocks noGrp="1"/>
          </p:cNvGraphicFramePr>
          <p:nvPr>
            <p:ph type="tbl" sz="quarter" idx="13"/>
            <p:extLst>
              <p:ext uri="{D42A27DB-BD31-4B8C-83A1-F6EECF244321}">
                <p14:modId xmlns:p14="http://schemas.microsoft.com/office/powerpoint/2010/main" val="4191849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03625"/>
                    </a:ext>
                  </a:extLst>
                </a:gridCol>
                <a:gridCol w="658368">
                  <a:extLst>
                    <a:ext uri="{9D8B030D-6E8A-4147-A177-3AD203B41FA5}">
                      <a16:colId xmlns:a16="http://schemas.microsoft.com/office/drawing/2014/main" val="2132224395"/>
                    </a:ext>
                  </a:extLst>
                </a:gridCol>
                <a:gridCol w="658368">
                  <a:extLst>
                    <a:ext uri="{9D8B030D-6E8A-4147-A177-3AD203B41FA5}">
                      <a16:colId xmlns:a16="http://schemas.microsoft.com/office/drawing/2014/main" val="3105804006"/>
                    </a:ext>
                  </a:extLst>
                </a:gridCol>
                <a:gridCol w="658368">
                  <a:extLst>
                    <a:ext uri="{9D8B030D-6E8A-4147-A177-3AD203B41FA5}">
                      <a16:colId xmlns:a16="http://schemas.microsoft.com/office/drawing/2014/main" val="2554563366"/>
                    </a:ext>
                  </a:extLst>
                </a:gridCol>
                <a:gridCol w="658368">
                  <a:extLst>
                    <a:ext uri="{9D8B030D-6E8A-4147-A177-3AD203B41FA5}">
                      <a16:colId xmlns:a16="http://schemas.microsoft.com/office/drawing/2014/main" val="3907227938"/>
                    </a:ext>
                  </a:extLst>
                </a:gridCol>
                <a:gridCol w="658368">
                  <a:extLst>
                    <a:ext uri="{9D8B030D-6E8A-4147-A177-3AD203B41FA5}">
                      <a16:colId xmlns:a16="http://schemas.microsoft.com/office/drawing/2014/main" val="3852467576"/>
                    </a:ext>
                  </a:extLst>
                </a:gridCol>
                <a:gridCol w="658368">
                  <a:extLst>
                    <a:ext uri="{9D8B030D-6E8A-4147-A177-3AD203B41FA5}">
                      <a16:colId xmlns:a16="http://schemas.microsoft.com/office/drawing/2014/main" val="197780825"/>
                    </a:ext>
                  </a:extLst>
                </a:gridCol>
                <a:gridCol w="658368">
                  <a:extLst>
                    <a:ext uri="{9D8B030D-6E8A-4147-A177-3AD203B41FA5}">
                      <a16:colId xmlns:a16="http://schemas.microsoft.com/office/drawing/2014/main" val="241295969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916127116"/>
                  </a:ext>
                </a:extLst>
              </a:tr>
              <a:tr h="370840">
                <a:tc>
                  <a:txBody>
                    <a:bodyPr/>
                    <a:lstStyle/>
                    <a:p>
                      <a:r>
                        <a:rPr lang="en-US" sz="1000" b="1"/>
                        <a:t>First Insurance Company of Hawaii - 2017-07-10 13:54:18</a:t>
                      </a:r>
                      <a:r>
                        <a:rPr lang="en-US" sz="1000"/>
                        <a:t>
We're proud to be a longstanding supporter of the Honolulu Museum of Art. In honor of our sponsorship of the upcoming "Abstract Expressionism: Looking East from the Far West" exhibit, we're giving away 4 guest passes to the museum. Like this post and leave a comment about why you love the museum by 10am Wednesday, July 12 for your chance to win!
https://honolulumuseum.org/art/exhibitions/16348-abstract_expressionism_looking_east_far_west/</a:t>
                      </a:r>
                    </a:p>
                  </a:txBody>
                  <a:tcPr/>
                </a:tc>
                <a:tc>
                  <a:txBody>
                    <a:bodyPr/>
                    <a:lstStyle/>
                    <a:p>
                      <a:r>
                        <a:rPr lang="en-US" sz="1000"/>
                        <a:t>50</a:t>
                      </a:r>
                    </a:p>
                  </a:txBody>
                  <a:tcPr/>
                </a:tc>
                <a:tc>
                  <a:txBody>
                    <a:bodyPr/>
                    <a:lstStyle/>
                    <a:p>
                      <a:r>
                        <a:rPr lang="en-US" sz="1000"/>
                        <a:t>30</a:t>
                      </a:r>
                    </a:p>
                  </a:txBody>
                  <a:tcPr/>
                </a:tc>
                <a:tc>
                  <a:txBody>
                    <a:bodyPr/>
                    <a:lstStyle/>
                    <a:p>
                      <a:r>
                        <a:rPr lang="en-US" sz="1000"/>
                        <a:t>18</a:t>
                      </a:r>
                    </a:p>
                  </a:txBody>
                  <a:tcPr/>
                </a:tc>
                <a:tc>
                  <a:txBody>
                    <a:bodyPr/>
                    <a:lstStyle/>
                    <a:p>
                      <a:r>
                        <a:rPr lang="en-US" sz="1000"/>
                        <a:t>2</a:t>
                      </a:r>
                    </a:p>
                  </a:txBody>
                  <a:tcPr/>
                </a:tc>
                <a:tc>
                  <a:txBody>
                    <a:bodyPr/>
                    <a:lstStyle/>
                    <a:p>
                      <a:r>
                        <a:rPr lang="en-US" sz="1000"/>
                        <a:t>3.3333%</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148402885"/>
                  </a:ext>
                </a:extLst>
              </a:tr>
              <a:tr h="370840">
                <a:tc>
                  <a:txBody>
                    <a:bodyPr/>
                    <a:lstStyle/>
                    <a:p>
                      <a:r>
                        <a:rPr lang="en-US" sz="1000" b="1"/>
                        <a:t>First Insurance Company of Hawaii - 2017-07-25 14:01:04</a:t>
                      </a:r>
                      <a:r>
                        <a:rPr lang="en-US" sz="1000"/>
                        <a:t>
We had a blast at HUGS (Help, Understanding &amp; Group Support) Surf 4 HUGS event on Saturday at Kuhio Beach. Can't think of a better volunteer gig than helping kids enjoy the thrill of surfing!</a:t>
                      </a:r>
                    </a:p>
                  </a:txBody>
                  <a:tcPr/>
                </a:tc>
                <a:tc>
                  <a:txBody>
                    <a:bodyPr/>
                    <a:lstStyle/>
                    <a:p>
                      <a:r>
                        <a:rPr lang="en-US" sz="1000"/>
                        <a:t>44</a:t>
                      </a:r>
                    </a:p>
                  </a:txBody>
                  <a:tcPr/>
                </a:tc>
                <a:tc>
                  <a:txBody>
                    <a:bodyPr/>
                    <a:lstStyle/>
                    <a:p>
                      <a:r>
                        <a:rPr lang="en-US" sz="1000"/>
                        <a:t>41</a:t>
                      </a:r>
                    </a:p>
                  </a:txBody>
                  <a:tcPr/>
                </a:tc>
                <a:tc>
                  <a:txBody>
                    <a:bodyPr/>
                    <a:lstStyle/>
                    <a:p>
                      <a:r>
                        <a:rPr lang="en-US" sz="1000"/>
                        <a:t>1</a:t>
                      </a:r>
                    </a:p>
                  </a:txBody>
                  <a:tcPr/>
                </a:tc>
                <a:tc>
                  <a:txBody>
                    <a:bodyPr/>
                    <a:lstStyle/>
                    <a:p>
                      <a:r>
                        <a:rPr lang="en-US" sz="1000"/>
                        <a:t>2</a:t>
                      </a:r>
                    </a:p>
                  </a:txBody>
                  <a:tcPr/>
                </a:tc>
                <a:tc>
                  <a:txBody>
                    <a:bodyPr/>
                    <a:lstStyle/>
                    <a:p>
                      <a:r>
                        <a:rPr lang="en-US" sz="1000"/>
                        <a:t>2.9216%</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828056801"/>
                  </a:ext>
                </a:extLst>
              </a:tr>
              <a:tr h="370840">
                <a:tc>
                  <a:txBody>
                    <a:bodyPr/>
                    <a:lstStyle/>
                    <a:p>
                      <a:r>
                        <a:rPr lang="en-US" sz="1000" b="1"/>
                        <a:t>First Insurance Company of Hawaii - 2017-07-12 16:05:50</a:t>
                      </a:r>
                      <a:r>
                        <a:rPr lang="en-US" sz="1000"/>
                        <a:t>
Before school kicks into full swing, pack up a tent and grab insect repellent for a weekend camping trip to Kualoa Regional Park and Campground, or one of the many other camping sites on Oahu. http://bit.ly/2jupDYp</a:t>
                      </a:r>
                    </a:p>
                  </a:txBody>
                  <a:tcPr/>
                </a:tc>
                <a:tc>
                  <a:txBody>
                    <a:bodyPr/>
                    <a:lstStyle/>
                    <a:p>
                      <a:r>
                        <a:rPr lang="en-US" sz="1000"/>
                        <a:t>36</a:t>
                      </a:r>
                    </a:p>
                  </a:txBody>
                  <a:tcPr/>
                </a:tc>
                <a:tc>
                  <a:txBody>
                    <a:bodyPr/>
                    <a:lstStyle/>
                    <a:p>
                      <a:r>
                        <a:rPr lang="en-US" sz="1000"/>
                        <a:t>35</a:t>
                      </a:r>
                    </a:p>
                  </a:txBody>
                  <a:tcPr/>
                </a:tc>
                <a:tc>
                  <a:txBody>
                    <a:bodyPr/>
                    <a:lstStyle/>
                    <a:p>
                      <a:r>
                        <a:rPr lang="en-US" sz="1000"/>
                        <a:t>1</a:t>
                      </a:r>
                    </a:p>
                  </a:txBody>
                  <a:tcPr/>
                </a:tc>
                <a:tc>
                  <a:txBody>
                    <a:bodyPr/>
                    <a:lstStyle/>
                    <a:p>
                      <a:r>
                        <a:rPr lang="en-US" sz="1000"/>
                        <a:t>0</a:t>
                      </a:r>
                    </a:p>
                  </a:txBody>
                  <a:tcPr/>
                </a:tc>
                <a:tc>
                  <a:txBody>
                    <a:bodyPr/>
                    <a:lstStyle/>
                    <a:p>
                      <a:r>
                        <a:rPr lang="en-US" sz="1000"/>
                        <a:t>2.3984%</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728926429"/>
                  </a:ext>
                </a:extLst>
              </a:tr>
            </a:tbl>
          </a:graphicData>
        </a:graphic>
      </p:graphicFrame>
      <p:sp>
        <p:nvSpPr>
          <p:cNvPr id="4" name="Text Placeholder 3">
            <a:extLst>
              <a:ext uri="{FF2B5EF4-FFF2-40B4-BE49-F238E27FC236}">
                <a16:creationId xmlns:a16="http://schemas.microsoft.com/office/drawing/2014/main" id="{75046277-ECB4-4D55-BB6D-41935047D11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06788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E144A-8158-4196-BEE7-CC3C7B92493B}"/>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BAF031CF-3D7F-4569-B030-575F4E7C1DE5}"/>
              </a:ext>
            </a:extLst>
          </p:cNvPr>
          <p:cNvGraphicFramePr>
            <a:graphicFrameLocks noGrp="1"/>
          </p:cNvGraphicFramePr>
          <p:nvPr>
            <p:ph type="tbl" sz="quarter" idx="13"/>
            <p:extLst>
              <p:ext uri="{D42A27DB-BD31-4B8C-83A1-F6EECF244321}">
                <p14:modId xmlns:p14="http://schemas.microsoft.com/office/powerpoint/2010/main" val="83937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29655437"/>
                    </a:ext>
                  </a:extLst>
                </a:gridCol>
                <a:gridCol w="493776">
                  <a:extLst>
                    <a:ext uri="{9D8B030D-6E8A-4147-A177-3AD203B41FA5}">
                      <a16:colId xmlns:a16="http://schemas.microsoft.com/office/drawing/2014/main" val="3911352894"/>
                    </a:ext>
                  </a:extLst>
                </a:gridCol>
                <a:gridCol w="493776">
                  <a:extLst>
                    <a:ext uri="{9D8B030D-6E8A-4147-A177-3AD203B41FA5}">
                      <a16:colId xmlns:a16="http://schemas.microsoft.com/office/drawing/2014/main" val="884118951"/>
                    </a:ext>
                  </a:extLst>
                </a:gridCol>
                <a:gridCol w="493776">
                  <a:extLst>
                    <a:ext uri="{9D8B030D-6E8A-4147-A177-3AD203B41FA5}">
                      <a16:colId xmlns:a16="http://schemas.microsoft.com/office/drawing/2014/main" val="2207247117"/>
                    </a:ext>
                  </a:extLst>
                </a:gridCol>
                <a:gridCol w="493776">
                  <a:extLst>
                    <a:ext uri="{9D8B030D-6E8A-4147-A177-3AD203B41FA5}">
                      <a16:colId xmlns:a16="http://schemas.microsoft.com/office/drawing/2014/main" val="2303520603"/>
                    </a:ext>
                  </a:extLst>
                </a:gridCol>
                <a:gridCol w="493776">
                  <a:extLst>
                    <a:ext uri="{9D8B030D-6E8A-4147-A177-3AD203B41FA5}">
                      <a16:colId xmlns:a16="http://schemas.microsoft.com/office/drawing/2014/main" val="559720001"/>
                    </a:ext>
                  </a:extLst>
                </a:gridCol>
                <a:gridCol w="493776">
                  <a:extLst>
                    <a:ext uri="{9D8B030D-6E8A-4147-A177-3AD203B41FA5}">
                      <a16:colId xmlns:a16="http://schemas.microsoft.com/office/drawing/2014/main" val="3430322572"/>
                    </a:ext>
                  </a:extLst>
                </a:gridCol>
                <a:gridCol w="493776">
                  <a:extLst>
                    <a:ext uri="{9D8B030D-6E8A-4147-A177-3AD203B41FA5}">
                      <a16:colId xmlns:a16="http://schemas.microsoft.com/office/drawing/2014/main" val="306553995"/>
                    </a:ext>
                  </a:extLst>
                </a:gridCol>
                <a:gridCol w="493776">
                  <a:extLst>
                    <a:ext uri="{9D8B030D-6E8A-4147-A177-3AD203B41FA5}">
                      <a16:colId xmlns:a16="http://schemas.microsoft.com/office/drawing/2014/main" val="3973513287"/>
                    </a:ext>
                  </a:extLst>
                </a:gridCol>
                <a:gridCol w="493776">
                  <a:extLst>
                    <a:ext uri="{9D8B030D-6E8A-4147-A177-3AD203B41FA5}">
                      <a16:colId xmlns:a16="http://schemas.microsoft.com/office/drawing/2014/main" val="921126429"/>
                    </a:ext>
                  </a:extLst>
                </a:gridCol>
                <a:gridCol w="493776">
                  <a:extLst>
                    <a:ext uri="{9D8B030D-6E8A-4147-A177-3AD203B41FA5}">
                      <a16:colId xmlns:a16="http://schemas.microsoft.com/office/drawing/2014/main" val="1560771080"/>
                    </a:ext>
                  </a:extLst>
                </a:gridCol>
                <a:gridCol w="493776">
                  <a:extLst>
                    <a:ext uri="{9D8B030D-6E8A-4147-A177-3AD203B41FA5}">
                      <a16:colId xmlns:a16="http://schemas.microsoft.com/office/drawing/2014/main" val="622937573"/>
                    </a:ext>
                  </a:extLst>
                </a:gridCol>
                <a:gridCol w="493776">
                  <a:extLst>
                    <a:ext uri="{9D8B030D-6E8A-4147-A177-3AD203B41FA5}">
                      <a16:colId xmlns:a16="http://schemas.microsoft.com/office/drawing/2014/main" val="262921156"/>
                    </a:ext>
                  </a:extLst>
                </a:gridCol>
                <a:gridCol w="493776">
                  <a:extLst>
                    <a:ext uri="{9D8B030D-6E8A-4147-A177-3AD203B41FA5}">
                      <a16:colId xmlns:a16="http://schemas.microsoft.com/office/drawing/2014/main" val="36875969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8217621"/>
                  </a:ext>
                </a:extLst>
              </a:tr>
              <a:tr h="370840">
                <a:tc>
                  <a:txBody>
                    <a:bodyPr/>
                    <a:lstStyle/>
                    <a:p>
                      <a:r>
                        <a:rPr lang="en-US" sz="1000"/>
                        <a:t>@FirstInsHI</a:t>
                      </a:r>
                    </a:p>
                  </a:txBody>
                  <a:tcPr/>
                </a:tc>
                <a:tc>
                  <a:txBody>
                    <a:bodyPr/>
                    <a:lstStyle/>
                    <a:p>
                      <a:r>
                        <a:rPr lang="en-US" sz="1000"/>
                        <a:t>1214</a:t>
                      </a:r>
                    </a:p>
                  </a:txBody>
                  <a:tcPr/>
                </a:tc>
                <a:tc>
                  <a:txBody>
                    <a:bodyPr/>
                    <a:lstStyle/>
                    <a:p>
                      <a:r>
                        <a:rPr lang="en-US" sz="1000"/>
                        <a:t>6</a:t>
                      </a:r>
                    </a:p>
                  </a:txBody>
                  <a:tcPr/>
                </a:tc>
                <a:tc>
                  <a:txBody>
                    <a:bodyPr/>
                    <a:lstStyle/>
                    <a:p>
                      <a:r>
                        <a:rPr lang="en-US" sz="1000"/>
                        <a:t>18</a:t>
                      </a:r>
                    </a:p>
                  </a:txBody>
                  <a:tcPr/>
                </a:tc>
                <a:tc>
                  <a:txBody>
                    <a:bodyPr/>
                    <a:lstStyle/>
                    <a:p>
                      <a:r>
                        <a:rPr lang="en-US" sz="1000"/>
                        <a:t>17</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3</a:t>
                      </a:r>
                    </a:p>
                  </a:txBody>
                  <a:tcPr/>
                </a:tc>
                <a:tc>
                  <a:txBody>
                    <a:bodyPr/>
                    <a:lstStyle/>
                    <a:p>
                      <a:r>
                        <a:rPr lang="en-US" sz="1000"/>
                        <a:t>0.0826%</a:t>
                      </a:r>
                    </a:p>
                  </a:txBody>
                  <a:tcPr/>
                </a:tc>
                <a:tc>
                  <a:txBody>
                    <a:bodyPr/>
                    <a:lstStyle/>
                    <a:p>
                      <a:r>
                        <a:rPr lang="en-US" sz="1000"/>
                        <a:t>0.0%</a:t>
                      </a:r>
                    </a:p>
                  </a:txBody>
                  <a:tcPr/>
                </a:tc>
                <a:extLst>
                  <a:ext uri="{0D108BD9-81ED-4DB2-BD59-A6C34878D82A}">
                    <a16:rowId xmlns:a16="http://schemas.microsoft.com/office/drawing/2014/main" val="1244187926"/>
                  </a:ext>
                </a:extLst>
              </a:tr>
            </a:tbl>
          </a:graphicData>
        </a:graphic>
      </p:graphicFrame>
      <p:sp>
        <p:nvSpPr>
          <p:cNvPr id="4" name="Text Placeholder 3">
            <a:extLst>
              <a:ext uri="{FF2B5EF4-FFF2-40B4-BE49-F238E27FC236}">
                <a16:creationId xmlns:a16="http://schemas.microsoft.com/office/drawing/2014/main" id="{F1033C4B-B0AF-4F88-9C41-D6AB3A5F0DC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88535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32767-C7A1-4831-8F37-D4452C7949BC}"/>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45412D7F-E436-44F9-833C-5C8B689E9D4A}"/>
              </a:ext>
            </a:extLst>
          </p:cNvPr>
          <p:cNvGraphicFramePr>
            <a:graphicFrameLocks noGrp="1"/>
          </p:cNvGraphicFramePr>
          <p:nvPr>
            <p:ph type="chart" sz="quarter" idx="13"/>
            <p:extLst>
              <p:ext uri="{D42A27DB-BD31-4B8C-83A1-F6EECF244321}">
                <p14:modId xmlns:p14="http://schemas.microsoft.com/office/powerpoint/2010/main" val="850418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3AB5E1-F082-45A4-A3D8-8ED5F50FCC07}"/>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CD3F1D19-F758-4AA3-A5AA-8D0FE8EC1C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373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4F3FF-329F-4BE1-BEE4-64F6B01746ED}"/>
              </a:ext>
            </a:extLst>
          </p:cNvPr>
          <p:cNvSpPr>
            <a:spLocks noGrp="1"/>
          </p:cNvSpPr>
          <p:nvPr>
            <p:ph type="title"/>
          </p:nvPr>
        </p:nvSpPr>
        <p:spPr/>
        <p:txBody>
          <a:bodyPr/>
          <a:lstStyle/>
          <a:p>
            <a:r>
              <a:rPr lang="en-US"/>
              <a:t>Average Interactions Per Tweet</a:t>
            </a:r>
          </a:p>
        </p:txBody>
      </p:sp>
      <p:graphicFrame>
        <p:nvGraphicFramePr>
          <p:cNvPr id="6" name="Chart Placeholder 5">
            <a:extLst>
              <a:ext uri="{FF2B5EF4-FFF2-40B4-BE49-F238E27FC236}">
                <a16:creationId xmlns:a16="http://schemas.microsoft.com/office/drawing/2014/main" id="{2E925C55-B46A-4134-8CAE-8DBBB1F079B5}"/>
              </a:ext>
            </a:extLst>
          </p:cNvPr>
          <p:cNvGraphicFramePr>
            <a:graphicFrameLocks noGrp="1"/>
          </p:cNvGraphicFramePr>
          <p:nvPr>
            <p:ph type="chart" sz="quarter" idx="13"/>
            <p:extLst>
              <p:ext uri="{D42A27DB-BD31-4B8C-83A1-F6EECF244321}">
                <p14:modId xmlns:p14="http://schemas.microsoft.com/office/powerpoint/2010/main" val="3293953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ECAF65-B821-42E4-8808-F4E09429C5D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21C407DD-DDE1-46CA-BDEE-46C666D0E4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9949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B556F-D80C-4F0D-B7D8-212CDF509442}"/>
              </a:ext>
            </a:extLst>
          </p:cNvPr>
          <p:cNvSpPr>
            <a:spLocks noGrp="1"/>
          </p:cNvSpPr>
          <p:nvPr>
            <p:ph type="title"/>
          </p:nvPr>
        </p:nvSpPr>
        <p:spPr/>
        <p:txBody>
          <a:bodyPr/>
          <a:lstStyle/>
          <a:p>
            <a:r>
              <a:rPr lang="en-US"/>
              <a:t>Twitter Own and Retweeted Tweets Table</a:t>
            </a:r>
          </a:p>
        </p:txBody>
      </p:sp>
      <p:graphicFrame>
        <p:nvGraphicFramePr>
          <p:cNvPr id="5" name="Table Placeholder 4">
            <a:extLst>
              <a:ext uri="{FF2B5EF4-FFF2-40B4-BE49-F238E27FC236}">
                <a16:creationId xmlns:a16="http://schemas.microsoft.com/office/drawing/2014/main" id="{055C267E-8307-4199-A5EE-C6AC7DB2295D}"/>
              </a:ext>
            </a:extLst>
          </p:cNvPr>
          <p:cNvGraphicFramePr>
            <a:graphicFrameLocks noGrp="1"/>
          </p:cNvGraphicFramePr>
          <p:nvPr>
            <p:ph type="tbl" sz="quarter" idx="13"/>
            <p:extLst>
              <p:ext uri="{D42A27DB-BD31-4B8C-83A1-F6EECF244321}">
                <p14:modId xmlns:p14="http://schemas.microsoft.com/office/powerpoint/2010/main" val="3675938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61947437"/>
                    </a:ext>
                  </a:extLst>
                </a:gridCol>
                <a:gridCol w="822960">
                  <a:extLst>
                    <a:ext uri="{9D8B030D-6E8A-4147-A177-3AD203B41FA5}">
                      <a16:colId xmlns:a16="http://schemas.microsoft.com/office/drawing/2014/main" val="2844269621"/>
                    </a:ext>
                  </a:extLst>
                </a:gridCol>
                <a:gridCol w="822960">
                  <a:extLst>
                    <a:ext uri="{9D8B030D-6E8A-4147-A177-3AD203B41FA5}">
                      <a16:colId xmlns:a16="http://schemas.microsoft.com/office/drawing/2014/main" val="1689897410"/>
                    </a:ext>
                  </a:extLst>
                </a:gridCol>
                <a:gridCol w="822960">
                  <a:extLst>
                    <a:ext uri="{9D8B030D-6E8A-4147-A177-3AD203B41FA5}">
                      <a16:colId xmlns:a16="http://schemas.microsoft.com/office/drawing/2014/main" val="3916044860"/>
                    </a:ext>
                  </a:extLst>
                </a:gridCol>
                <a:gridCol w="822960">
                  <a:extLst>
                    <a:ext uri="{9D8B030D-6E8A-4147-A177-3AD203B41FA5}">
                      <a16:colId xmlns:a16="http://schemas.microsoft.com/office/drawing/2014/main" val="353189188"/>
                    </a:ext>
                  </a:extLst>
                </a:gridCol>
                <a:gridCol w="822960">
                  <a:extLst>
                    <a:ext uri="{9D8B030D-6E8A-4147-A177-3AD203B41FA5}">
                      <a16:colId xmlns:a16="http://schemas.microsoft.com/office/drawing/2014/main" val="377040766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426564625"/>
                  </a:ext>
                </a:extLst>
              </a:tr>
              <a:tr h="370840">
                <a:tc>
                  <a:txBody>
                    <a:bodyPr/>
                    <a:lstStyle/>
                    <a:p>
                      <a:r>
                        <a:rPr lang="en-US" sz="1000" b="1"/>
                        <a:t>@FirstInsHI - 2017-07-17 14:01:09</a:t>
                      </a:r>
                      <a:r>
                        <a:rPr lang="en-US" sz="1000"/>
                        <a:t>
We’re giving away a $300 Hawaiian Airlines Gift Card to the family with the funniest vacation pic! Enter today https://t.co/VoXecwHgy7 https://t.co/BV70R52SLx</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0.4119%</a:t>
                      </a:r>
                    </a:p>
                  </a:txBody>
                  <a:tcPr/>
                </a:tc>
                <a:extLst>
                  <a:ext uri="{0D108BD9-81ED-4DB2-BD59-A6C34878D82A}">
                    <a16:rowId xmlns:a16="http://schemas.microsoft.com/office/drawing/2014/main" val="3266668498"/>
                  </a:ext>
                </a:extLst>
              </a:tr>
              <a:tr h="370840">
                <a:tc>
                  <a:txBody>
                    <a:bodyPr/>
                    <a:lstStyle/>
                    <a:p>
                      <a:r>
                        <a:rPr lang="en-US" sz="1000" b="1"/>
                        <a:t>@FirstInsHI - 2017-07-13 17:35:17</a:t>
                      </a:r>
                      <a:r>
                        <a:rPr lang="en-US" sz="1000"/>
                        <a:t>
What our building on the corner of Ward &amp;amp; Beretania looked like 50 years ago #throwbackthursday #timeflies #lookingback https://t.co/ZT8XYntlOZ</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0.2481%</a:t>
                      </a:r>
                    </a:p>
                  </a:txBody>
                  <a:tcPr/>
                </a:tc>
                <a:extLst>
                  <a:ext uri="{0D108BD9-81ED-4DB2-BD59-A6C34878D82A}">
                    <a16:rowId xmlns:a16="http://schemas.microsoft.com/office/drawing/2014/main" val="2785024855"/>
                  </a:ext>
                </a:extLst>
              </a:tr>
              <a:tr h="370840">
                <a:tc>
                  <a:txBody>
                    <a:bodyPr/>
                    <a:lstStyle/>
                    <a:p>
                      <a:r>
                        <a:rPr lang="en-US" sz="1000" b="1"/>
                        <a:t>@FirstInsHI - 2017-07-11 13:25:24</a:t>
                      </a:r>
                      <a:r>
                        <a:rPr lang="en-US" sz="1000"/>
                        <a:t>
7 tips for #renting with #pets https://t.co/nwSPTcTGgq #renters #insurance #ficohtips #livingwithpets https://t.co/s4LEfehHHd</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0.1654%</a:t>
                      </a:r>
                    </a:p>
                  </a:txBody>
                  <a:tcPr/>
                </a:tc>
                <a:extLst>
                  <a:ext uri="{0D108BD9-81ED-4DB2-BD59-A6C34878D82A}">
                    <a16:rowId xmlns:a16="http://schemas.microsoft.com/office/drawing/2014/main" val="3007026418"/>
                  </a:ext>
                </a:extLst>
              </a:tr>
            </a:tbl>
          </a:graphicData>
        </a:graphic>
      </p:graphicFrame>
      <p:sp>
        <p:nvSpPr>
          <p:cNvPr id="4" name="Text Placeholder 3">
            <a:extLst>
              <a:ext uri="{FF2B5EF4-FFF2-40B4-BE49-F238E27FC236}">
                <a16:creationId xmlns:a16="http://schemas.microsoft.com/office/drawing/2014/main" id="{D46200B7-9CD1-40A2-B71D-4A8D046220F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94480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D6BC0-9EB3-443D-AF63-EDC793E22556}"/>
              </a:ext>
            </a:extLst>
          </p:cNvPr>
          <p:cNvSpPr>
            <a:spLocks noGrp="1"/>
          </p:cNvSpPr>
          <p:nvPr>
            <p:ph type="title"/>
          </p:nvPr>
        </p:nvSpPr>
        <p:spPr/>
        <p:txBody>
          <a:bodyPr/>
          <a:lstStyle/>
          <a:p>
            <a:r>
              <a:rPr lang="en-US"/>
              <a:t>LinkedIn Key Metrics Table</a:t>
            </a:r>
          </a:p>
        </p:txBody>
      </p:sp>
      <p:graphicFrame>
        <p:nvGraphicFramePr>
          <p:cNvPr id="5" name="Table Placeholder 4">
            <a:extLst>
              <a:ext uri="{FF2B5EF4-FFF2-40B4-BE49-F238E27FC236}">
                <a16:creationId xmlns:a16="http://schemas.microsoft.com/office/drawing/2014/main" id="{56F829EC-63C9-445F-9CFE-D0A17CD4DFA1}"/>
              </a:ext>
            </a:extLst>
          </p:cNvPr>
          <p:cNvGraphicFramePr>
            <a:graphicFrameLocks noGrp="1"/>
          </p:cNvGraphicFramePr>
          <p:nvPr>
            <p:ph type="tbl" sz="quarter" idx="13"/>
            <p:extLst>
              <p:ext uri="{D42A27DB-BD31-4B8C-83A1-F6EECF244321}">
                <p14:modId xmlns:p14="http://schemas.microsoft.com/office/powerpoint/2010/main" val="1136935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73934220"/>
                    </a:ext>
                  </a:extLst>
                </a:gridCol>
                <a:gridCol w="1069848">
                  <a:extLst>
                    <a:ext uri="{9D8B030D-6E8A-4147-A177-3AD203B41FA5}">
                      <a16:colId xmlns:a16="http://schemas.microsoft.com/office/drawing/2014/main" val="1184952989"/>
                    </a:ext>
                  </a:extLst>
                </a:gridCol>
                <a:gridCol w="1069848">
                  <a:extLst>
                    <a:ext uri="{9D8B030D-6E8A-4147-A177-3AD203B41FA5}">
                      <a16:colId xmlns:a16="http://schemas.microsoft.com/office/drawing/2014/main" val="523824457"/>
                    </a:ext>
                  </a:extLst>
                </a:gridCol>
                <a:gridCol w="1069848">
                  <a:extLst>
                    <a:ext uri="{9D8B030D-6E8A-4147-A177-3AD203B41FA5}">
                      <a16:colId xmlns:a16="http://schemas.microsoft.com/office/drawing/2014/main" val="1668383273"/>
                    </a:ext>
                  </a:extLst>
                </a:gridCol>
                <a:gridCol w="1069848">
                  <a:extLst>
                    <a:ext uri="{9D8B030D-6E8A-4147-A177-3AD203B41FA5}">
                      <a16:colId xmlns:a16="http://schemas.microsoft.com/office/drawing/2014/main" val="906076964"/>
                    </a:ext>
                  </a:extLst>
                </a:gridCol>
                <a:gridCol w="1069848">
                  <a:extLst>
                    <a:ext uri="{9D8B030D-6E8A-4147-A177-3AD203B41FA5}">
                      <a16:colId xmlns:a16="http://schemas.microsoft.com/office/drawing/2014/main" val="3047266945"/>
                    </a:ext>
                  </a:extLst>
                </a:gridCol>
                <a:gridCol w="1069848">
                  <a:extLst>
                    <a:ext uri="{9D8B030D-6E8A-4147-A177-3AD203B41FA5}">
                      <a16:colId xmlns:a16="http://schemas.microsoft.com/office/drawing/2014/main" val="255010520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2768048"/>
                  </a:ext>
                </a:extLst>
              </a:tr>
              <a:tr h="370840">
                <a:tc>
                  <a:txBody>
                    <a:bodyPr/>
                    <a:lstStyle/>
                    <a:p>
                      <a:r>
                        <a:rPr lang="en-US" sz="1000"/>
                        <a:t>First Insurance Company of Hawaii</a:t>
                      </a:r>
                    </a:p>
                  </a:txBody>
                  <a:tcPr/>
                </a:tc>
                <a:tc>
                  <a:txBody>
                    <a:bodyPr/>
                    <a:lstStyle/>
                    <a:p>
                      <a:r>
                        <a:rPr lang="en-US" sz="1000"/>
                        <a:t>843</a:t>
                      </a:r>
                    </a:p>
                  </a:txBody>
                  <a:tcPr/>
                </a:tc>
                <a:tc>
                  <a:txBody>
                    <a:bodyPr/>
                    <a:lstStyle/>
                    <a:p>
                      <a:r>
                        <a:rPr lang="en-US" sz="1000"/>
                        <a:t>19</a:t>
                      </a:r>
                    </a:p>
                  </a:txBody>
                  <a:tcPr/>
                </a:tc>
                <a:tc>
                  <a:txBody>
                    <a:bodyPr/>
                    <a:lstStyle/>
                    <a:p>
                      <a:r>
                        <a:rPr lang="en-US" sz="1000"/>
                        <a:t>4</a:t>
                      </a:r>
                    </a:p>
                  </a:txBody>
                  <a:tcPr/>
                </a:tc>
                <a:tc>
                  <a:txBody>
                    <a:bodyPr/>
                    <a:lstStyle/>
                    <a:p>
                      <a:r>
                        <a:rPr lang="en-US" sz="1000"/>
                        <a:t>100</a:t>
                      </a:r>
                    </a:p>
                  </a:txBody>
                  <a:tcPr/>
                </a:tc>
                <a:tc>
                  <a:txBody>
                    <a:bodyPr/>
                    <a:lstStyle/>
                    <a:p>
                      <a:r>
                        <a:rPr lang="en-US" sz="1000"/>
                        <a:t>2</a:t>
                      </a:r>
                    </a:p>
                  </a:txBody>
                  <a:tcPr/>
                </a:tc>
                <a:tc>
                  <a:txBody>
                    <a:bodyPr/>
                    <a:lstStyle/>
                    <a:p>
                      <a:r>
                        <a:rPr lang="en-US" sz="1000"/>
                        <a:t>3.0612%</a:t>
                      </a:r>
                    </a:p>
                  </a:txBody>
                  <a:tcPr/>
                </a:tc>
                <a:extLst>
                  <a:ext uri="{0D108BD9-81ED-4DB2-BD59-A6C34878D82A}">
                    <a16:rowId xmlns:a16="http://schemas.microsoft.com/office/drawing/2014/main" val="630361647"/>
                  </a:ext>
                </a:extLst>
              </a:tr>
            </a:tbl>
          </a:graphicData>
        </a:graphic>
      </p:graphicFrame>
      <p:sp>
        <p:nvSpPr>
          <p:cNvPr id="4" name="Text Placeholder 3">
            <a:extLst>
              <a:ext uri="{FF2B5EF4-FFF2-40B4-BE49-F238E27FC236}">
                <a16:creationId xmlns:a16="http://schemas.microsoft.com/office/drawing/2014/main" id="{4E01B58B-EC02-4304-9A07-DAAA556C640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09851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09BD5-95D5-49A5-9BE4-8368B812E15B}"/>
              </a:ext>
            </a:extLst>
          </p:cNvPr>
          <p:cNvSpPr>
            <a:spLocks noGrp="1"/>
          </p:cNvSpPr>
          <p:nvPr>
            <p:ph type="title"/>
          </p:nvPr>
        </p:nvSpPr>
        <p:spPr/>
        <p:txBody>
          <a:bodyPr/>
          <a:lstStyle/>
          <a:p>
            <a:r>
              <a:rPr lang="en-US"/>
              <a:t>LinkedIn Followers Change</a:t>
            </a:r>
          </a:p>
        </p:txBody>
      </p:sp>
      <p:graphicFrame>
        <p:nvGraphicFramePr>
          <p:cNvPr id="6" name="Chart Placeholder 5">
            <a:extLst>
              <a:ext uri="{FF2B5EF4-FFF2-40B4-BE49-F238E27FC236}">
                <a16:creationId xmlns:a16="http://schemas.microsoft.com/office/drawing/2014/main" id="{8895AC4C-B604-4FD2-B7BB-6A1EE3A1BB53}"/>
              </a:ext>
            </a:extLst>
          </p:cNvPr>
          <p:cNvGraphicFramePr>
            <a:graphicFrameLocks noGrp="1"/>
          </p:cNvGraphicFramePr>
          <p:nvPr>
            <p:ph type="chart" sz="quarter" idx="13"/>
            <p:extLst>
              <p:ext uri="{D42A27DB-BD31-4B8C-83A1-F6EECF244321}">
                <p14:modId xmlns:p14="http://schemas.microsoft.com/office/powerpoint/2010/main" val="1892821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5E6900-6638-4B93-9E51-1AFAA162C75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133CA39E-7E7F-45D6-B047-26DF4F4FF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0237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05FEC-74CE-4673-8356-6D59291CA4DA}"/>
              </a:ext>
            </a:extLst>
          </p:cNvPr>
          <p:cNvSpPr>
            <a:spLocks noGrp="1"/>
          </p:cNvSpPr>
          <p:nvPr>
            <p:ph type="title"/>
          </p:nvPr>
        </p:nvSpPr>
        <p:spPr/>
        <p:txBody>
          <a:bodyPr/>
          <a:lstStyle/>
          <a:p>
            <a:r>
              <a:rPr lang="en-US"/>
              <a:t>Average Interactions Per LinkedIn Update</a:t>
            </a:r>
          </a:p>
        </p:txBody>
      </p:sp>
      <p:graphicFrame>
        <p:nvGraphicFramePr>
          <p:cNvPr id="6" name="Chart Placeholder 5">
            <a:extLst>
              <a:ext uri="{FF2B5EF4-FFF2-40B4-BE49-F238E27FC236}">
                <a16:creationId xmlns:a16="http://schemas.microsoft.com/office/drawing/2014/main" id="{DB233124-17F3-4A81-AED6-EE8AA825A7DA}"/>
              </a:ext>
            </a:extLst>
          </p:cNvPr>
          <p:cNvGraphicFramePr>
            <a:graphicFrameLocks noGrp="1"/>
          </p:cNvGraphicFramePr>
          <p:nvPr>
            <p:ph type="chart" sz="quarter" idx="13"/>
            <p:extLst>
              <p:ext uri="{D42A27DB-BD31-4B8C-83A1-F6EECF244321}">
                <p14:modId xmlns:p14="http://schemas.microsoft.com/office/powerpoint/2010/main" val="974802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039B5E-EE22-4EEF-9FCE-C777D6A1CA3D}"/>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F80C62B6-B750-47FB-9E99-BEA9C2F07F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532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EA529-949D-46C1-9B2B-36565DAA1DDE}"/>
              </a:ext>
            </a:extLst>
          </p:cNvPr>
          <p:cNvSpPr>
            <a:spLocks noGrp="1"/>
          </p:cNvSpPr>
          <p:nvPr>
            <p:ph type="title"/>
          </p:nvPr>
        </p:nvSpPr>
        <p:spPr/>
        <p:txBody>
          <a:bodyPr/>
          <a:lstStyle/>
          <a:p>
            <a:r>
              <a:rPr lang="en-US"/>
              <a:t>LinkedIn Updates Table</a:t>
            </a:r>
          </a:p>
        </p:txBody>
      </p:sp>
      <p:graphicFrame>
        <p:nvGraphicFramePr>
          <p:cNvPr id="5" name="Table Placeholder 4">
            <a:extLst>
              <a:ext uri="{FF2B5EF4-FFF2-40B4-BE49-F238E27FC236}">
                <a16:creationId xmlns:a16="http://schemas.microsoft.com/office/drawing/2014/main" id="{FD998DA4-1884-4FAE-9660-7FE7CB56CAF0}"/>
              </a:ext>
            </a:extLst>
          </p:cNvPr>
          <p:cNvGraphicFramePr>
            <a:graphicFrameLocks noGrp="1"/>
          </p:cNvGraphicFramePr>
          <p:nvPr>
            <p:ph type="tbl" sz="quarter" idx="13"/>
            <p:extLst>
              <p:ext uri="{D42A27DB-BD31-4B8C-83A1-F6EECF244321}">
                <p14:modId xmlns:p14="http://schemas.microsoft.com/office/powerpoint/2010/main" val="1033985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26132822"/>
                    </a:ext>
                  </a:extLst>
                </a:gridCol>
                <a:gridCol w="987552">
                  <a:extLst>
                    <a:ext uri="{9D8B030D-6E8A-4147-A177-3AD203B41FA5}">
                      <a16:colId xmlns:a16="http://schemas.microsoft.com/office/drawing/2014/main" val="2235284301"/>
                    </a:ext>
                  </a:extLst>
                </a:gridCol>
                <a:gridCol w="987552">
                  <a:extLst>
                    <a:ext uri="{9D8B030D-6E8A-4147-A177-3AD203B41FA5}">
                      <a16:colId xmlns:a16="http://schemas.microsoft.com/office/drawing/2014/main" val="3461779931"/>
                    </a:ext>
                  </a:extLst>
                </a:gridCol>
                <a:gridCol w="987552">
                  <a:extLst>
                    <a:ext uri="{9D8B030D-6E8A-4147-A177-3AD203B41FA5}">
                      <a16:colId xmlns:a16="http://schemas.microsoft.com/office/drawing/2014/main" val="3714589094"/>
                    </a:ext>
                  </a:extLst>
                </a:gridCol>
                <a:gridCol w="987552">
                  <a:extLst>
                    <a:ext uri="{9D8B030D-6E8A-4147-A177-3AD203B41FA5}">
                      <a16:colId xmlns:a16="http://schemas.microsoft.com/office/drawing/2014/main" val="1399758318"/>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003971701"/>
                  </a:ext>
                </a:extLst>
              </a:tr>
              <a:tr h="370840">
                <a:tc>
                  <a:txBody>
                    <a:bodyPr/>
                    <a:lstStyle/>
                    <a:p>
                      <a:r>
                        <a:rPr lang="en-US" sz="1000" b="1"/>
                        <a:t>First Insurance Company of Hawaii - 2017-07-19 22:59:34</a:t>
                      </a:r>
                      <a:r>
                        <a:rPr lang="en-US" sz="1000"/>
                        <a:t>
This amazing lady was recognized at our company meeting today for her huge contributions to First Insurance, boundless energy, and flawless orchestration of our office refresh project. Congratulations, Suzun!</a:t>
                      </a:r>
                    </a:p>
                  </a:txBody>
                  <a:tcPr/>
                </a:tc>
                <a:tc>
                  <a:txBody>
                    <a:bodyPr/>
                    <a:lstStyle/>
                    <a:p>
                      <a:r>
                        <a:rPr lang="en-US" sz="1000"/>
                        <a:t>38</a:t>
                      </a:r>
                    </a:p>
                  </a:txBody>
                  <a:tcPr/>
                </a:tc>
                <a:tc>
                  <a:txBody>
                    <a:bodyPr/>
                    <a:lstStyle/>
                    <a:p>
                      <a:r>
                        <a:rPr lang="en-US" sz="1000"/>
                        <a:t>2</a:t>
                      </a:r>
                    </a:p>
                  </a:txBody>
                  <a:tcPr/>
                </a:tc>
                <a:tc>
                  <a:txBody>
                    <a:bodyPr/>
                    <a:lstStyle/>
                    <a:p>
                      <a:r>
                        <a:rPr lang="en-US" sz="1000"/>
                        <a:t>4.8077%</a:t>
                      </a:r>
                    </a:p>
                  </a:txBody>
                  <a:tcPr/>
                </a:tc>
                <a:tc>
                  <a:txBody>
                    <a:bodyPr/>
                    <a:lstStyle/>
                    <a:p>
                      <a:r>
                        <a:rPr lang="en-US" sz="1000"/>
                        <a:t>Photo</a:t>
                      </a:r>
                    </a:p>
                  </a:txBody>
                  <a:tcPr/>
                </a:tc>
                <a:extLst>
                  <a:ext uri="{0D108BD9-81ED-4DB2-BD59-A6C34878D82A}">
                    <a16:rowId xmlns:a16="http://schemas.microsoft.com/office/drawing/2014/main" val="4025298442"/>
                  </a:ext>
                </a:extLst>
              </a:tr>
              <a:tr h="370840">
                <a:tc>
                  <a:txBody>
                    <a:bodyPr/>
                    <a:lstStyle/>
                    <a:p>
                      <a:r>
                        <a:rPr lang="en-US" sz="1000" b="1"/>
                        <a:t>First Insurance Company of Hawaii - 2017-07-13 17:30:27</a:t>
                      </a:r>
                      <a:r>
                        <a:rPr lang="en-US" sz="1000"/>
                        <a:t>
We're about half way through our office refresh here at First Insurance. Pictured here are the new cubicles and carpet that are helping to modernize our space!</a:t>
                      </a:r>
                    </a:p>
                  </a:txBody>
                  <a:tcPr/>
                </a:tc>
                <a:tc>
                  <a:txBody>
                    <a:bodyPr/>
                    <a:lstStyle/>
                    <a:p>
                      <a:r>
                        <a:rPr lang="en-US" sz="1000"/>
                        <a:t>34</a:t>
                      </a:r>
                    </a:p>
                  </a:txBody>
                  <a:tcPr/>
                </a:tc>
                <a:tc>
                  <a:txBody>
                    <a:bodyPr/>
                    <a:lstStyle/>
                    <a:p>
                      <a:r>
                        <a:rPr lang="en-US" sz="1000"/>
                        <a:t>0</a:t>
                      </a:r>
                    </a:p>
                  </a:txBody>
                  <a:tcPr/>
                </a:tc>
                <a:tc>
                  <a:txBody>
                    <a:bodyPr/>
                    <a:lstStyle/>
                    <a:p>
                      <a:r>
                        <a:rPr lang="en-US" sz="1000"/>
                        <a:t>4.1013%</a:t>
                      </a:r>
                    </a:p>
                  </a:txBody>
                  <a:tcPr/>
                </a:tc>
                <a:tc>
                  <a:txBody>
                    <a:bodyPr/>
                    <a:lstStyle/>
                    <a:p>
                      <a:r>
                        <a:rPr lang="en-US" sz="1000"/>
                        <a:t>Photo</a:t>
                      </a:r>
                    </a:p>
                  </a:txBody>
                  <a:tcPr/>
                </a:tc>
                <a:extLst>
                  <a:ext uri="{0D108BD9-81ED-4DB2-BD59-A6C34878D82A}">
                    <a16:rowId xmlns:a16="http://schemas.microsoft.com/office/drawing/2014/main" val="56774542"/>
                  </a:ext>
                </a:extLst>
              </a:tr>
              <a:tr h="370840">
                <a:tc>
                  <a:txBody>
                    <a:bodyPr/>
                    <a:lstStyle/>
                    <a:p>
                      <a:r>
                        <a:rPr lang="en-US" sz="1000" b="1"/>
                        <a:t>First Insurance Company of Hawaii - 2017-07-24 19:30:16</a:t>
                      </a:r>
                      <a:r>
                        <a:rPr lang="en-US" sz="1000"/>
                        <a:t>
The First Insurance Community Action Team volunteers swapped shorts for swim gear to help out at HUGS' 14th annual Surf 4 HUGS event on Saturday at Kuhio Beach.  Nothing beats watching children enjoy the thrill of riding the waves in Waikiki. First Insurance also donated to $1,500 to HUGS Hawaii.</a:t>
                      </a:r>
                    </a:p>
                  </a:txBody>
                  <a:tcPr/>
                </a:tc>
                <a:tc>
                  <a:txBody>
                    <a:bodyPr/>
                    <a:lstStyle/>
                    <a:p>
                      <a:r>
                        <a:rPr lang="en-US" sz="1000"/>
                        <a:t>16</a:t>
                      </a:r>
                    </a:p>
                  </a:txBody>
                  <a:tcPr/>
                </a:tc>
                <a:tc>
                  <a:txBody>
                    <a:bodyPr/>
                    <a:lstStyle/>
                    <a:p>
                      <a:r>
                        <a:rPr lang="en-US" sz="1000"/>
                        <a:t>0</a:t>
                      </a:r>
                    </a:p>
                  </a:txBody>
                  <a:tcPr/>
                </a:tc>
                <a:tc>
                  <a:txBody>
                    <a:bodyPr/>
                    <a:lstStyle/>
                    <a:p>
                      <a:r>
                        <a:rPr lang="en-US" sz="1000"/>
                        <a:t>1.9070%</a:t>
                      </a:r>
                    </a:p>
                  </a:txBody>
                  <a:tcPr/>
                </a:tc>
                <a:tc>
                  <a:txBody>
                    <a:bodyPr/>
                    <a:lstStyle/>
                    <a:p>
                      <a:r>
                        <a:rPr lang="en-US" sz="1000"/>
                        <a:t>Photo</a:t>
                      </a:r>
                    </a:p>
                  </a:txBody>
                  <a:tcPr/>
                </a:tc>
                <a:extLst>
                  <a:ext uri="{0D108BD9-81ED-4DB2-BD59-A6C34878D82A}">
                    <a16:rowId xmlns:a16="http://schemas.microsoft.com/office/drawing/2014/main" val="3279760405"/>
                  </a:ext>
                </a:extLst>
              </a:tr>
            </a:tbl>
          </a:graphicData>
        </a:graphic>
      </p:graphicFrame>
      <p:sp>
        <p:nvSpPr>
          <p:cNvPr id="4" name="Text Placeholder 3">
            <a:extLst>
              <a:ext uri="{FF2B5EF4-FFF2-40B4-BE49-F238E27FC236}">
                <a16:creationId xmlns:a16="http://schemas.microsoft.com/office/drawing/2014/main" id="{3F0A93EF-5851-44AD-996F-AA839F036DA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933653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B9ED7-B798-4F0E-825C-EBC1DD3BDE6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5BBE0F5E-5BC9-4B25-A46D-6DC1BE294B4C}"/>
              </a:ext>
            </a:extLst>
          </p:cNvPr>
          <p:cNvGraphicFramePr>
            <a:graphicFrameLocks noGrp="1"/>
          </p:cNvGraphicFramePr>
          <p:nvPr>
            <p:ph type="tbl" sz="quarter" idx="13"/>
            <p:extLst>
              <p:ext uri="{D42A27DB-BD31-4B8C-83A1-F6EECF244321}">
                <p14:modId xmlns:p14="http://schemas.microsoft.com/office/powerpoint/2010/main" val="2829098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9823714"/>
                    </a:ext>
                  </a:extLst>
                </a:gridCol>
                <a:gridCol w="699516">
                  <a:extLst>
                    <a:ext uri="{9D8B030D-6E8A-4147-A177-3AD203B41FA5}">
                      <a16:colId xmlns:a16="http://schemas.microsoft.com/office/drawing/2014/main" val="4270977276"/>
                    </a:ext>
                  </a:extLst>
                </a:gridCol>
                <a:gridCol w="699516">
                  <a:extLst>
                    <a:ext uri="{9D8B030D-6E8A-4147-A177-3AD203B41FA5}">
                      <a16:colId xmlns:a16="http://schemas.microsoft.com/office/drawing/2014/main" val="2436906758"/>
                    </a:ext>
                  </a:extLst>
                </a:gridCol>
                <a:gridCol w="658368">
                  <a:extLst>
                    <a:ext uri="{9D8B030D-6E8A-4147-A177-3AD203B41FA5}">
                      <a16:colId xmlns:a16="http://schemas.microsoft.com/office/drawing/2014/main" val="459594448"/>
                    </a:ext>
                  </a:extLst>
                </a:gridCol>
                <a:gridCol w="658368">
                  <a:extLst>
                    <a:ext uri="{9D8B030D-6E8A-4147-A177-3AD203B41FA5}">
                      <a16:colId xmlns:a16="http://schemas.microsoft.com/office/drawing/2014/main" val="1701385019"/>
                    </a:ext>
                  </a:extLst>
                </a:gridCol>
                <a:gridCol w="658368">
                  <a:extLst>
                    <a:ext uri="{9D8B030D-6E8A-4147-A177-3AD203B41FA5}">
                      <a16:colId xmlns:a16="http://schemas.microsoft.com/office/drawing/2014/main" val="4144176728"/>
                    </a:ext>
                  </a:extLst>
                </a:gridCol>
                <a:gridCol w="699516">
                  <a:extLst>
                    <a:ext uri="{9D8B030D-6E8A-4147-A177-3AD203B41FA5}">
                      <a16:colId xmlns:a16="http://schemas.microsoft.com/office/drawing/2014/main" val="3991236113"/>
                    </a:ext>
                  </a:extLst>
                </a:gridCol>
                <a:gridCol w="699516">
                  <a:extLst>
                    <a:ext uri="{9D8B030D-6E8A-4147-A177-3AD203B41FA5}">
                      <a16:colId xmlns:a16="http://schemas.microsoft.com/office/drawing/2014/main" val="2040441472"/>
                    </a:ext>
                  </a:extLst>
                </a:gridCol>
                <a:gridCol w="699516">
                  <a:extLst>
                    <a:ext uri="{9D8B030D-6E8A-4147-A177-3AD203B41FA5}">
                      <a16:colId xmlns:a16="http://schemas.microsoft.com/office/drawing/2014/main" val="3780992247"/>
                    </a:ext>
                  </a:extLst>
                </a:gridCol>
                <a:gridCol w="658368">
                  <a:extLst>
                    <a:ext uri="{9D8B030D-6E8A-4147-A177-3AD203B41FA5}">
                      <a16:colId xmlns:a16="http://schemas.microsoft.com/office/drawing/2014/main" val="4872145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09197794"/>
                  </a:ext>
                </a:extLst>
              </a:tr>
              <a:tr h="370840">
                <a:tc>
                  <a:txBody>
                    <a:bodyPr/>
                    <a:lstStyle/>
                    <a:p>
                      <a:r>
                        <a:rPr lang="en-US" sz="1000"/>
                        <a:t>firstinshi (First Insurance Co. of Hawaii)</a:t>
                      </a:r>
                    </a:p>
                  </a:txBody>
                  <a:tcPr/>
                </a:tc>
                <a:tc>
                  <a:txBody>
                    <a:bodyPr/>
                    <a:lstStyle/>
                    <a:p>
                      <a:r>
                        <a:rPr lang="en-US" sz="1000"/>
                        <a:t>2329</a:t>
                      </a:r>
                    </a:p>
                  </a:txBody>
                  <a:tcPr/>
                </a:tc>
                <a:tc>
                  <a:txBody>
                    <a:bodyPr/>
                    <a:lstStyle/>
                    <a:p>
                      <a:r>
                        <a:rPr lang="en-US" sz="1000"/>
                        <a:t>-6</a:t>
                      </a:r>
                    </a:p>
                  </a:txBody>
                  <a:tcPr/>
                </a:tc>
                <a:tc>
                  <a:txBody>
                    <a:bodyPr/>
                    <a:lstStyle/>
                    <a:p>
                      <a:r>
                        <a:rPr lang="en-US" sz="1000"/>
                        <a:t>15</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581</a:t>
                      </a:r>
                    </a:p>
                  </a:txBody>
                  <a:tcPr/>
                </a:tc>
                <a:tc>
                  <a:txBody>
                    <a:bodyPr/>
                    <a:lstStyle/>
                    <a:p>
                      <a:r>
                        <a:rPr lang="en-US" sz="1000"/>
                        <a:t>7</a:t>
                      </a:r>
                    </a:p>
                  </a:txBody>
                  <a:tcPr/>
                </a:tc>
                <a:tc>
                  <a:txBody>
                    <a:bodyPr/>
                    <a:lstStyle/>
                    <a:p>
                      <a:r>
                        <a:rPr lang="en-US" sz="1000"/>
                        <a:t>1.5759%</a:t>
                      </a:r>
                    </a:p>
                  </a:txBody>
                  <a:tcPr/>
                </a:tc>
                <a:extLst>
                  <a:ext uri="{0D108BD9-81ED-4DB2-BD59-A6C34878D82A}">
                    <a16:rowId xmlns:a16="http://schemas.microsoft.com/office/drawing/2014/main" val="3393468278"/>
                  </a:ext>
                </a:extLst>
              </a:tr>
            </a:tbl>
          </a:graphicData>
        </a:graphic>
      </p:graphicFrame>
      <p:sp>
        <p:nvSpPr>
          <p:cNvPr id="4" name="Text Placeholder 3">
            <a:extLst>
              <a:ext uri="{FF2B5EF4-FFF2-40B4-BE49-F238E27FC236}">
                <a16:creationId xmlns:a16="http://schemas.microsoft.com/office/drawing/2014/main" id="{980F2454-A53E-44ED-8E5A-0C33BB1B661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99499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013AF-FE13-4032-8D5E-D279B4C206DC}"/>
              </a:ext>
            </a:extLst>
          </p:cNvPr>
          <p:cNvSpPr>
            <a:spLocks noGrp="1"/>
          </p:cNvSpPr>
          <p:nvPr>
            <p:ph type="title"/>
          </p:nvPr>
        </p:nvSpPr>
        <p:spPr/>
        <p:txBody>
          <a:bodyPr/>
          <a:lstStyle/>
          <a:p>
            <a:r>
              <a:rPr lang="en-US"/>
              <a:t>Instagram Followers Change</a:t>
            </a:r>
          </a:p>
        </p:txBody>
      </p:sp>
      <p:graphicFrame>
        <p:nvGraphicFramePr>
          <p:cNvPr id="6" name="Chart Placeholder 5">
            <a:extLst>
              <a:ext uri="{FF2B5EF4-FFF2-40B4-BE49-F238E27FC236}">
                <a16:creationId xmlns:a16="http://schemas.microsoft.com/office/drawing/2014/main" id="{94011F72-F365-4BF7-A0FF-287760F3A290}"/>
              </a:ext>
            </a:extLst>
          </p:cNvPr>
          <p:cNvGraphicFramePr>
            <a:graphicFrameLocks noGrp="1"/>
          </p:cNvGraphicFramePr>
          <p:nvPr>
            <p:ph type="chart" sz="quarter" idx="13"/>
            <p:extLst>
              <p:ext uri="{D42A27DB-BD31-4B8C-83A1-F6EECF244321}">
                <p14:modId xmlns:p14="http://schemas.microsoft.com/office/powerpoint/2010/main" val="1023772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77D178-C2A9-47CD-9526-082CF228D44E}"/>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5F6A7999-BDE6-421D-B628-EBA86C0734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4592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E5892-9B3B-4A12-A720-1DF5B38D4FCD}"/>
              </a:ext>
            </a:extLst>
          </p:cNvPr>
          <p:cNvSpPr>
            <a:spLocks noGrp="1"/>
          </p:cNvSpPr>
          <p:nvPr>
            <p:ph type="title"/>
          </p:nvPr>
        </p:nvSpPr>
        <p:spPr/>
        <p:txBody>
          <a:bodyPr/>
          <a:lstStyle/>
          <a:p>
            <a:r>
              <a:rPr lang="en-US"/>
              <a:t>Average Interactions Per Instagram Post</a:t>
            </a:r>
          </a:p>
        </p:txBody>
      </p:sp>
      <p:graphicFrame>
        <p:nvGraphicFramePr>
          <p:cNvPr id="6" name="Chart Placeholder 5">
            <a:extLst>
              <a:ext uri="{FF2B5EF4-FFF2-40B4-BE49-F238E27FC236}">
                <a16:creationId xmlns:a16="http://schemas.microsoft.com/office/drawing/2014/main" id="{1D258C5C-E606-4F4A-A8FC-7723CD1F79A2}"/>
              </a:ext>
            </a:extLst>
          </p:cNvPr>
          <p:cNvGraphicFramePr>
            <a:graphicFrameLocks noGrp="1"/>
          </p:cNvGraphicFramePr>
          <p:nvPr>
            <p:ph type="chart" sz="quarter" idx="13"/>
            <p:extLst>
              <p:ext uri="{D42A27DB-BD31-4B8C-83A1-F6EECF244321}">
                <p14:modId xmlns:p14="http://schemas.microsoft.com/office/powerpoint/2010/main" val="3373124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BCD436-DC7E-4B15-BC89-F5D24A615023}"/>
              </a:ext>
            </a:extLst>
          </p:cNvPr>
          <p:cNvSpPr>
            <a:spLocks noGrp="1"/>
          </p:cNvSpPr>
          <p:nvPr>
            <p:ph type="body" sz="quarter" idx="14"/>
          </p:nvPr>
        </p:nvSpPr>
        <p:spPr/>
        <p:txBody>
          <a:bodyPr/>
          <a:lstStyle/>
          <a:p>
            <a:r>
              <a:rPr lang="en-US"/>
              <a:t>01/01/2017 - 12/31/2017</a:t>
            </a:r>
          </a:p>
        </p:txBody>
      </p:sp>
      <p:sp>
        <p:nvSpPr>
          <p:cNvPr id="5" name="Footer Placeholder 4">
            <a:extLst>
              <a:ext uri="{FF2B5EF4-FFF2-40B4-BE49-F238E27FC236}">
                <a16:creationId xmlns:a16="http://schemas.microsoft.com/office/drawing/2014/main" id="{EB0518DE-C739-4F51-9045-1D37EFA372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7478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EF31E-7337-4579-B427-54BA4F5F28BF}"/>
              </a:ext>
            </a:extLst>
          </p:cNvPr>
          <p:cNvSpPr>
            <a:spLocks noGrp="1"/>
          </p:cNvSpPr>
          <p:nvPr>
            <p:ph type="title"/>
          </p:nvPr>
        </p:nvSpPr>
        <p:spPr/>
        <p:txBody>
          <a:bodyPr/>
          <a:lstStyle/>
          <a:p>
            <a:r>
              <a:rPr lang="en-US"/>
              <a:t>Top Instagram Posts Table</a:t>
            </a:r>
          </a:p>
        </p:txBody>
      </p:sp>
      <p:graphicFrame>
        <p:nvGraphicFramePr>
          <p:cNvPr id="5" name="Table Placeholder 4">
            <a:extLst>
              <a:ext uri="{FF2B5EF4-FFF2-40B4-BE49-F238E27FC236}">
                <a16:creationId xmlns:a16="http://schemas.microsoft.com/office/drawing/2014/main" id="{2B5B27EC-E780-4B09-A6D3-77DB311B2CB9}"/>
              </a:ext>
            </a:extLst>
          </p:cNvPr>
          <p:cNvGraphicFramePr>
            <a:graphicFrameLocks noGrp="1"/>
          </p:cNvGraphicFramePr>
          <p:nvPr>
            <p:ph type="tbl" sz="quarter" idx="13"/>
            <p:extLst>
              <p:ext uri="{D42A27DB-BD31-4B8C-83A1-F6EECF244321}">
                <p14:modId xmlns:p14="http://schemas.microsoft.com/office/powerpoint/2010/main" val="2690587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2088653"/>
                    </a:ext>
                  </a:extLst>
                </a:gridCol>
                <a:gridCol w="987552">
                  <a:extLst>
                    <a:ext uri="{9D8B030D-6E8A-4147-A177-3AD203B41FA5}">
                      <a16:colId xmlns:a16="http://schemas.microsoft.com/office/drawing/2014/main" val="2698813760"/>
                    </a:ext>
                  </a:extLst>
                </a:gridCol>
                <a:gridCol w="987552">
                  <a:extLst>
                    <a:ext uri="{9D8B030D-6E8A-4147-A177-3AD203B41FA5}">
                      <a16:colId xmlns:a16="http://schemas.microsoft.com/office/drawing/2014/main" val="3537381397"/>
                    </a:ext>
                  </a:extLst>
                </a:gridCol>
                <a:gridCol w="987552">
                  <a:extLst>
                    <a:ext uri="{9D8B030D-6E8A-4147-A177-3AD203B41FA5}">
                      <a16:colId xmlns:a16="http://schemas.microsoft.com/office/drawing/2014/main" val="327349591"/>
                    </a:ext>
                  </a:extLst>
                </a:gridCol>
                <a:gridCol w="987552">
                  <a:extLst>
                    <a:ext uri="{9D8B030D-6E8A-4147-A177-3AD203B41FA5}">
                      <a16:colId xmlns:a16="http://schemas.microsoft.com/office/drawing/2014/main" val="1173935705"/>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934888878"/>
                  </a:ext>
                </a:extLst>
              </a:tr>
              <a:tr h="370840">
                <a:tc>
                  <a:txBody>
                    <a:bodyPr/>
                    <a:lstStyle/>
                    <a:p>
                      <a:r>
                        <a:rPr lang="en-US" sz="1000" b="1"/>
                        <a:t>firstinshi (First Insurance Co. of Hawaii) - 2017-07-11 13:58:26</a:t>
                      </a:r>
                      <a:r>
                        <a:rPr lang="en-US" sz="1000"/>
                        <a:t>
A little late, yes, but still wanted to share this high-up shot of the #Hokulea homecoming taken by C. Bopp of our IT department from the Diamond Head Tower of the #PrinceWaikiki Hotel.</a:t>
                      </a:r>
                    </a:p>
                  </a:txBody>
                  <a:tcPr/>
                </a:tc>
                <a:tc>
                  <a:txBody>
                    <a:bodyPr/>
                    <a:lstStyle/>
                    <a:p>
                      <a:r>
                        <a:rPr lang="en-US" sz="1000"/>
                        <a:t>50</a:t>
                      </a:r>
                    </a:p>
                  </a:txBody>
                  <a:tcPr/>
                </a:tc>
                <a:tc>
                  <a:txBody>
                    <a:bodyPr/>
                    <a:lstStyle/>
                    <a:p>
                      <a:r>
                        <a:rPr lang="en-US" sz="1000"/>
                        <a:t>0</a:t>
                      </a:r>
                    </a:p>
                  </a:txBody>
                  <a:tcPr/>
                </a:tc>
                <a:tc>
                  <a:txBody>
                    <a:bodyPr/>
                    <a:lstStyle/>
                    <a:p>
                      <a:r>
                        <a:rPr lang="en-US" sz="1000"/>
                        <a:t>2.1450%</a:t>
                      </a:r>
                    </a:p>
                  </a:txBody>
                  <a:tcPr/>
                </a:tc>
                <a:tc>
                  <a:txBody>
                    <a:bodyPr/>
                    <a:lstStyle/>
                    <a:p>
                      <a:r>
                        <a:rPr lang="en-US" sz="1000"/>
                        <a:t>Image</a:t>
                      </a:r>
                    </a:p>
                  </a:txBody>
                  <a:tcPr/>
                </a:tc>
                <a:extLst>
                  <a:ext uri="{0D108BD9-81ED-4DB2-BD59-A6C34878D82A}">
                    <a16:rowId xmlns:a16="http://schemas.microsoft.com/office/drawing/2014/main" val="3526475409"/>
                  </a:ext>
                </a:extLst>
              </a:tr>
              <a:tr h="370840">
                <a:tc>
                  <a:txBody>
                    <a:bodyPr/>
                    <a:lstStyle/>
                    <a:p>
                      <a:r>
                        <a:rPr lang="en-US" sz="1000" b="1"/>
                        <a:t>firstinshi (First Insurance Co. of Hawaii) - 2017-07-03 13:59:33</a:t>
                      </a:r>
                      <a:r>
                        <a:rPr lang="en-US" sz="1000"/>
                        <a:t>
First Insurance Company of Hawaii's offices are closed Monday, July 3 and Tuesday, July 4 for Independence Day. Have a safe and happy Fourth of July, everyone! #4thofjuly #independenceday #fireworks</a:t>
                      </a:r>
                    </a:p>
                  </a:txBody>
                  <a:tcPr/>
                </a:tc>
                <a:tc>
                  <a:txBody>
                    <a:bodyPr/>
                    <a:lstStyle/>
                    <a:p>
                      <a:r>
                        <a:rPr lang="en-US" sz="1000"/>
                        <a:t>47</a:t>
                      </a:r>
                    </a:p>
                  </a:txBody>
                  <a:tcPr/>
                </a:tc>
                <a:tc>
                  <a:txBody>
                    <a:bodyPr/>
                    <a:lstStyle/>
                    <a:p>
                      <a:r>
                        <a:rPr lang="en-US" sz="1000"/>
                        <a:t>0</a:t>
                      </a:r>
                    </a:p>
                  </a:txBody>
                  <a:tcPr/>
                </a:tc>
                <a:tc>
                  <a:txBody>
                    <a:bodyPr/>
                    <a:lstStyle/>
                    <a:p>
                      <a:r>
                        <a:rPr lang="en-US" sz="1000"/>
                        <a:t>2.0137%</a:t>
                      </a:r>
                    </a:p>
                  </a:txBody>
                  <a:tcPr/>
                </a:tc>
                <a:tc>
                  <a:txBody>
                    <a:bodyPr/>
                    <a:lstStyle/>
                    <a:p>
                      <a:r>
                        <a:rPr lang="en-US" sz="1000"/>
                        <a:t>Image</a:t>
                      </a:r>
                    </a:p>
                  </a:txBody>
                  <a:tcPr/>
                </a:tc>
                <a:extLst>
                  <a:ext uri="{0D108BD9-81ED-4DB2-BD59-A6C34878D82A}">
                    <a16:rowId xmlns:a16="http://schemas.microsoft.com/office/drawing/2014/main" val="1724464885"/>
                  </a:ext>
                </a:extLst>
              </a:tr>
              <a:tr h="370840">
                <a:tc>
                  <a:txBody>
                    <a:bodyPr/>
                    <a:lstStyle/>
                    <a:p>
                      <a:r>
                        <a:rPr lang="en-US" sz="1000" b="1"/>
                        <a:t>firstinshi (First Insurance Co. of Hawaii) - 2017-07-05 13:09:45</a:t>
                      </a:r>
                      <a:r>
                        <a:rPr lang="en-US" sz="1000"/>
                        <a:t>
You made it to Wednesday, which means pau hana time with a mai tai is needed! The @hawaiimagazine Readers' Choice Award for best mai tai goes to The Royal Hawaiian, followed by Duke's Waikiki and Monkeypod Kitchen. #pauhana #humpday #maitai</a:t>
                      </a:r>
                    </a:p>
                  </a:txBody>
                  <a:tcPr/>
                </a:tc>
                <a:tc>
                  <a:txBody>
                    <a:bodyPr/>
                    <a:lstStyle/>
                    <a:p>
                      <a:r>
                        <a:rPr lang="en-US" sz="1000"/>
                        <a:t>46</a:t>
                      </a:r>
                    </a:p>
                  </a:txBody>
                  <a:tcPr/>
                </a:tc>
                <a:tc>
                  <a:txBody>
                    <a:bodyPr/>
                    <a:lstStyle/>
                    <a:p>
                      <a:r>
                        <a:rPr lang="en-US" sz="1000"/>
                        <a:t>0</a:t>
                      </a:r>
                    </a:p>
                  </a:txBody>
                  <a:tcPr/>
                </a:tc>
                <a:tc>
                  <a:txBody>
                    <a:bodyPr/>
                    <a:lstStyle/>
                    <a:p>
                      <a:r>
                        <a:rPr lang="en-US" sz="1000"/>
                        <a:t>1.9742%</a:t>
                      </a:r>
                    </a:p>
                  </a:txBody>
                  <a:tcPr/>
                </a:tc>
                <a:tc>
                  <a:txBody>
                    <a:bodyPr/>
                    <a:lstStyle/>
                    <a:p>
                      <a:r>
                        <a:rPr lang="en-US" sz="1000"/>
                        <a:t>Image</a:t>
                      </a:r>
                    </a:p>
                  </a:txBody>
                  <a:tcPr/>
                </a:tc>
                <a:extLst>
                  <a:ext uri="{0D108BD9-81ED-4DB2-BD59-A6C34878D82A}">
                    <a16:rowId xmlns:a16="http://schemas.microsoft.com/office/drawing/2014/main" val="1067869306"/>
                  </a:ext>
                </a:extLst>
              </a:tr>
              <a:tr h="370840">
                <a:tc>
                  <a:txBody>
                    <a:bodyPr/>
                    <a:lstStyle/>
                    <a:p>
                      <a:r>
                        <a:rPr lang="en-US" sz="1000" b="1"/>
                        <a:t>firstinshi (First Insurance Co. of Hawaii) - 2017-07-19 22:53:03</a:t>
                      </a:r>
                      <a:r>
                        <a:rPr lang="en-US" sz="1000"/>
                        <a:t>
This amazing lady was recognized at our company meeting today for her huge contributions to First Insurance and everything she does for our employees and our community. Congratulations, Suzun. You're the queen of our hearts!</a:t>
                      </a:r>
                    </a:p>
                  </a:txBody>
                  <a:tcPr/>
                </a:tc>
                <a:tc>
                  <a:txBody>
                    <a:bodyPr/>
                    <a:lstStyle/>
                    <a:p>
                      <a:r>
                        <a:rPr lang="en-US" sz="1000"/>
                        <a:t>45</a:t>
                      </a:r>
                    </a:p>
                  </a:txBody>
                  <a:tcPr/>
                </a:tc>
                <a:tc>
                  <a:txBody>
                    <a:bodyPr/>
                    <a:lstStyle/>
                    <a:p>
                      <a:r>
                        <a:rPr lang="en-US" sz="1000"/>
                        <a:t>0</a:t>
                      </a:r>
                    </a:p>
                  </a:txBody>
                  <a:tcPr/>
                </a:tc>
                <a:tc>
                  <a:txBody>
                    <a:bodyPr/>
                    <a:lstStyle/>
                    <a:p>
                      <a:r>
                        <a:rPr lang="en-US" sz="1000"/>
                        <a:t>1.9272%</a:t>
                      </a:r>
                    </a:p>
                  </a:txBody>
                  <a:tcPr/>
                </a:tc>
                <a:tc>
                  <a:txBody>
                    <a:bodyPr/>
                    <a:lstStyle/>
                    <a:p>
                      <a:r>
                        <a:rPr lang="en-US" sz="1000"/>
                        <a:t>Image</a:t>
                      </a:r>
                    </a:p>
                  </a:txBody>
                  <a:tcPr/>
                </a:tc>
                <a:extLst>
                  <a:ext uri="{0D108BD9-81ED-4DB2-BD59-A6C34878D82A}">
                    <a16:rowId xmlns:a16="http://schemas.microsoft.com/office/drawing/2014/main" val="3582869918"/>
                  </a:ext>
                </a:extLst>
              </a:tr>
              <a:tr h="370840">
                <a:tc>
                  <a:txBody>
                    <a:bodyPr/>
                    <a:lstStyle/>
                    <a:p>
                      <a:r>
                        <a:rPr lang="en-US" sz="1000" b="1"/>
                        <a:t>firstinshi (First Insurance Co. of Hawaii) - 2017-07-12 15:24:05</a:t>
                      </a:r>
                      <a:r>
                        <a:rPr lang="en-US" sz="1000"/>
                        <a:t>
Pack up a tent and grab insect repellent for your weekend #camping trip! Tip: #Hawaii State parks are closed on Wednesday and Thursday nights, so make your reservations in advance. Pictured: The view of Chinaman's Hat from #Kualoa Regional Park and Campground.</a:t>
                      </a:r>
                    </a:p>
                  </a:txBody>
                  <a:tcPr/>
                </a:tc>
                <a:tc>
                  <a:txBody>
                    <a:bodyPr/>
                    <a:lstStyle/>
                    <a:p>
                      <a:r>
                        <a:rPr lang="en-US" sz="1000"/>
                        <a:t>43</a:t>
                      </a:r>
                    </a:p>
                  </a:txBody>
                  <a:tcPr/>
                </a:tc>
                <a:tc>
                  <a:txBody>
                    <a:bodyPr/>
                    <a:lstStyle/>
                    <a:p>
                      <a:r>
                        <a:rPr lang="en-US" sz="1000"/>
                        <a:t>0</a:t>
                      </a:r>
                    </a:p>
                  </a:txBody>
                  <a:tcPr/>
                </a:tc>
                <a:tc>
                  <a:txBody>
                    <a:bodyPr/>
                    <a:lstStyle/>
                    <a:p>
                      <a:r>
                        <a:rPr lang="en-US" sz="1000"/>
                        <a:t>1.8439%</a:t>
                      </a:r>
                    </a:p>
                  </a:txBody>
                  <a:tcPr/>
                </a:tc>
                <a:tc>
                  <a:txBody>
                    <a:bodyPr/>
                    <a:lstStyle/>
                    <a:p>
                      <a:r>
                        <a:rPr lang="en-US" sz="1000"/>
                        <a:t>Image</a:t>
                      </a:r>
                    </a:p>
                  </a:txBody>
                  <a:tcPr/>
                </a:tc>
                <a:extLst>
                  <a:ext uri="{0D108BD9-81ED-4DB2-BD59-A6C34878D82A}">
                    <a16:rowId xmlns:a16="http://schemas.microsoft.com/office/drawing/2014/main" val="934128174"/>
                  </a:ext>
                </a:extLst>
              </a:tr>
            </a:tbl>
          </a:graphicData>
        </a:graphic>
      </p:graphicFrame>
      <p:sp>
        <p:nvSpPr>
          <p:cNvPr id="4" name="Text Placeholder 3">
            <a:extLst>
              <a:ext uri="{FF2B5EF4-FFF2-40B4-BE49-F238E27FC236}">
                <a16:creationId xmlns:a16="http://schemas.microsoft.com/office/drawing/2014/main" id="{D59B5F27-16FA-42AA-A7D6-E02AF038BDC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5314605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519</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FICOH Social Media</vt:lpstr>
      <vt:lpstr>Overall Audience</vt:lpstr>
      <vt:lpstr>Facebook Key Metrics Table</vt:lpstr>
      <vt:lpstr>Facebook Fans Change</vt:lpstr>
      <vt:lpstr>Average Interactions Per Facebook Post</vt:lpstr>
      <vt:lpstr>Facebook Impressions</vt:lpstr>
      <vt:lpstr>Facebook Own Posts Table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2017-08-08T15:41:09Z</dcterms:created>
  <dcterms:modified xsi:type="dcterms:W3CDTF">2017-08-08T15:41:36Z</dcterms:modified>
</cp:coreProperties>
</file>