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42917</c:v>
                </c:pt>
              </c:numCache>
            </c:numRef>
          </c:cat>
          <c:val>
            <c:numRef>
              <c:f>Sheet1!$B$2</c:f>
              <c:numCache>
                <c:formatCode>General</c:formatCode>
                <c:ptCount val="1"/>
                <c:pt idx="0">
                  <c:v>3186</c:v>
                </c:pt>
              </c:numCache>
            </c:numRef>
          </c:val>
          <c:extLst>
            <c:ext xmlns:c16="http://schemas.microsoft.com/office/drawing/2014/chart" uri="{C3380CC4-5D6E-409C-BE32-E72D297353CC}">
              <c16:uniqueId val="{00000000-D053-49A7-A2AD-11D9476BA234}"/>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42917</c:v>
                </c:pt>
              </c:numCache>
            </c:numRef>
          </c:cat>
          <c:val>
            <c:numRef>
              <c:f>Sheet1!$C$2</c:f>
              <c:numCache>
                <c:formatCode>General</c:formatCode>
                <c:ptCount val="1"/>
                <c:pt idx="0">
                  <c:v>2699</c:v>
                </c:pt>
              </c:numCache>
            </c:numRef>
          </c:val>
          <c:extLst>
            <c:ext xmlns:c16="http://schemas.microsoft.com/office/drawing/2014/chart" uri="{C3380CC4-5D6E-409C-BE32-E72D297353CC}">
              <c16:uniqueId val="{00000001-D053-49A7-A2AD-11D9476BA234}"/>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42917</c:v>
                </c:pt>
              </c:numCache>
            </c:numRef>
          </c:cat>
          <c:val>
            <c:numRef>
              <c:f>Sheet1!$D$2</c:f>
              <c:numCache>
                <c:formatCode>General</c:formatCode>
                <c:ptCount val="1"/>
                <c:pt idx="0">
                  <c:v>0</c:v>
                </c:pt>
              </c:numCache>
            </c:numRef>
          </c:val>
          <c:extLst>
            <c:ext xmlns:c16="http://schemas.microsoft.com/office/drawing/2014/chart" uri="{C3380CC4-5D6E-409C-BE32-E72D297353CC}">
              <c16:uniqueId val="{00000002-D053-49A7-A2AD-11D9476BA234}"/>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42917</c:v>
                </c:pt>
              </c:numCache>
            </c:numRef>
          </c:cat>
          <c:val>
            <c:numRef>
              <c:f>Sheet1!$E$2</c:f>
              <c:numCache>
                <c:formatCode>General</c:formatCode>
                <c:ptCount val="1"/>
                <c:pt idx="0">
                  <c:v>0</c:v>
                </c:pt>
              </c:numCache>
            </c:numRef>
          </c:val>
          <c:extLst>
            <c:ext xmlns:c16="http://schemas.microsoft.com/office/drawing/2014/chart" uri="{C3380CC4-5D6E-409C-BE32-E72D297353CC}">
              <c16:uniqueId val="{00000003-D053-49A7-A2AD-11D9476BA234}"/>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42917</c:v>
                </c:pt>
              </c:numCache>
            </c:numRef>
          </c:cat>
          <c:val>
            <c:numRef>
              <c:f>Sheet1!$F$2</c:f>
              <c:numCache>
                <c:formatCode>General</c:formatCode>
                <c:ptCount val="1"/>
                <c:pt idx="0">
                  <c:v>12733</c:v>
                </c:pt>
              </c:numCache>
            </c:numRef>
          </c:val>
          <c:extLst>
            <c:ext xmlns:c16="http://schemas.microsoft.com/office/drawing/2014/chart" uri="{C3380CC4-5D6E-409C-BE32-E72D297353CC}">
              <c16:uniqueId val="{00000004-D053-49A7-A2AD-11D9476BA234}"/>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42917</c:v>
                </c:pt>
              </c:numCache>
            </c:numRef>
          </c:cat>
          <c:val>
            <c:numRef>
              <c:f>Sheet1!$G$2</c:f>
              <c:numCache>
                <c:formatCode>General</c:formatCode>
                <c:ptCount val="1"/>
                <c:pt idx="0">
                  <c:v>584</c:v>
                </c:pt>
              </c:numCache>
            </c:numRef>
          </c:val>
          <c:extLst>
            <c:ext xmlns:c16="http://schemas.microsoft.com/office/drawing/2014/chart" uri="{C3380CC4-5D6E-409C-BE32-E72D297353CC}">
              <c16:uniqueId val="{00000005-D053-49A7-A2AD-11D9476BA234}"/>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42917</c:v>
                </c:pt>
              </c:numCache>
            </c:numRef>
          </c:cat>
          <c:val>
            <c:numRef>
              <c:f>Sheet1!$H$2</c:f>
              <c:numCache>
                <c:formatCode>General</c:formatCode>
                <c:ptCount val="1"/>
                <c:pt idx="0">
                  <c:v>0</c:v>
                </c:pt>
              </c:numCache>
            </c:numRef>
          </c:val>
          <c:extLst>
            <c:ext xmlns:c16="http://schemas.microsoft.com/office/drawing/2014/chart" uri="{C3380CC4-5D6E-409C-BE32-E72D297353CC}">
              <c16:uniqueId val="{00000006-D053-49A7-A2AD-11D9476BA234}"/>
            </c:ext>
          </c:extLst>
        </c:ser>
        <c:dLbls>
          <c:showLegendKey val="0"/>
          <c:showVal val="0"/>
          <c:showCatName val="0"/>
          <c:showSerName val="0"/>
          <c:showPercent val="0"/>
          <c:showBubbleSize val="0"/>
        </c:dLbls>
        <c:gapWidth val="219"/>
        <c:overlap val="-27"/>
        <c:axId val="236448440"/>
        <c:axId val="236449096"/>
      </c:barChart>
      <c:dateAx>
        <c:axId val="23644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449096"/>
        <c:crosses val="autoZero"/>
        <c:auto val="1"/>
        <c:lblOffset val="100"/>
        <c:baseTimeUnit val="days"/>
      </c:dateAx>
      <c:valAx>
        <c:axId val="23644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44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24</c:v>
                </c:pt>
              </c:numCache>
            </c:numRef>
          </c:val>
          <c:extLst>
            <c:ext xmlns:c16="http://schemas.microsoft.com/office/drawing/2014/chart" uri="{C3380CC4-5D6E-409C-BE32-E72D297353CC}">
              <c16:uniqueId val="{00000000-8CD9-4360-8FA9-040210CE0964}"/>
            </c:ext>
          </c:extLst>
        </c:ser>
        <c:dLbls>
          <c:showLegendKey val="0"/>
          <c:showVal val="0"/>
          <c:showCatName val="0"/>
          <c:showSerName val="0"/>
          <c:showPercent val="0"/>
          <c:showBubbleSize val="0"/>
        </c:dLbls>
        <c:gapWidth val="219"/>
        <c:overlap val="-27"/>
        <c:axId val="236077048"/>
        <c:axId val="236077704"/>
      </c:barChart>
      <c:dateAx>
        <c:axId val="23607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077704"/>
        <c:crosses val="autoZero"/>
        <c:auto val="1"/>
        <c:lblOffset val="100"/>
        <c:baseTimeUnit val="months"/>
      </c:dateAx>
      <c:valAx>
        <c:axId val="23607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07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29</c:v>
                </c:pt>
                <c:pt idx="8">
                  <c:v>0</c:v>
                </c:pt>
                <c:pt idx="9">
                  <c:v>0</c:v>
                </c:pt>
                <c:pt idx="10">
                  <c:v>0</c:v>
                </c:pt>
                <c:pt idx="11">
                  <c:v>0</c:v>
                </c:pt>
              </c:numCache>
            </c:numRef>
          </c:val>
          <c:extLst>
            <c:ext xmlns:c16="http://schemas.microsoft.com/office/drawing/2014/chart" uri="{C3380CC4-5D6E-409C-BE32-E72D297353CC}">
              <c16:uniqueId val="{00000000-EADA-4B5A-9A24-B8308A7F72D9}"/>
            </c:ext>
          </c:extLst>
        </c:ser>
        <c:dLbls>
          <c:showLegendKey val="0"/>
          <c:showVal val="0"/>
          <c:showCatName val="0"/>
          <c:showSerName val="0"/>
          <c:showPercent val="0"/>
          <c:showBubbleSize val="0"/>
        </c:dLbls>
        <c:gapWidth val="219"/>
        <c:overlap val="-27"/>
        <c:axId val="284630480"/>
        <c:axId val="284628840"/>
      </c:barChart>
      <c:dateAx>
        <c:axId val="28463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28840"/>
        <c:crosses val="autoZero"/>
        <c:auto val="1"/>
        <c:lblOffset val="100"/>
        <c:baseTimeUnit val="months"/>
      </c:dateAx>
      <c:valAx>
        <c:axId val="28462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214240</c:v>
                </c:pt>
                <c:pt idx="3">
                  <c:v>163457</c:v>
                </c:pt>
                <c:pt idx="4">
                  <c:v>40647</c:v>
                </c:pt>
                <c:pt idx="5">
                  <c:v>55617</c:v>
                </c:pt>
                <c:pt idx="6">
                  <c:v>45944</c:v>
                </c:pt>
                <c:pt idx="7">
                  <c:v>29109</c:v>
                </c:pt>
              </c:numCache>
            </c:numRef>
          </c:val>
          <c:extLst>
            <c:ext xmlns:c16="http://schemas.microsoft.com/office/drawing/2014/chart" uri="{C3380CC4-5D6E-409C-BE32-E72D297353CC}">
              <c16:uniqueId val="{00000000-C20C-4058-93AF-B1013ECA0070}"/>
            </c:ext>
          </c:extLst>
        </c:ser>
        <c:dLbls>
          <c:showLegendKey val="0"/>
          <c:showVal val="0"/>
          <c:showCatName val="0"/>
          <c:showSerName val="0"/>
          <c:showPercent val="0"/>
          <c:showBubbleSize val="0"/>
        </c:dLbls>
        <c:gapWidth val="219"/>
        <c:overlap val="-27"/>
        <c:axId val="284632776"/>
        <c:axId val="284633104"/>
      </c:barChart>
      <c:dateAx>
        <c:axId val="28463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3104"/>
        <c:crosses val="autoZero"/>
        <c:auto val="1"/>
        <c:lblOffset val="100"/>
        <c:baseTimeUnit val="months"/>
      </c:dateAx>
      <c:valAx>
        <c:axId val="28463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15</c:v>
                </c:pt>
              </c:numCache>
            </c:numRef>
          </c:val>
          <c:extLst>
            <c:ext xmlns:c16="http://schemas.microsoft.com/office/drawing/2014/chart" uri="{C3380CC4-5D6E-409C-BE32-E72D297353CC}">
              <c16:uniqueId val="{00000000-3E7B-47C3-8959-D087A148010B}"/>
            </c:ext>
          </c:extLst>
        </c:ser>
        <c:dLbls>
          <c:showLegendKey val="0"/>
          <c:showVal val="0"/>
          <c:showCatName val="0"/>
          <c:showSerName val="0"/>
          <c:showPercent val="0"/>
          <c:showBubbleSize val="0"/>
        </c:dLbls>
        <c:gapWidth val="219"/>
        <c:overlap val="-27"/>
        <c:axId val="289696560"/>
        <c:axId val="289696888"/>
      </c:barChart>
      <c:dateAx>
        <c:axId val="28969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96888"/>
        <c:crosses val="autoZero"/>
        <c:auto val="1"/>
        <c:lblOffset val="100"/>
        <c:baseTimeUnit val="months"/>
      </c:dateAx>
      <c:valAx>
        <c:axId val="28969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9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4</c:v>
                </c:pt>
                <c:pt idx="8">
                  <c:v>0</c:v>
                </c:pt>
                <c:pt idx="9">
                  <c:v>0</c:v>
                </c:pt>
                <c:pt idx="10">
                  <c:v>0</c:v>
                </c:pt>
                <c:pt idx="11">
                  <c:v>0</c:v>
                </c:pt>
              </c:numCache>
            </c:numRef>
          </c:val>
          <c:extLst>
            <c:ext xmlns:c16="http://schemas.microsoft.com/office/drawing/2014/chart" uri="{C3380CC4-5D6E-409C-BE32-E72D297353CC}">
              <c16:uniqueId val="{00000000-F6F4-475B-92A5-DDEE8A7D45E1}"/>
            </c:ext>
          </c:extLst>
        </c:ser>
        <c:dLbls>
          <c:showLegendKey val="0"/>
          <c:showVal val="0"/>
          <c:showCatName val="0"/>
          <c:showSerName val="0"/>
          <c:showPercent val="0"/>
          <c:showBubbleSize val="0"/>
        </c:dLbls>
        <c:gapWidth val="219"/>
        <c:overlap val="-27"/>
        <c:axId val="289684096"/>
        <c:axId val="289684424"/>
      </c:barChart>
      <c:dateAx>
        <c:axId val="28968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84424"/>
        <c:crosses val="autoZero"/>
        <c:auto val="1"/>
        <c:lblOffset val="100"/>
        <c:baseTimeUnit val="months"/>
      </c:dateAx>
      <c:valAx>
        <c:axId val="28968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8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12</c:v>
                </c:pt>
                <c:pt idx="8">
                  <c:v>0</c:v>
                </c:pt>
                <c:pt idx="9">
                  <c:v>0</c:v>
                </c:pt>
                <c:pt idx="10">
                  <c:v>0</c:v>
                </c:pt>
                <c:pt idx="11">
                  <c:v>0</c:v>
                </c:pt>
              </c:numCache>
            </c:numRef>
          </c:val>
          <c:extLst>
            <c:ext xmlns:c16="http://schemas.microsoft.com/office/drawing/2014/chart" uri="{C3380CC4-5D6E-409C-BE32-E72D297353CC}">
              <c16:uniqueId val="{00000000-EFE7-4A16-9463-4534445F23C1}"/>
            </c:ext>
          </c:extLst>
        </c:ser>
        <c:dLbls>
          <c:showLegendKey val="0"/>
          <c:showVal val="0"/>
          <c:showCatName val="0"/>
          <c:showSerName val="0"/>
          <c:showPercent val="0"/>
          <c:showBubbleSize val="0"/>
        </c:dLbls>
        <c:gapWidth val="219"/>
        <c:overlap val="-27"/>
        <c:axId val="235123720"/>
        <c:axId val="235128968"/>
      </c:barChart>
      <c:dateAx>
        <c:axId val="23512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28968"/>
        <c:crosses val="autoZero"/>
        <c:auto val="1"/>
        <c:lblOffset val="100"/>
        <c:baseTimeUnit val="months"/>
      </c:dateAx>
      <c:valAx>
        <c:axId val="23512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2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36</c:v>
                </c:pt>
              </c:numCache>
            </c:numRef>
          </c:val>
          <c:extLst>
            <c:ext xmlns:c16="http://schemas.microsoft.com/office/drawing/2014/chart" uri="{C3380CC4-5D6E-409C-BE32-E72D297353CC}">
              <c16:uniqueId val="{00000000-B9E4-4DCD-A64D-EC3FBE3A6621}"/>
            </c:ext>
          </c:extLst>
        </c:ser>
        <c:dLbls>
          <c:showLegendKey val="0"/>
          <c:showVal val="0"/>
          <c:showCatName val="0"/>
          <c:showSerName val="0"/>
          <c:showPercent val="0"/>
          <c:showBubbleSize val="0"/>
        </c:dLbls>
        <c:gapWidth val="219"/>
        <c:overlap val="-27"/>
        <c:axId val="298836504"/>
        <c:axId val="294436368"/>
      </c:barChart>
      <c:dateAx>
        <c:axId val="29883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36368"/>
        <c:crosses val="autoZero"/>
        <c:auto val="1"/>
        <c:lblOffset val="100"/>
        <c:baseTimeUnit val="months"/>
      </c:dateAx>
      <c:valAx>
        <c:axId val="29443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3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63</c:v>
                </c:pt>
                <c:pt idx="1">
                  <c:v>91</c:v>
                </c:pt>
                <c:pt idx="2">
                  <c:v>79</c:v>
                </c:pt>
                <c:pt idx="3">
                  <c:v>71</c:v>
                </c:pt>
                <c:pt idx="4">
                  <c:v>60</c:v>
                </c:pt>
                <c:pt idx="5">
                  <c:v>65</c:v>
                </c:pt>
                <c:pt idx="6">
                  <c:v>67</c:v>
                </c:pt>
                <c:pt idx="7">
                  <c:v>51</c:v>
                </c:pt>
                <c:pt idx="8">
                  <c:v>0</c:v>
                </c:pt>
                <c:pt idx="9">
                  <c:v>0</c:v>
                </c:pt>
                <c:pt idx="10">
                  <c:v>0</c:v>
                </c:pt>
                <c:pt idx="11">
                  <c:v>0</c:v>
                </c:pt>
              </c:numCache>
            </c:numRef>
          </c:val>
          <c:extLst>
            <c:ext xmlns:c16="http://schemas.microsoft.com/office/drawing/2014/chart" uri="{C3380CC4-5D6E-409C-BE32-E72D297353CC}">
              <c16:uniqueId val="{00000000-201D-444C-89D9-A2157CFA917E}"/>
            </c:ext>
          </c:extLst>
        </c:ser>
        <c:dLbls>
          <c:showLegendKey val="0"/>
          <c:showVal val="0"/>
          <c:showCatName val="0"/>
          <c:showSerName val="0"/>
          <c:showPercent val="0"/>
          <c:showBubbleSize val="0"/>
        </c:dLbls>
        <c:gapWidth val="219"/>
        <c:overlap val="-27"/>
        <c:axId val="334005264"/>
        <c:axId val="334012808"/>
      </c:barChart>
      <c:dateAx>
        <c:axId val="33400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12808"/>
        <c:crosses val="autoZero"/>
        <c:auto val="1"/>
        <c:lblOffset val="100"/>
        <c:baseTimeUnit val="months"/>
      </c:dateAx>
      <c:valAx>
        <c:axId val="33401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0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20</c:v>
                </c:pt>
              </c:numCache>
            </c:numRef>
          </c:val>
          <c:extLst>
            <c:ext xmlns:c16="http://schemas.microsoft.com/office/drawing/2014/chart" uri="{C3380CC4-5D6E-409C-BE32-E72D297353CC}">
              <c16:uniqueId val="{00000000-A5B2-40A8-ADE8-DBCA0F613C0E}"/>
            </c:ext>
          </c:extLst>
        </c:ser>
        <c:dLbls>
          <c:showLegendKey val="0"/>
          <c:showVal val="0"/>
          <c:showCatName val="0"/>
          <c:showSerName val="0"/>
          <c:showPercent val="0"/>
          <c:showBubbleSize val="0"/>
        </c:dLbls>
        <c:gapWidth val="219"/>
        <c:overlap val="-27"/>
        <c:axId val="336153136"/>
        <c:axId val="336153464"/>
      </c:barChart>
      <c:dateAx>
        <c:axId val="33615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53464"/>
        <c:crosses val="autoZero"/>
        <c:auto val="1"/>
        <c:lblOffset val="100"/>
        <c:baseTimeUnit val="months"/>
      </c:dateAx>
      <c:valAx>
        <c:axId val="33615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5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55</c:v>
                </c:pt>
                <c:pt idx="3">
                  <c:v>55</c:v>
                </c:pt>
                <c:pt idx="4">
                  <c:v>56</c:v>
                </c:pt>
                <c:pt idx="5">
                  <c:v>60</c:v>
                </c:pt>
                <c:pt idx="6">
                  <c:v>70</c:v>
                </c:pt>
                <c:pt idx="7">
                  <c:v>56</c:v>
                </c:pt>
                <c:pt idx="8">
                  <c:v>0</c:v>
                </c:pt>
                <c:pt idx="9">
                  <c:v>0</c:v>
                </c:pt>
                <c:pt idx="10">
                  <c:v>0</c:v>
                </c:pt>
                <c:pt idx="11">
                  <c:v>0</c:v>
                </c:pt>
              </c:numCache>
            </c:numRef>
          </c:val>
          <c:extLst>
            <c:ext xmlns:c16="http://schemas.microsoft.com/office/drawing/2014/chart" uri="{C3380CC4-5D6E-409C-BE32-E72D297353CC}">
              <c16:uniqueId val="{00000000-D89B-4B10-B37B-18C0B1085FAB}"/>
            </c:ext>
          </c:extLst>
        </c:ser>
        <c:dLbls>
          <c:showLegendKey val="0"/>
          <c:showVal val="0"/>
          <c:showCatName val="0"/>
          <c:showSerName val="0"/>
          <c:showPercent val="0"/>
          <c:showBubbleSize val="0"/>
        </c:dLbls>
        <c:gapWidth val="219"/>
        <c:overlap val="-27"/>
        <c:axId val="336168552"/>
        <c:axId val="336173472"/>
      </c:barChart>
      <c:dateAx>
        <c:axId val="33616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3472"/>
        <c:crosses val="autoZero"/>
        <c:auto val="1"/>
        <c:lblOffset val="100"/>
        <c:baseTimeUnit val="months"/>
      </c:dateAx>
      <c:valAx>
        <c:axId val="33617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6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C1E6C-08E3-47A4-984B-5ACF6C1A87C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D2A9D74-D6DD-4D71-B8C9-9C2312109A6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69440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3183C-5D94-4FEE-AA11-9529BB03FF11}"/>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92132BC8-BC35-4387-A3D5-2F9093055E65}"/>
              </a:ext>
            </a:extLst>
          </p:cNvPr>
          <p:cNvGraphicFramePr>
            <a:graphicFrameLocks noGrp="1"/>
          </p:cNvGraphicFramePr>
          <p:nvPr>
            <p:ph type="chart" sz="quarter" idx="13"/>
            <p:extLst>
              <p:ext uri="{D42A27DB-BD31-4B8C-83A1-F6EECF244321}">
                <p14:modId xmlns:p14="http://schemas.microsoft.com/office/powerpoint/2010/main" val="632401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02BB4-10B8-44FF-BED4-17EF3287560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5C86DC1-D9E2-4581-ACEB-7EDD44753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2484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737A-0165-4896-82BE-5D14D6EB562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C15A7A1-5BCB-430C-A95E-12637F69E0B8}"/>
              </a:ext>
            </a:extLst>
          </p:cNvPr>
          <p:cNvGraphicFramePr>
            <a:graphicFrameLocks noGrp="1"/>
          </p:cNvGraphicFramePr>
          <p:nvPr>
            <p:ph type="tbl" sz="quarter" idx="13"/>
            <p:extLst>
              <p:ext uri="{D42A27DB-BD31-4B8C-83A1-F6EECF244321}">
                <p14:modId xmlns:p14="http://schemas.microsoft.com/office/powerpoint/2010/main" val="65517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6996458"/>
                    </a:ext>
                  </a:extLst>
                </a:gridCol>
                <a:gridCol w="740664">
                  <a:extLst>
                    <a:ext uri="{9D8B030D-6E8A-4147-A177-3AD203B41FA5}">
                      <a16:colId xmlns:a16="http://schemas.microsoft.com/office/drawing/2014/main" val="3020759471"/>
                    </a:ext>
                  </a:extLst>
                </a:gridCol>
                <a:gridCol w="740664">
                  <a:extLst>
                    <a:ext uri="{9D8B030D-6E8A-4147-A177-3AD203B41FA5}">
                      <a16:colId xmlns:a16="http://schemas.microsoft.com/office/drawing/2014/main" val="3207509328"/>
                    </a:ext>
                  </a:extLst>
                </a:gridCol>
                <a:gridCol w="740664">
                  <a:extLst>
                    <a:ext uri="{9D8B030D-6E8A-4147-A177-3AD203B41FA5}">
                      <a16:colId xmlns:a16="http://schemas.microsoft.com/office/drawing/2014/main" val="1721167557"/>
                    </a:ext>
                  </a:extLst>
                </a:gridCol>
                <a:gridCol w="740664">
                  <a:extLst>
                    <a:ext uri="{9D8B030D-6E8A-4147-A177-3AD203B41FA5}">
                      <a16:colId xmlns:a16="http://schemas.microsoft.com/office/drawing/2014/main" val="4135777473"/>
                    </a:ext>
                  </a:extLst>
                </a:gridCol>
                <a:gridCol w="740664">
                  <a:extLst>
                    <a:ext uri="{9D8B030D-6E8A-4147-A177-3AD203B41FA5}">
                      <a16:colId xmlns:a16="http://schemas.microsoft.com/office/drawing/2014/main" val="3169184088"/>
                    </a:ext>
                  </a:extLst>
                </a:gridCol>
                <a:gridCol w="740664">
                  <a:extLst>
                    <a:ext uri="{9D8B030D-6E8A-4147-A177-3AD203B41FA5}">
                      <a16:colId xmlns:a16="http://schemas.microsoft.com/office/drawing/2014/main" val="1440392885"/>
                    </a:ext>
                  </a:extLst>
                </a:gridCol>
                <a:gridCol w="740664">
                  <a:extLst>
                    <a:ext uri="{9D8B030D-6E8A-4147-A177-3AD203B41FA5}">
                      <a16:colId xmlns:a16="http://schemas.microsoft.com/office/drawing/2014/main" val="2211920157"/>
                    </a:ext>
                  </a:extLst>
                </a:gridCol>
                <a:gridCol w="740664">
                  <a:extLst>
                    <a:ext uri="{9D8B030D-6E8A-4147-A177-3AD203B41FA5}">
                      <a16:colId xmlns:a16="http://schemas.microsoft.com/office/drawing/2014/main" val="1993492015"/>
                    </a:ext>
                  </a:extLst>
                </a:gridCol>
                <a:gridCol w="740664">
                  <a:extLst>
                    <a:ext uri="{9D8B030D-6E8A-4147-A177-3AD203B41FA5}">
                      <a16:colId xmlns:a16="http://schemas.microsoft.com/office/drawing/2014/main" val="2856601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83781584"/>
                  </a:ext>
                </a:extLst>
              </a:tr>
              <a:tr h="370840">
                <a:tc>
                  <a:txBody>
                    <a:bodyPr/>
                    <a:lstStyle/>
                    <a:p>
                      <a:r>
                        <a:rPr lang="en-US" sz="1000"/>
                        <a:t>Philadelphia Insurance Companies</a:t>
                      </a:r>
                    </a:p>
                  </a:txBody>
                  <a:tcPr/>
                </a:tc>
                <a:tc>
                  <a:txBody>
                    <a:bodyPr/>
                    <a:lstStyle/>
                    <a:p>
                      <a:r>
                        <a:rPr lang="en-US" sz="1000"/>
                        <a:t>3186</a:t>
                      </a:r>
                    </a:p>
                  </a:txBody>
                  <a:tcPr/>
                </a:tc>
                <a:tc>
                  <a:txBody>
                    <a:bodyPr/>
                    <a:lstStyle/>
                    <a:p>
                      <a:r>
                        <a:rPr lang="en-US" sz="1000"/>
                        <a:t>21</a:t>
                      </a:r>
                    </a:p>
                  </a:txBody>
                  <a:tcPr/>
                </a:tc>
                <a:tc>
                  <a:txBody>
                    <a:bodyPr/>
                    <a:lstStyle/>
                    <a:p>
                      <a:r>
                        <a:rPr lang="en-US" sz="1000"/>
                        <a:t>26</a:t>
                      </a:r>
                    </a:p>
                  </a:txBody>
                  <a:tcPr/>
                </a:tc>
                <a:tc>
                  <a:txBody>
                    <a:bodyPr/>
                    <a:lstStyle/>
                    <a:p>
                      <a:r>
                        <a:rPr lang="en-US" sz="1000"/>
                        <a:t>632</a:t>
                      </a:r>
                    </a:p>
                  </a:txBody>
                  <a:tcPr/>
                </a:tc>
                <a:tc>
                  <a:txBody>
                    <a:bodyPr/>
                    <a:lstStyle/>
                    <a:p>
                      <a:r>
                        <a:rPr lang="en-US" sz="1000"/>
                        <a:t>19</a:t>
                      </a:r>
                    </a:p>
                  </a:txBody>
                  <a:tcPr/>
                </a:tc>
                <a:tc>
                  <a:txBody>
                    <a:bodyPr/>
                    <a:lstStyle/>
                    <a:p>
                      <a:r>
                        <a:rPr lang="en-US" sz="1000"/>
                        <a:t>49</a:t>
                      </a:r>
                    </a:p>
                  </a:txBody>
                  <a:tcPr/>
                </a:tc>
                <a:tc>
                  <a:txBody>
                    <a:bodyPr/>
                    <a:lstStyle/>
                    <a:p>
                      <a:r>
                        <a:rPr lang="en-US" sz="1000"/>
                        <a:t>2</a:t>
                      </a:r>
                    </a:p>
                  </a:txBody>
                  <a:tcPr/>
                </a:tc>
                <a:tc>
                  <a:txBody>
                    <a:bodyPr/>
                    <a:lstStyle/>
                    <a:p>
                      <a:r>
                        <a:rPr lang="en-US" sz="1000"/>
                        <a:t>0.8480%</a:t>
                      </a:r>
                    </a:p>
                  </a:txBody>
                  <a:tcPr/>
                </a:tc>
                <a:tc>
                  <a:txBody>
                    <a:bodyPr/>
                    <a:lstStyle/>
                    <a:p>
                      <a:r>
                        <a:rPr lang="en-US" sz="1000"/>
                        <a:t>0.0%</a:t>
                      </a:r>
                    </a:p>
                  </a:txBody>
                  <a:tcPr/>
                </a:tc>
                <a:extLst>
                  <a:ext uri="{0D108BD9-81ED-4DB2-BD59-A6C34878D82A}">
                    <a16:rowId xmlns:a16="http://schemas.microsoft.com/office/drawing/2014/main" val="2942154741"/>
                  </a:ext>
                </a:extLst>
              </a:tr>
            </a:tbl>
          </a:graphicData>
        </a:graphic>
      </p:graphicFrame>
      <p:sp>
        <p:nvSpPr>
          <p:cNvPr id="4" name="Text Placeholder 3">
            <a:extLst>
              <a:ext uri="{FF2B5EF4-FFF2-40B4-BE49-F238E27FC236}">
                <a16:creationId xmlns:a16="http://schemas.microsoft.com/office/drawing/2014/main" id="{37353FA9-A6D0-45E5-9287-156FE26123A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36298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0ABA5-95A1-4873-B93B-B0529E89547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8658F6D-4827-42A0-9B8B-FB2A1887FFB2}"/>
              </a:ext>
            </a:extLst>
          </p:cNvPr>
          <p:cNvGraphicFramePr>
            <a:graphicFrameLocks noGrp="1"/>
          </p:cNvGraphicFramePr>
          <p:nvPr>
            <p:ph type="chart" sz="quarter" idx="13"/>
            <p:extLst>
              <p:ext uri="{D42A27DB-BD31-4B8C-83A1-F6EECF244321}">
                <p14:modId xmlns:p14="http://schemas.microsoft.com/office/powerpoint/2010/main" val="1483163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3E826-1033-4630-BFDC-A5FE488D7EF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A940598-147B-453D-89B5-CD1906FAF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741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8A7C4-D6EE-4CC6-BAB8-110DAA6AB85F}"/>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1DB2011F-36C0-44B4-B8B7-7B6AA7FB8E9F}"/>
              </a:ext>
            </a:extLst>
          </p:cNvPr>
          <p:cNvGraphicFramePr>
            <a:graphicFrameLocks noGrp="1"/>
          </p:cNvGraphicFramePr>
          <p:nvPr>
            <p:ph type="chart" sz="quarter" idx="13"/>
            <p:extLst>
              <p:ext uri="{D42A27DB-BD31-4B8C-83A1-F6EECF244321}">
                <p14:modId xmlns:p14="http://schemas.microsoft.com/office/powerpoint/2010/main" val="1990125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E65B12-2C77-43CA-BD4C-D4F791C1664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D934ACB-7A83-4538-A7D4-CEF8780E8C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9267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2098-33CE-4ECD-84F2-330E774BBFD2}"/>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361B8AA-6D80-4F0C-A3DB-4DBC22B508B2}"/>
              </a:ext>
            </a:extLst>
          </p:cNvPr>
          <p:cNvGraphicFramePr>
            <a:graphicFrameLocks noGrp="1"/>
          </p:cNvGraphicFramePr>
          <p:nvPr>
            <p:ph type="chart" sz="quarter" idx="13"/>
            <p:extLst>
              <p:ext uri="{D42A27DB-BD31-4B8C-83A1-F6EECF244321}">
                <p14:modId xmlns:p14="http://schemas.microsoft.com/office/powerpoint/2010/main" val="3186475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47167F-6E9C-4231-8763-470CC753AE9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9106B3F-7342-446A-8464-4B61032480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242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B9A9C-9C47-4F3C-82BE-602BA94DBC7A}"/>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3338E472-257A-4F58-BDDE-8BF1CDEC7F73}"/>
              </a:ext>
            </a:extLst>
          </p:cNvPr>
          <p:cNvGraphicFramePr>
            <a:graphicFrameLocks noGrp="1"/>
          </p:cNvGraphicFramePr>
          <p:nvPr>
            <p:ph type="tbl" sz="quarter" idx="13"/>
            <p:extLst>
              <p:ext uri="{D42A27DB-BD31-4B8C-83A1-F6EECF244321}">
                <p14:modId xmlns:p14="http://schemas.microsoft.com/office/powerpoint/2010/main" val="107469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4753195"/>
                    </a:ext>
                  </a:extLst>
                </a:gridCol>
                <a:gridCol w="658368">
                  <a:extLst>
                    <a:ext uri="{9D8B030D-6E8A-4147-A177-3AD203B41FA5}">
                      <a16:colId xmlns:a16="http://schemas.microsoft.com/office/drawing/2014/main" val="4157128209"/>
                    </a:ext>
                  </a:extLst>
                </a:gridCol>
                <a:gridCol w="658368">
                  <a:extLst>
                    <a:ext uri="{9D8B030D-6E8A-4147-A177-3AD203B41FA5}">
                      <a16:colId xmlns:a16="http://schemas.microsoft.com/office/drawing/2014/main" val="1724155801"/>
                    </a:ext>
                  </a:extLst>
                </a:gridCol>
                <a:gridCol w="658368">
                  <a:extLst>
                    <a:ext uri="{9D8B030D-6E8A-4147-A177-3AD203B41FA5}">
                      <a16:colId xmlns:a16="http://schemas.microsoft.com/office/drawing/2014/main" val="2343881191"/>
                    </a:ext>
                  </a:extLst>
                </a:gridCol>
                <a:gridCol w="658368">
                  <a:extLst>
                    <a:ext uri="{9D8B030D-6E8A-4147-A177-3AD203B41FA5}">
                      <a16:colId xmlns:a16="http://schemas.microsoft.com/office/drawing/2014/main" val="2065763735"/>
                    </a:ext>
                  </a:extLst>
                </a:gridCol>
                <a:gridCol w="658368">
                  <a:extLst>
                    <a:ext uri="{9D8B030D-6E8A-4147-A177-3AD203B41FA5}">
                      <a16:colId xmlns:a16="http://schemas.microsoft.com/office/drawing/2014/main" val="2579269437"/>
                    </a:ext>
                  </a:extLst>
                </a:gridCol>
                <a:gridCol w="658368">
                  <a:extLst>
                    <a:ext uri="{9D8B030D-6E8A-4147-A177-3AD203B41FA5}">
                      <a16:colId xmlns:a16="http://schemas.microsoft.com/office/drawing/2014/main" val="1480782572"/>
                    </a:ext>
                  </a:extLst>
                </a:gridCol>
                <a:gridCol w="658368">
                  <a:extLst>
                    <a:ext uri="{9D8B030D-6E8A-4147-A177-3AD203B41FA5}">
                      <a16:colId xmlns:a16="http://schemas.microsoft.com/office/drawing/2014/main" val="416164218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270480835"/>
                  </a:ext>
                </a:extLst>
              </a:tr>
              <a:tr h="370840">
                <a:tc>
                  <a:txBody>
                    <a:bodyPr/>
                    <a:lstStyle/>
                    <a:p>
                      <a:r>
                        <a:rPr lang="en-US" sz="1000" b="1"/>
                        <a:t>Philadelphia Insurance Companies - 2017-07-20 14:35:42</a:t>
                      </a:r>
                      <a:r>
                        <a:rPr lang="en-US" sz="1000"/>
                        <a:t>
PHLY's Founder and Chairman Emeritus James J. Maguire, Sr. created a culture that includes giving back and a commitment to growth and learning. Mr. Maguire continues to lead by example and we salute him.</a:t>
                      </a:r>
                    </a:p>
                  </a:txBody>
                  <a:tcPr/>
                </a:tc>
                <a:tc>
                  <a:txBody>
                    <a:bodyPr/>
                    <a:lstStyle/>
                    <a:p>
                      <a:r>
                        <a:rPr lang="en-US" sz="1000"/>
                        <a:t>134</a:t>
                      </a:r>
                    </a:p>
                  </a:txBody>
                  <a:tcPr/>
                </a:tc>
                <a:tc>
                  <a:txBody>
                    <a:bodyPr/>
                    <a:lstStyle/>
                    <a:p>
                      <a:r>
                        <a:rPr lang="en-US" sz="1000"/>
                        <a:t>112</a:t>
                      </a:r>
                    </a:p>
                  </a:txBody>
                  <a:tcPr/>
                </a:tc>
                <a:tc>
                  <a:txBody>
                    <a:bodyPr/>
                    <a:lstStyle/>
                    <a:p>
                      <a:r>
                        <a:rPr lang="en-US" sz="1000"/>
                        <a:t>5</a:t>
                      </a:r>
                    </a:p>
                  </a:txBody>
                  <a:tcPr/>
                </a:tc>
                <a:tc>
                  <a:txBody>
                    <a:bodyPr/>
                    <a:lstStyle/>
                    <a:p>
                      <a:r>
                        <a:rPr lang="en-US" sz="1000"/>
                        <a:t>17</a:t>
                      </a:r>
                    </a:p>
                  </a:txBody>
                  <a:tcPr/>
                </a:tc>
                <a:tc>
                  <a:txBody>
                    <a:bodyPr/>
                    <a:lstStyle/>
                    <a:p>
                      <a:r>
                        <a:rPr lang="en-US" sz="1000"/>
                        <a:t>4.2218%</a:t>
                      </a:r>
                    </a:p>
                  </a:txBody>
                  <a:tcPr/>
                </a:tc>
                <a:tc>
                  <a:txBody>
                    <a:bodyPr/>
                    <a:lstStyle/>
                    <a:p>
                      <a:r>
                        <a:rPr lang="en-US" sz="1000"/>
                        <a:t>Link</a:t>
                      </a:r>
                    </a:p>
                  </a:txBody>
                  <a:tcPr/>
                </a:tc>
                <a:tc>
                  <a:txBody>
                    <a:bodyPr/>
                    <a:lstStyle/>
                    <a:p>
                      <a:r>
                        <a:rPr lang="en-US" sz="1000"/>
                        <a:t>Highly Likely</a:t>
                      </a:r>
                    </a:p>
                  </a:txBody>
                  <a:tcPr/>
                </a:tc>
                <a:extLst>
                  <a:ext uri="{0D108BD9-81ED-4DB2-BD59-A6C34878D82A}">
                    <a16:rowId xmlns:a16="http://schemas.microsoft.com/office/drawing/2014/main" val="760746467"/>
                  </a:ext>
                </a:extLst>
              </a:tr>
              <a:tr h="370840">
                <a:tc>
                  <a:txBody>
                    <a:bodyPr/>
                    <a:lstStyle/>
                    <a:p>
                      <a:r>
                        <a:rPr lang="en-US" sz="1000" b="1"/>
                        <a:t>Philadelphia Insurance Companies - 2017-07-18 18:33:00</a:t>
                      </a:r>
                      <a:r>
                        <a:rPr lang="en-US" sz="1000"/>
                        <a:t>
Yesterday, PHLY kicked off its Common Trainee Program, welcoming 37 employees from offices across the country in the Home Office. The participants include a mix of new hires, returning interns, and internal transfers from Marketing, Risk Management, and Underwriting. The program is designed to acclimate the participants to PHLY and prepare them for a career in their respective department.</a:t>
                      </a:r>
                    </a:p>
                  </a:txBody>
                  <a:tcPr/>
                </a:tc>
                <a:tc>
                  <a:txBody>
                    <a:bodyPr/>
                    <a:lstStyle/>
                    <a:p>
                      <a:r>
                        <a:rPr lang="en-US" sz="1000"/>
                        <a:t>50</a:t>
                      </a:r>
                    </a:p>
                  </a:txBody>
                  <a:tcPr/>
                </a:tc>
                <a:tc>
                  <a:txBody>
                    <a:bodyPr/>
                    <a:lstStyle/>
                    <a:p>
                      <a:r>
                        <a:rPr lang="en-US" sz="1000"/>
                        <a:t>46</a:t>
                      </a:r>
                    </a:p>
                  </a:txBody>
                  <a:tcPr/>
                </a:tc>
                <a:tc>
                  <a:txBody>
                    <a:bodyPr/>
                    <a:lstStyle/>
                    <a:p>
                      <a:r>
                        <a:rPr lang="en-US" sz="1000"/>
                        <a:t>3</a:t>
                      </a:r>
                    </a:p>
                  </a:txBody>
                  <a:tcPr/>
                </a:tc>
                <a:tc>
                  <a:txBody>
                    <a:bodyPr/>
                    <a:lstStyle/>
                    <a:p>
                      <a:r>
                        <a:rPr lang="en-US" sz="1000"/>
                        <a:t>1</a:t>
                      </a:r>
                    </a:p>
                  </a:txBody>
                  <a:tcPr/>
                </a:tc>
                <a:tc>
                  <a:txBody>
                    <a:bodyPr/>
                    <a:lstStyle/>
                    <a:p>
                      <a:r>
                        <a:rPr lang="en-US" sz="1000"/>
                        <a:t>1.5773%</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2970236518"/>
                  </a:ext>
                </a:extLst>
              </a:tr>
              <a:tr h="370840">
                <a:tc>
                  <a:txBody>
                    <a:bodyPr/>
                    <a:lstStyle/>
                    <a:p>
                      <a:r>
                        <a:rPr lang="en-US" sz="1000" b="1"/>
                        <a:t>Philadelphia Insurance Companies - 2017-07-14 16:35:48</a:t>
                      </a:r>
                      <a:r>
                        <a:rPr lang="en-US" sz="1000"/>
                        <a:t>
Congratulations to our softball team for winning the Insurance Industry Charitable Foundation’s Charity Softball Tournament in Central Park NY. This year marks the team's second consecutive victory!</a:t>
                      </a:r>
                    </a:p>
                  </a:txBody>
                  <a:tcPr/>
                </a:tc>
                <a:tc>
                  <a:txBody>
                    <a:bodyPr/>
                    <a:lstStyle/>
                    <a:p>
                      <a:r>
                        <a:rPr lang="en-US" sz="1000"/>
                        <a:t>38</a:t>
                      </a:r>
                    </a:p>
                  </a:txBody>
                  <a:tcPr/>
                </a:tc>
                <a:tc>
                  <a:txBody>
                    <a:bodyPr/>
                    <a:lstStyle/>
                    <a:p>
                      <a:r>
                        <a:rPr lang="en-US" sz="1000"/>
                        <a:t>36</a:t>
                      </a:r>
                    </a:p>
                  </a:txBody>
                  <a:tcPr/>
                </a:tc>
                <a:tc>
                  <a:txBody>
                    <a:bodyPr/>
                    <a:lstStyle/>
                    <a:p>
                      <a:r>
                        <a:rPr lang="en-US" sz="1000"/>
                        <a:t>1</a:t>
                      </a:r>
                    </a:p>
                  </a:txBody>
                  <a:tcPr/>
                </a:tc>
                <a:tc>
                  <a:txBody>
                    <a:bodyPr/>
                    <a:lstStyle/>
                    <a:p>
                      <a:r>
                        <a:rPr lang="en-US" sz="1000"/>
                        <a:t>1</a:t>
                      </a:r>
                    </a:p>
                  </a:txBody>
                  <a:tcPr/>
                </a:tc>
                <a:tc>
                  <a:txBody>
                    <a:bodyPr/>
                    <a:lstStyle/>
                    <a:p>
                      <a:r>
                        <a:rPr lang="en-US" sz="1000"/>
                        <a:t>1.1987%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26327220"/>
                  </a:ext>
                </a:extLst>
              </a:tr>
              <a:tr h="370840">
                <a:tc>
                  <a:txBody>
                    <a:bodyPr/>
                    <a:lstStyle/>
                    <a:p>
                      <a:r>
                        <a:rPr lang="en-US" sz="1000" b="1"/>
                        <a:t>Philadelphia Insurance Companies - 2017-07-21 15:33:10</a:t>
                      </a:r>
                      <a:r>
                        <a:rPr lang="en-US" sz="1000"/>
                        <a:t>
Earlier this week, PHLY's Regional Account Managers (RAMs) from offices across the country volunteered at the AstraZeneca Hope Lodge.  As part of the American Cancer Society, Hope Lodge provides accommodations at no cost for cancer patients being treated in the Philadelphia area. While they were in town for PHLY's 5th Annual RAM Summit, the RAMs spent the evening cooking a BBQ dinner for over 40 patients and their guests!</a:t>
                      </a:r>
                    </a:p>
                  </a:txBody>
                  <a:tcPr/>
                </a:tc>
                <a:tc>
                  <a:txBody>
                    <a:bodyPr/>
                    <a:lstStyle/>
                    <a:p>
                      <a:r>
                        <a:rPr lang="en-US" sz="1000"/>
                        <a:t>37</a:t>
                      </a:r>
                    </a:p>
                  </a:txBody>
                  <a:tcPr/>
                </a:tc>
                <a:tc>
                  <a:txBody>
                    <a:bodyPr/>
                    <a:lstStyle/>
                    <a:p>
                      <a:r>
                        <a:rPr lang="en-US" sz="1000"/>
                        <a:t>35</a:t>
                      </a:r>
                    </a:p>
                  </a:txBody>
                  <a:tcPr/>
                </a:tc>
                <a:tc>
                  <a:txBody>
                    <a:bodyPr/>
                    <a:lstStyle/>
                    <a:p>
                      <a:r>
                        <a:rPr lang="en-US" sz="1000"/>
                        <a:t>0</a:t>
                      </a:r>
                    </a:p>
                  </a:txBody>
                  <a:tcPr/>
                </a:tc>
                <a:tc>
                  <a:txBody>
                    <a:bodyPr/>
                    <a:lstStyle/>
                    <a:p>
                      <a:r>
                        <a:rPr lang="en-US" sz="1000"/>
                        <a:t>2</a:t>
                      </a:r>
                    </a:p>
                  </a:txBody>
                  <a:tcPr/>
                </a:tc>
                <a:tc>
                  <a:txBody>
                    <a:bodyPr/>
                    <a:lstStyle/>
                    <a:p>
                      <a:r>
                        <a:rPr lang="en-US" sz="1000"/>
                        <a:t>1.1661%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998534137"/>
                  </a:ext>
                </a:extLst>
              </a:tr>
            </a:tbl>
          </a:graphicData>
        </a:graphic>
      </p:graphicFrame>
      <p:sp>
        <p:nvSpPr>
          <p:cNvPr id="4" name="Text Placeholder 3">
            <a:extLst>
              <a:ext uri="{FF2B5EF4-FFF2-40B4-BE49-F238E27FC236}">
                <a16:creationId xmlns:a16="http://schemas.microsoft.com/office/drawing/2014/main" id="{66E6ED57-5123-4FCD-B37C-69A10C86E31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924819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463E-FA34-4B5D-A6AA-D3A8ABC97DCD}"/>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4F3EDB9A-39C5-43E1-A06A-F5543449D7AD}"/>
              </a:ext>
            </a:extLst>
          </p:cNvPr>
          <p:cNvGraphicFramePr>
            <a:graphicFrameLocks noGrp="1"/>
          </p:cNvGraphicFramePr>
          <p:nvPr>
            <p:ph type="tbl" sz="quarter" idx="13"/>
            <p:extLst>
              <p:ext uri="{D42A27DB-BD31-4B8C-83A1-F6EECF244321}">
                <p14:modId xmlns:p14="http://schemas.microsoft.com/office/powerpoint/2010/main" val="2025609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24563689"/>
                    </a:ext>
                  </a:extLst>
                </a:gridCol>
                <a:gridCol w="493776">
                  <a:extLst>
                    <a:ext uri="{9D8B030D-6E8A-4147-A177-3AD203B41FA5}">
                      <a16:colId xmlns:a16="http://schemas.microsoft.com/office/drawing/2014/main" val="1782961452"/>
                    </a:ext>
                  </a:extLst>
                </a:gridCol>
                <a:gridCol w="493776">
                  <a:extLst>
                    <a:ext uri="{9D8B030D-6E8A-4147-A177-3AD203B41FA5}">
                      <a16:colId xmlns:a16="http://schemas.microsoft.com/office/drawing/2014/main" val="1182625024"/>
                    </a:ext>
                  </a:extLst>
                </a:gridCol>
                <a:gridCol w="493776">
                  <a:extLst>
                    <a:ext uri="{9D8B030D-6E8A-4147-A177-3AD203B41FA5}">
                      <a16:colId xmlns:a16="http://schemas.microsoft.com/office/drawing/2014/main" val="3580892980"/>
                    </a:ext>
                  </a:extLst>
                </a:gridCol>
                <a:gridCol w="493776">
                  <a:extLst>
                    <a:ext uri="{9D8B030D-6E8A-4147-A177-3AD203B41FA5}">
                      <a16:colId xmlns:a16="http://schemas.microsoft.com/office/drawing/2014/main" val="4045526581"/>
                    </a:ext>
                  </a:extLst>
                </a:gridCol>
                <a:gridCol w="493776">
                  <a:extLst>
                    <a:ext uri="{9D8B030D-6E8A-4147-A177-3AD203B41FA5}">
                      <a16:colId xmlns:a16="http://schemas.microsoft.com/office/drawing/2014/main" val="1339921823"/>
                    </a:ext>
                  </a:extLst>
                </a:gridCol>
                <a:gridCol w="493776">
                  <a:extLst>
                    <a:ext uri="{9D8B030D-6E8A-4147-A177-3AD203B41FA5}">
                      <a16:colId xmlns:a16="http://schemas.microsoft.com/office/drawing/2014/main" val="57225977"/>
                    </a:ext>
                  </a:extLst>
                </a:gridCol>
                <a:gridCol w="493776">
                  <a:extLst>
                    <a:ext uri="{9D8B030D-6E8A-4147-A177-3AD203B41FA5}">
                      <a16:colId xmlns:a16="http://schemas.microsoft.com/office/drawing/2014/main" val="3262702404"/>
                    </a:ext>
                  </a:extLst>
                </a:gridCol>
                <a:gridCol w="493776">
                  <a:extLst>
                    <a:ext uri="{9D8B030D-6E8A-4147-A177-3AD203B41FA5}">
                      <a16:colId xmlns:a16="http://schemas.microsoft.com/office/drawing/2014/main" val="3558365129"/>
                    </a:ext>
                  </a:extLst>
                </a:gridCol>
                <a:gridCol w="493776">
                  <a:extLst>
                    <a:ext uri="{9D8B030D-6E8A-4147-A177-3AD203B41FA5}">
                      <a16:colId xmlns:a16="http://schemas.microsoft.com/office/drawing/2014/main" val="3849887630"/>
                    </a:ext>
                  </a:extLst>
                </a:gridCol>
                <a:gridCol w="493776">
                  <a:extLst>
                    <a:ext uri="{9D8B030D-6E8A-4147-A177-3AD203B41FA5}">
                      <a16:colId xmlns:a16="http://schemas.microsoft.com/office/drawing/2014/main" val="1394793888"/>
                    </a:ext>
                  </a:extLst>
                </a:gridCol>
                <a:gridCol w="493776">
                  <a:extLst>
                    <a:ext uri="{9D8B030D-6E8A-4147-A177-3AD203B41FA5}">
                      <a16:colId xmlns:a16="http://schemas.microsoft.com/office/drawing/2014/main" val="218772299"/>
                    </a:ext>
                  </a:extLst>
                </a:gridCol>
                <a:gridCol w="493776">
                  <a:extLst>
                    <a:ext uri="{9D8B030D-6E8A-4147-A177-3AD203B41FA5}">
                      <a16:colId xmlns:a16="http://schemas.microsoft.com/office/drawing/2014/main" val="3502691915"/>
                    </a:ext>
                  </a:extLst>
                </a:gridCol>
                <a:gridCol w="493776">
                  <a:extLst>
                    <a:ext uri="{9D8B030D-6E8A-4147-A177-3AD203B41FA5}">
                      <a16:colId xmlns:a16="http://schemas.microsoft.com/office/drawing/2014/main" val="38483154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9362326"/>
                  </a:ext>
                </a:extLst>
              </a:tr>
              <a:tr h="370840">
                <a:tc>
                  <a:txBody>
                    <a:bodyPr/>
                    <a:lstStyle/>
                    <a:p>
                      <a:r>
                        <a:rPr lang="en-US" sz="1000"/>
                        <a:t>@PHLYINS</a:t>
                      </a:r>
                    </a:p>
                  </a:txBody>
                  <a:tcPr/>
                </a:tc>
                <a:tc>
                  <a:txBody>
                    <a:bodyPr/>
                    <a:lstStyle/>
                    <a:p>
                      <a:r>
                        <a:rPr lang="en-US" sz="1000"/>
                        <a:t>2699</a:t>
                      </a:r>
                    </a:p>
                  </a:txBody>
                  <a:tcPr/>
                </a:tc>
                <a:tc>
                  <a:txBody>
                    <a:bodyPr/>
                    <a:lstStyle/>
                    <a:p>
                      <a:r>
                        <a:rPr lang="en-US" sz="1000"/>
                        <a:t>26</a:t>
                      </a:r>
                    </a:p>
                  </a:txBody>
                  <a:tcPr/>
                </a:tc>
                <a:tc>
                  <a:txBody>
                    <a:bodyPr/>
                    <a:lstStyle/>
                    <a:p>
                      <a:r>
                        <a:rPr lang="en-US" sz="1000"/>
                        <a:t>31</a:t>
                      </a:r>
                    </a:p>
                  </a:txBody>
                  <a:tcPr/>
                </a:tc>
                <a:tc>
                  <a:txBody>
                    <a:bodyPr/>
                    <a:lstStyle/>
                    <a:p>
                      <a:r>
                        <a:rPr lang="en-US" sz="1000"/>
                        <a:t>29</a:t>
                      </a:r>
                    </a:p>
                  </a:txBody>
                  <a:tcPr/>
                </a:tc>
                <a:tc>
                  <a:txBody>
                    <a:bodyPr/>
                    <a:lstStyle/>
                    <a:p>
                      <a:r>
                        <a:rPr lang="en-US" sz="1000"/>
                        <a:t>1</a:t>
                      </a:r>
                    </a:p>
                  </a:txBody>
                  <a:tcPr/>
                </a:tc>
                <a:tc>
                  <a:txBody>
                    <a:bodyPr/>
                    <a:lstStyle/>
                    <a:p>
                      <a:r>
                        <a:rPr lang="en-US" sz="1000"/>
                        <a:t>1</a:t>
                      </a:r>
                    </a:p>
                  </a:txBody>
                  <a:tcPr/>
                </a:tc>
                <a:tc>
                  <a:txBody>
                    <a:bodyPr/>
                    <a:lstStyle/>
                    <a:p>
                      <a:r>
                        <a:rPr lang="en-US" sz="1000"/>
                        <a:t>23</a:t>
                      </a:r>
                    </a:p>
                  </a:txBody>
                  <a:tcPr/>
                </a:tc>
                <a:tc>
                  <a:txBody>
                    <a:bodyPr/>
                    <a:lstStyle/>
                    <a:p>
                      <a:r>
                        <a:rPr lang="en-US" sz="1000"/>
                        <a:t>23</a:t>
                      </a:r>
                    </a:p>
                  </a:txBody>
                  <a:tcPr/>
                </a:tc>
                <a:tc>
                  <a:txBody>
                    <a:bodyPr/>
                    <a:lstStyle/>
                    <a:p>
                      <a:r>
                        <a:rPr lang="en-US" sz="1000"/>
                        <a:t>90</a:t>
                      </a:r>
                    </a:p>
                  </a:txBody>
                  <a:tcPr/>
                </a:tc>
                <a:tc>
                  <a:txBody>
                    <a:bodyPr/>
                    <a:lstStyle/>
                    <a:p>
                      <a:r>
                        <a:rPr lang="en-US" sz="1000"/>
                        <a:t>1</a:t>
                      </a:r>
                    </a:p>
                  </a:txBody>
                  <a:tcPr/>
                </a:tc>
                <a:tc>
                  <a:txBody>
                    <a:bodyPr/>
                    <a:lstStyle/>
                    <a:p>
                      <a:r>
                        <a:rPr lang="en-US" sz="1000"/>
                        <a:t>16</a:t>
                      </a:r>
                    </a:p>
                  </a:txBody>
                  <a:tcPr/>
                </a:tc>
                <a:tc>
                  <a:txBody>
                    <a:bodyPr/>
                    <a:lstStyle/>
                    <a:p>
                      <a:r>
                        <a:rPr lang="en-US" sz="1000"/>
                        <a:t>0.1464%</a:t>
                      </a:r>
                    </a:p>
                  </a:txBody>
                  <a:tcPr/>
                </a:tc>
                <a:tc>
                  <a:txBody>
                    <a:bodyPr/>
                    <a:lstStyle/>
                    <a:p>
                      <a:r>
                        <a:rPr lang="en-US" sz="1000"/>
                        <a:t>0.0%</a:t>
                      </a:r>
                    </a:p>
                  </a:txBody>
                  <a:tcPr/>
                </a:tc>
                <a:extLst>
                  <a:ext uri="{0D108BD9-81ED-4DB2-BD59-A6C34878D82A}">
                    <a16:rowId xmlns:a16="http://schemas.microsoft.com/office/drawing/2014/main" val="2384965589"/>
                  </a:ext>
                </a:extLst>
              </a:tr>
            </a:tbl>
          </a:graphicData>
        </a:graphic>
      </p:graphicFrame>
      <p:sp>
        <p:nvSpPr>
          <p:cNvPr id="4" name="Text Placeholder 3">
            <a:extLst>
              <a:ext uri="{FF2B5EF4-FFF2-40B4-BE49-F238E27FC236}">
                <a16:creationId xmlns:a16="http://schemas.microsoft.com/office/drawing/2014/main" id="{5C824960-9FDE-49F7-A939-B420BF70CAE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924362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93511-562D-4BCF-A4D9-4C4C62E31591}"/>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259D18C4-FA04-4FDC-AD3C-1031A919E162}"/>
              </a:ext>
            </a:extLst>
          </p:cNvPr>
          <p:cNvGraphicFramePr>
            <a:graphicFrameLocks noGrp="1"/>
          </p:cNvGraphicFramePr>
          <p:nvPr>
            <p:ph type="chart" sz="quarter" idx="13"/>
            <p:extLst>
              <p:ext uri="{D42A27DB-BD31-4B8C-83A1-F6EECF244321}">
                <p14:modId xmlns:p14="http://schemas.microsoft.com/office/powerpoint/2010/main" val="3596305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73C17F-4D7B-4BA2-BF86-919CE02F06D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6F45FF5-3214-47FA-8A16-D51C440A4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528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7D32B-8255-46E5-8A9F-DC186BE31AEF}"/>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F08B6EB6-B601-46BC-9E1D-D3FC09D98AB2}"/>
              </a:ext>
            </a:extLst>
          </p:cNvPr>
          <p:cNvGraphicFramePr>
            <a:graphicFrameLocks noGrp="1"/>
          </p:cNvGraphicFramePr>
          <p:nvPr>
            <p:ph type="chart" sz="quarter" idx="13"/>
            <p:extLst>
              <p:ext uri="{D42A27DB-BD31-4B8C-83A1-F6EECF244321}">
                <p14:modId xmlns:p14="http://schemas.microsoft.com/office/powerpoint/2010/main" val="2280169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206A07-60F1-4BC3-9B17-FE06F0A48729}"/>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8C6E5C2-391E-41C8-88D4-5F74280927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0009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64889-D887-4C21-BAA9-4EC871B9F342}"/>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0536D768-7FAC-4EFA-8269-6CCF9C0AA24C}"/>
              </a:ext>
            </a:extLst>
          </p:cNvPr>
          <p:cNvGraphicFramePr>
            <a:graphicFrameLocks noGrp="1"/>
          </p:cNvGraphicFramePr>
          <p:nvPr>
            <p:ph type="chart" sz="quarter" idx="13"/>
            <p:extLst>
              <p:ext uri="{D42A27DB-BD31-4B8C-83A1-F6EECF244321}">
                <p14:modId xmlns:p14="http://schemas.microsoft.com/office/powerpoint/2010/main" val="226682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3A538F-3870-4C25-85C5-BC84EB512CE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B4A8F95-A952-41EB-B427-9E16552B3D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0454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A3E9E-FFA7-4A8B-9F8C-80EB25F685DB}"/>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0F3A0DB1-5C55-49D4-B029-6AEAEAF3511E}"/>
              </a:ext>
            </a:extLst>
          </p:cNvPr>
          <p:cNvGraphicFramePr>
            <a:graphicFrameLocks noGrp="1"/>
          </p:cNvGraphicFramePr>
          <p:nvPr>
            <p:ph type="tbl" sz="quarter" idx="13"/>
            <p:extLst>
              <p:ext uri="{D42A27DB-BD31-4B8C-83A1-F6EECF244321}">
                <p14:modId xmlns:p14="http://schemas.microsoft.com/office/powerpoint/2010/main" val="2635552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37004665"/>
                    </a:ext>
                  </a:extLst>
                </a:gridCol>
                <a:gridCol w="1645920">
                  <a:extLst>
                    <a:ext uri="{9D8B030D-6E8A-4147-A177-3AD203B41FA5}">
                      <a16:colId xmlns:a16="http://schemas.microsoft.com/office/drawing/2014/main" val="133469148"/>
                    </a:ext>
                  </a:extLst>
                </a:gridCol>
                <a:gridCol w="822960">
                  <a:extLst>
                    <a:ext uri="{9D8B030D-6E8A-4147-A177-3AD203B41FA5}">
                      <a16:colId xmlns:a16="http://schemas.microsoft.com/office/drawing/2014/main" val="4113672676"/>
                    </a:ext>
                  </a:extLst>
                </a:gridCol>
                <a:gridCol w="822960">
                  <a:extLst>
                    <a:ext uri="{9D8B030D-6E8A-4147-A177-3AD203B41FA5}">
                      <a16:colId xmlns:a16="http://schemas.microsoft.com/office/drawing/2014/main" val="3020109636"/>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504238018"/>
                  </a:ext>
                </a:extLst>
              </a:tr>
              <a:tr h="370840">
                <a:tc>
                  <a:txBody>
                    <a:bodyPr/>
                    <a:lstStyle/>
                    <a:p>
                      <a:r>
                        <a:rPr lang="en-US" sz="1000" b="1"/>
                        <a:t>@PHLYINS</a:t>
                      </a:r>
                      <a:r>
                        <a:rPr lang="en-US" sz="1000"/>
                        <a:t> was mentioned by </a:t>
                      </a:r>
                      <a:r>
                        <a:rPr lang="en-US" sz="1000" b="1"/>
                        <a:t>@arborday - 2017-07-13 13:52:36</a:t>
                      </a:r>
                      <a:r>
                        <a:rPr lang="en-US" sz="1000"/>
                        <a:t>
Loved meeting w/ our partners at @PHLYINS Grateful for their incredible support and passion! 80,000 trees!… https://t.co/2GVg4B21E8</a:t>
                      </a:r>
                    </a:p>
                  </a:txBody>
                  <a:tcPr/>
                </a:tc>
                <a:tc>
                  <a:txBody>
                    <a:bodyPr/>
                    <a:lstStyle/>
                    <a:p>
                      <a:r>
                        <a:rPr lang="en-US" sz="1000"/>
                        <a:t>07/14/2017 19:12:19</a:t>
                      </a:r>
                    </a:p>
                  </a:txBody>
                  <a:tcPr/>
                </a:tc>
                <a:tc>
                  <a:txBody>
                    <a:bodyPr/>
                    <a:lstStyle/>
                    <a:p>
                      <a:r>
                        <a:rPr lang="en-US" sz="1000"/>
                        <a:t>4</a:t>
                      </a:r>
                    </a:p>
                  </a:txBody>
                  <a:tcPr/>
                </a:tc>
                <a:tc>
                  <a:txBody>
                    <a:bodyPr/>
                    <a:lstStyle/>
                    <a:p>
                      <a:r>
                        <a:rPr lang="en-US" sz="1000"/>
                        <a:t>11</a:t>
                      </a:r>
                    </a:p>
                  </a:txBody>
                  <a:tcPr/>
                </a:tc>
                <a:extLst>
                  <a:ext uri="{0D108BD9-81ED-4DB2-BD59-A6C34878D82A}">
                    <a16:rowId xmlns:a16="http://schemas.microsoft.com/office/drawing/2014/main" val="2843682999"/>
                  </a:ext>
                </a:extLst>
              </a:tr>
              <a:tr h="370840">
                <a:tc>
                  <a:txBody>
                    <a:bodyPr/>
                    <a:lstStyle/>
                    <a:p>
                      <a:r>
                        <a:rPr lang="en-US" sz="1000" b="1"/>
                        <a:t>@PHLYINS</a:t>
                      </a:r>
                      <a:r>
                        <a:rPr lang="en-US" sz="1000"/>
                        <a:t> was mentioned by </a:t>
                      </a:r>
                      <a:r>
                        <a:rPr lang="en-US" sz="1000" b="1"/>
                        <a:t>@EricaOtto1 - 2017-07-26 15:02:33</a:t>
                      </a:r>
                      <a:r>
                        <a:rPr lang="en-US" sz="1000"/>
                        <a:t>
Love it @PHLYINS! Great seeing support of neighbors/clients for @AlexsLemonade. Way to kick it off @PowerHRG. Can't… https://t.co/JC4RpY83sH</a:t>
                      </a:r>
                    </a:p>
                  </a:txBody>
                  <a:tcPr/>
                </a:tc>
                <a:tc>
                  <a:txBody>
                    <a:bodyPr/>
                    <a:lstStyle/>
                    <a:p>
                      <a:r>
                        <a:rPr lang="en-US" sz="1000"/>
                        <a:t>n/a</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777216815"/>
                  </a:ext>
                </a:extLst>
              </a:tr>
              <a:tr h="370840">
                <a:tc>
                  <a:txBody>
                    <a:bodyPr/>
                    <a:lstStyle/>
                    <a:p>
                      <a:r>
                        <a:rPr lang="en-US" sz="1000" b="1"/>
                        <a:t>@PHLYINS</a:t>
                      </a:r>
                      <a:r>
                        <a:rPr lang="en-US" sz="1000"/>
                        <a:t> was mentioned by </a:t>
                      </a:r>
                      <a:r>
                        <a:rPr lang="en-US" sz="1000" b="1"/>
                        <a:t>@GreenFestPhilly - 2017-07-27 11:19:23</a:t>
                      </a:r>
                      <a:r>
                        <a:rPr lang="en-US" sz="1000"/>
                        <a:t>
#DYK sponsor @PHLYINS is funding the planting of 80K trees for a 3rd consecutive year? More trees = cleaner air!… https://t.co/IkttfkATIr</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796650860"/>
                  </a:ext>
                </a:extLst>
              </a:tr>
              <a:tr h="370840">
                <a:tc>
                  <a:txBody>
                    <a:bodyPr/>
                    <a:lstStyle/>
                    <a:p>
                      <a:r>
                        <a:rPr lang="en-US" sz="1000" b="1"/>
                        <a:t>@PHLYINS</a:t>
                      </a:r>
                      <a:r>
                        <a:rPr lang="en-US" sz="1000"/>
                        <a:t> was mentioned by </a:t>
                      </a:r>
                      <a:r>
                        <a:rPr lang="en-US" sz="1000" b="1"/>
                        <a:t>@TTFWatershed - 2017-07-27 12:05:08</a:t>
                      </a:r>
                      <a:r>
                        <a:rPr lang="en-US" sz="1000"/>
                        <a:t>
Our #PartnerAlliance makes our #cleanwater efforts possible: ISS @PennLPS @PHLYINS @LibertyTreePHL Learn more:… https://t.co/nfnJrnm2X0</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035025920"/>
                  </a:ext>
                </a:extLst>
              </a:tr>
              <a:tr h="370840">
                <a:tc>
                  <a:txBody>
                    <a:bodyPr/>
                    <a:lstStyle/>
                    <a:p>
                      <a:r>
                        <a:rPr lang="en-US" sz="1000" b="1"/>
                        <a:t>@PHLYINS</a:t>
                      </a:r>
                      <a:r>
                        <a:rPr lang="en-US" sz="1000"/>
                        <a:t> was mentioned by </a:t>
                      </a:r>
                      <a:r>
                        <a:rPr lang="en-US" sz="1000" b="1"/>
                        <a:t>@TTFWatershed - 2017-07-19 11:45:15</a:t>
                      </a:r>
                      <a:r>
                        <a:rPr lang="en-US" sz="1000"/>
                        <a:t>
So grateful to our #PartnerAlliance like ISS @PennLPS @PHLYINS @LibertyTreePHL who help fund our #cleanwater work:… https://t.co/GFWrfLGytX</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010325588"/>
                  </a:ext>
                </a:extLst>
              </a:tr>
            </a:tbl>
          </a:graphicData>
        </a:graphic>
      </p:graphicFrame>
      <p:sp>
        <p:nvSpPr>
          <p:cNvPr id="4" name="Text Placeholder 3">
            <a:extLst>
              <a:ext uri="{FF2B5EF4-FFF2-40B4-BE49-F238E27FC236}">
                <a16:creationId xmlns:a16="http://schemas.microsoft.com/office/drawing/2014/main" id="{D41E1346-8C8E-4A5D-806C-A061B1EED02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37740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7256-32DD-41C3-B404-4F5057EB3ED7}"/>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02E6132F-B296-4C0C-B3E8-B7E244B39E17}"/>
              </a:ext>
            </a:extLst>
          </p:cNvPr>
          <p:cNvGraphicFramePr>
            <a:graphicFrameLocks noGrp="1"/>
          </p:cNvGraphicFramePr>
          <p:nvPr>
            <p:ph type="tbl" sz="quarter" idx="13"/>
            <p:extLst>
              <p:ext uri="{D42A27DB-BD31-4B8C-83A1-F6EECF244321}">
                <p14:modId xmlns:p14="http://schemas.microsoft.com/office/powerpoint/2010/main" val="270724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3487510"/>
                    </a:ext>
                  </a:extLst>
                </a:gridCol>
                <a:gridCol w="2468880">
                  <a:extLst>
                    <a:ext uri="{9D8B030D-6E8A-4147-A177-3AD203B41FA5}">
                      <a16:colId xmlns:a16="http://schemas.microsoft.com/office/drawing/2014/main" val="2353860428"/>
                    </a:ext>
                  </a:extLst>
                </a:gridCol>
                <a:gridCol w="2468880">
                  <a:extLst>
                    <a:ext uri="{9D8B030D-6E8A-4147-A177-3AD203B41FA5}">
                      <a16:colId xmlns:a16="http://schemas.microsoft.com/office/drawing/2014/main" val="100511840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020636516"/>
                  </a:ext>
                </a:extLst>
              </a:tr>
              <a:tr h="370840">
                <a:tc>
                  <a:txBody>
                    <a:bodyPr/>
                    <a:lstStyle/>
                    <a:p>
                      <a:r>
                        <a:rPr lang="en-US" sz="1000"/>
                        <a:t>@SilversSteve</a:t>
                      </a:r>
                    </a:p>
                  </a:txBody>
                  <a:tcPr/>
                </a:tc>
                <a:tc>
                  <a:txBody>
                    <a:bodyPr/>
                    <a:lstStyle/>
                    <a:p>
                      <a:r>
                        <a:rPr lang="en-US" sz="1000"/>
                        <a:t>@PHLYINS (71)</a:t>
                      </a:r>
                    </a:p>
                  </a:txBody>
                  <a:tcPr/>
                </a:tc>
                <a:tc>
                  <a:txBody>
                    <a:bodyPr/>
                    <a:lstStyle/>
                    <a:p>
                      <a:r>
                        <a:rPr lang="en-US" sz="1000"/>
                        <a:t>71</a:t>
                      </a:r>
                    </a:p>
                  </a:txBody>
                  <a:tcPr/>
                </a:tc>
                <a:extLst>
                  <a:ext uri="{0D108BD9-81ED-4DB2-BD59-A6C34878D82A}">
                    <a16:rowId xmlns:a16="http://schemas.microsoft.com/office/drawing/2014/main" val="2520625983"/>
                  </a:ext>
                </a:extLst>
              </a:tr>
              <a:tr h="370840">
                <a:tc>
                  <a:txBody>
                    <a:bodyPr/>
                    <a:lstStyle/>
                    <a:p>
                      <a:r>
                        <a:rPr lang="en-US" sz="1000"/>
                        <a:t>@ChristinaVerish</a:t>
                      </a:r>
                    </a:p>
                  </a:txBody>
                  <a:tcPr/>
                </a:tc>
                <a:tc>
                  <a:txBody>
                    <a:bodyPr/>
                    <a:lstStyle/>
                    <a:p>
                      <a:r>
                        <a:rPr lang="en-US" sz="1000"/>
                        <a:t>@PHLYINS (24)</a:t>
                      </a:r>
                    </a:p>
                  </a:txBody>
                  <a:tcPr/>
                </a:tc>
                <a:tc>
                  <a:txBody>
                    <a:bodyPr/>
                    <a:lstStyle/>
                    <a:p>
                      <a:r>
                        <a:rPr lang="en-US" sz="1000"/>
                        <a:t>24</a:t>
                      </a:r>
                    </a:p>
                  </a:txBody>
                  <a:tcPr/>
                </a:tc>
                <a:extLst>
                  <a:ext uri="{0D108BD9-81ED-4DB2-BD59-A6C34878D82A}">
                    <a16:rowId xmlns:a16="http://schemas.microsoft.com/office/drawing/2014/main" val="1095343307"/>
                  </a:ext>
                </a:extLst>
              </a:tr>
              <a:tr h="370840">
                <a:tc>
                  <a:txBody>
                    <a:bodyPr/>
                    <a:lstStyle/>
                    <a:p>
                      <a:r>
                        <a:rPr lang="en-US" sz="1000"/>
                        <a:t>@City_Ave</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311978334"/>
                  </a:ext>
                </a:extLst>
              </a:tr>
              <a:tr h="370840">
                <a:tc>
                  <a:txBody>
                    <a:bodyPr/>
                    <a:lstStyle/>
                    <a:p>
                      <a:r>
                        <a:rPr lang="en-US" sz="1000"/>
                        <a:t>@Regore2</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36365921"/>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613340053"/>
                  </a:ext>
                </a:extLst>
              </a:tr>
              <a:tr h="370840">
                <a:tc>
                  <a:txBody>
                    <a:bodyPr/>
                    <a:lstStyle/>
                    <a:p>
                      <a:r>
                        <a:rPr lang="en-US" sz="1000"/>
                        <a:t>@TMNA_Services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325624159"/>
                  </a:ext>
                </a:extLst>
              </a:tr>
              <a:tr h="370840">
                <a:tc>
                  <a:txBody>
                    <a:bodyPr/>
                    <a:lstStyle/>
                    <a:p>
                      <a:r>
                        <a:rPr lang="en-US" sz="1000"/>
                        <a:t>@HeatherDSt</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289860712"/>
                  </a:ext>
                </a:extLst>
              </a:tr>
              <a:tr h="370840">
                <a:tc>
                  <a:txBody>
                    <a:bodyPr/>
                    <a:lstStyle/>
                    <a:p>
                      <a:r>
                        <a:rPr lang="en-US" sz="1000"/>
                        <a:t>@TTFWatershed</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952148869"/>
                  </a:ext>
                </a:extLst>
              </a:tr>
              <a:tr h="370840">
                <a:tc>
                  <a:txBody>
                    <a:bodyPr/>
                    <a:lstStyle/>
                    <a:p>
                      <a:r>
                        <a:rPr lang="en-US" sz="1000"/>
                        <a:t>@goWeSpire</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857651277"/>
                  </a:ext>
                </a:extLst>
              </a:tr>
              <a:tr h="370840">
                <a:tc>
                  <a:txBody>
                    <a:bodyPr/>
                    <a:lstStyle/>
                    <a:p>
                      <a:r>
                        <a:rPr lang="en-US" sz="1000"/>
                        <a:t>@NHLFlyers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99369722"/>
                  </a:ext>
                </a:extLst>
              </a:tr>
            </a:tbl>
          </a:graphicData>
        </a:graphic>
      </p:graphicFrame>
      <p:sp>
        <p:nvSpPr>
          <p:cNvPr id="4" name="Text Placeholder 3">
            <a:extLst>
              <a:ext uri="{FF2B5EF4-FFF2-40B4-BE49-F238E27FC236}">
                <a16:creationId xmlns:a16="http://schemas.microsoft.com/office/drawing/2014/main" id="{7487F281-1802-42C2-B7D9-DE45316AEE9C}"/>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893955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F683-9343-47C8-9A98-E1755407CC6F}"/>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D597FE01-549F-450F-8557-93E936D06B74}"/>
              </a:ext>
            </a:extLst>
          </p:cNvPr>
          <p:cNvGraphicFramePr>
            <a:graphicFrameLocks noGrp="1"/>
          </p:cNvGraphicFramePr>
          <p:nvPr>
            <p:ph type="tbl" sz="quarter" idx="13"/>
            <p:extLst>
              <p:ext uri="{D42A27DB-BD31-4B8C-83A1-F6EECF244321}">
                <p14:modId xmlns:p14="http://schemas.microsoft.com/office/powerpoint/2010/main" val="383618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82471693"/>
                    </a:ext>
                  </a:extLst>
                </a:gridCol>
                <a:gridCol w="822960">
                  <a:extLst>
                    <a:ext uri="{9D8B030D-6E8A-4147-A177-3AD203B41FA5}">
                      <a16:colId xmlns:a16="http://schemas.microsoft.com/office/drawing/2014/main" val="340554148"/>
                    </a:ext>
                  </a:extLst>
                </a:gridCol>
                <a:gridCol w="822960">
                  <a:extLst>
                    <a:ext uri="{9D8B030D-6E8A-4147-A177-3AD203B41FA5}">
                      <a16:colId xmlns:a16="http://schemas.microsoft.com/office/drawing/2014/main" val="2413701084"/>
                    </a:ext>
                  </a:extLst>
                </a:gridCol>
                <a:gridCol w="822960">
                  <a:extLst>
                    <a:ext uri="{9D8B030D-6E8A-4147-A177-3AD203B41FA5}">
                      <a16:colId xmlns:a16="http://schemas.microsoft.com/office/drawing/2014/main" val="2964086648"/>
                    </a:ext>
                  </a:extLst>
                </a:gridCol>
                <a:gridCol w="822960">
                  <a:extLst>
                    <a:ext uri="{9D8B030D-6E8A-4147-A177-3AD203B41FA5}">
                      <a16:colId xmlns:a16="http://schemas.microsoft.com/office/drawing/2014/main" val="557633939"/>
                    </a:ext>
                  </a:extLst>
                </a:gridCol>
                <a:gridCol w="822960">
                  <a:extLst>
                    <a:ext uri="{9D8B030D-6E8A-4147-A177-3AD203B41FA5}">
                      <a16:colId xmlns:a16="http://schemas.microsoft.com/office/drawing/2014/main" val="82606848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838831939"/>
                  </a:ext>
                </a:extLst>
              </a:tr>
              <a:tr h="370840">
                <a:tc>
                  <a:txBody>
                    <a:bodyPr/>
                    <a:lstStyle/>
                    <a:p>
                      <a:r>
                        <a:rPr lang="en-US" sz="1000" b="1"/>
                        <a:t>@PHLYINS - 2017-07-18 17:21:45</a:t>
                      </a:r>
                      <a:r>
                        <a:rPr lang="en-US" sz="1000"/>
                        <a:t>
Yesterday, #PHLY kicked off its Common Trainee Program, welcoming 37 employees from offices across the country in the Home Office! #TEAMPHLY https://t.co/7ak0r4jZTi</a:t>
                      </a:r>
                    </a:p>
                  </a:txBody>
                  <a:tcPr/>
                </a:tc>
                <a:tc>
                  <a:txBody>
                    <a:bodyPr/>
                    <a:lstStyle/>
                    <a:p>
                      <a:r>
                        <a:rPr lang="en-US" sz="1000"/>
                        <a:t>No</a:t>
                      </a:r>
                    </a:p>
                  </a:txBody>
                  <a:tcPr/>
                </a:tc>
                <a:tc>
                  <a:txBody>
                    <a:bodyPr/>
                    <a:lstStyle/>
                    <a:p>
                      <a:r>
                        <a:rPr lang="en-US" sz="1000"/>
                        <a:t>3</a:t>
                      </a:r>
                    </a:p>
                  </a:txBody>
                  <a:tcPr/>
                </a:tc>
                <a:tc>
                  <a:txBody>
                    <a:bodyPr/>
                    <a:lstStyle/>
                    <a:p>
                      <a:r>
                        <a:rPr lang="en-US" sz="1000"/>
                        <a:t>11</a:t>
                      </a:r>
                    </a:p>
                  </a:txBody>
                  <a:tcPr/>
                </a:tc>
                <a:tc>
                  <a:txBody>
                    <a:bodyPr/>
                    <a:lstStyle/>
                    <a:p>
                      <a:r>
                        <a:rPr lang="en-US" sz="1000"/>
                        <a:t>0</a:t>
                      </a:r>
                    </a:p>
                  </a:txBody>
                  <a:tcPr/>
                </a:tc>
                <a:tc>
                  <a:txBody>
                    <a:bodyPr/>
                    <a:lstStyle/>
                    <a:p>
                      <a:r>
                        <a:rPr lang="en-US" sz="1000"/>
                        <a:t>0.5206%</a:t>
                      </a:r>
                    </a:p>
                  </a:txBody>
                  <a:tcPr/>
                </a:tc>
                <a:extLst>
                  <a:ext uri="{0D108BD9-81ED-4DB2-BD59-A6C34878D82A}">
                    <a16:rowId xmlns:a16="http://schemas.microsoft.com/office/drawing/2014/main" val="4011091459"/>
                  </a:ext>
                </a:extLst>
              </a:tr>
              <a:tr h="370840">
                <a:tc>
                  <a:txBody>
                    <a:bodyPr/>
                    <a:lstStyle/>
                    <a:p>
                      <a:r>
                        <a:rPr lang="en-US" sz="1000" b="1"/>
                        <a:t>@PHLYINS - 2017-07-20 14:51:07</a:t>
                      </a:r>
                      <a:r>
                        <a:rPr lang="en-US" sz="1000"/>
                        <a:t>
Our Founder overcame #dyslexia to build a legacy that helps others. We salute his leadership &amp;amp; generosity. https://t.co/axjNQ5Wfi0</a:t>
                      </a:r>
                    </a:p>
                  </a:txBody>
                  <a:tcPr/>
                </a:tc>
                <a:tc>
                  <a:txBody>
                    <a:bodyPr/>
                    <a:lstStyle/>
                    <a:p>
                      <a:r>
                        <a:rPr lang="en-US" sz="1000"/>
                        <a:t>No</a:t>
                      </a:r>
                    </a:p>
                  </a:txBody>
                  <a:tcPr/>
                </a:tc>
                <a:tc>
                  <a:txBody>
                    <a:bodyPr/>
                    <a:lstStyle/>
                    <a:p>
                      <a:r>
                        <a:rPr lang="en-US" sz="1000"/>
                        <a:t>1</a:t>
                      </a:r>
                    </a:p>
                  </a:txBody>
                  <a:tcPr/>
                </a:tc>
                <a:tc>
                  <a:txBody>
                    <a:bodyPr/>
                    <a:lstStyle/>
                    <a:p>
                      <a:r>
                        <a:rPr lang="en-US" sz="1000"/>
                        <a:t>11</a:t>
                      </a:r>
                    </a:p>
                  </a:txBody>
                  <a:tcPr/>
                </a:tc>
                <a:tc>
                  <a:txBody>
                    <a:bodyPr/>
                    <a:lstStyle/>
                    <a:p>
                      <a:r>
                        <a:rPr lang="en-US" sz="1000"/>
                        <a:t>0</a:t>
                      </a:r>
                    </a:p>
                  </a:txBody>
                  <a:tcPr/>
                </a:tc>
                <a:tc>
                  <a:txBody>
                    <a:bodyPr/>
                    <a:lstStyle/>
                    <a:p>
                      <a:r>
                        <a:rPr lang="en-US" sz="1000"/>
                        <a:t>0.4459%</a:t>
                      </a:r>
                    </a:p>
                  </a:txBody>
                  <a:tcPr/>
                </a:tc>
                <a:extLst>
                  <a:ext uri="{0D108BD9-81ED-4DB2-BD59-A6C34878D82A}">
                    <a16:rowId xmlns:a16="http://schemas.microsoft.com/office/drawing/2014/main" val="2834943531"/>
                  </a:ext>
                </a:extLst>
              </a:tr>
              <a:tr h="370840">
                <a:tc>
                  <a:txBody>
                    <a:bodyPr/>
                    <a:lstStyle/>
                    <a:p>
                      <a:r>
                        <a:rPr lang="en-US" sz="1000" b="1"/>
                        <a:t>@PHLYINS - 2017-07-24 16:23:58</a:t>
                      </a:r>
                      <a:r>
                        <a:rPr lang="en-US" sz="1000"/>
                        <a:t>
#PHLY Trainees spent a day watering newly planted trees &amp;amp; clearing a walking trail to help support @DelawareRiverCC! #volunteer #community https://t.co/iHsmMSBPnL</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0.4083%</a:t>
                      </a:r>
                    </a:p>
                  </a:txBody>
                  <a:tcPr/>
                </a:tc>
                <a:extLst>
                  <a:ext uri="{0D108BD9-81ED-4DB2-BD59-A6C34878D82A}">
                    <a16:rowId xmlns:a16="http://schemas.microsoft.com/office/drawing/2014/main" val="1507685168"/>
                  </a:ext>
                </a:extLst>
              </a:tr>
            </a:tbl>
          </a:graphicData>
        </a:graphic>
      </p:graphicFrame>
      <p:sp>
        <p:nvSpPr>
          <p:cNvPr id="4" name="Text Placeholder 3">
            <a:extLst>
              <a:ext uri="{FF2B5EF4-FFF2-40B4-BE49-F238E27FC236}">
                <a16:creationId xmlns:a16="http://schemas.microsoft.com/office/drawing/2014/main" id="{8B1BBF3D-A9CE-45CF-BE48-FBE4DF7B795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149428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0C04D-D4DF-40DD-B351-D26294384732}"/>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5D746CC1-61E1-4E5B-882F-873206546F02}"/>
              </a:ext>
            </a:extLst>
          </p:cNvPr>
          <p:cNvGraphicFramePr>
            <a:graphicFrameLocks noGrp="1"/>
          </p:cNvGraphicFramePr>
          <p:nvPr>
            <p:ph type="tbl" sz="quarter" idx="13"/>
            <p:extLst>
              <p:ext uri="{D42A27DB-BD31-4B8C-83A1-F6EECF244321}">
                <p14:modId xmlns:p14="http://schemas.microsoft.com/office/powerpoint/2010/main" val="406265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697133"/>
                    </a:ext>
                  </a:extLst>
                </a:gridCol>
                <a:gridCol w="1069848">
                  <a:extLst>
                    <a:ext uri="{9D8B030D-6E8A-4147-A177-3AD203B41FA5}">
                      <a16:colId xmlns:a16="http://schemas.microsoft.com/office/drawing/2014/main" val="1281532041"/>
                    </a:ext>
                  </a:extLst>
                </a:gridCol>
                <a:gridCol w="1069848">
                  <a:extLst>
                    <a:ext uri="{9D8B030D-6E8A-4147-A177-3AD203B41FA5}">
                      <a16:colId xmlns:a16="http://schemas.microsoft.com/office/drawing/2014/main" val="2528242761"/>
                    </a:ext>
                  </a:extLst>
                </a:gridCol>
                <a:gridCol w="1069848">
                  <a:extLst>
                    <a:ext uri="{9D8B030D-6E8A-4147-A177-3AD203B41FA5}">
                      <a16:colId xmlns:a16="http://schemas.microsoft.com/office/drawing/2014/main" val="2539881391"/>
                    </a:ext>
                  </a:extLst>
                </a:gridCol>
                <a:gridCol w="1069848">
                  <a:extLst>
                    <a:ext uri="{9D8B030D-6E8A-4147-A177-3AD203B41FA5}">
                      <a16:colId xmlns:a16="http://schemas.microsoft.com/office/drawing/2014/main" val="337423843"/>
                    </a:ext>
                  </a:extLst>
                </a:gridCol>
                <a:gridCol w="1069848">
                  <a:extLst>
                    <a:ext uri="{9D8B030D-6E8A-4147-A177-3AD203B41FA5}">
                      <a16:colId xmlns:a16="http://schemas.microsoft.com/office/drawing/2014/main" val="2600007857"/>
                    </a:ext>
                  </a:extLst>
                </a:gridCol>
                <a:gridCol w="1069848">
                  <a:extLst>
                    <a:ext uri="{9D8B030D-6E8A-4147-A177-3AD203B41FA5}">
                      <a16:colId xmlns:a16="http://schemas.microsoft.com/office/drawing/2014/main" val="35980904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71623535"/>
                  </a:ext>
                </a:extLst>
              </a:tr>
              <a:tr h="370840">
                <a:tc>
                  <a:txBody>
                    <a:bodyPr/>
                    <a:lstStyle/>
                    <a:p>
                      <a:r>
                        <a:rPr lang="en-US" sz="1000"/>
                        <a:t>Philadelphia Insurance Companies</a:t>
                      </a:r>
                    </a:p>
                  </a:txBody>
                  <a:tcPr/>
                </a:tc>
                <a:tc>
                  <a:txBody>
                    <a:bodyPr/>
                    <a:lstStyle/>
                    <a:p>
                      <a:r>
                        <a:rPr lang="en-US" sz="1000"/>
                        <a:t>12733</a:t>
                      </a:r>
                    </a:p>
                  </a:txBody>
                  <a:tcPr/>
                </a:tc>
                <a:tc>
                  <a:txBody>
                    <a:bodyPr/>
                    <a:lstStyle/>
                    <a:p>
                      <a:r>
                        <a:rPr lang="en-US" sz="1000"/>
                        <a:t>157</a:t>
                      </a:r>
                    </a:p>
                  </a:txBody>
                  <a:tcPr/>
                </a:tc>
                <a:tc>
                  <a:txBody>
                    <a:bodyPr/>
                    <a:lstStyle/>
                    <a:p>
                      <a:r>
                        <a:rPr lang="en-US" sz="1000"/>
                        <a:t>19</a:t>
                      </a:r>
                    </a:p>
                  </a:txBody>
                  <a:tcPr/>
                </a:tc>
                <a:tc>
                  <a:txBody>
                    <a:bodyPr/>
                    <a:lstStyle/>
                    <a:p>
                      <a:r>
                        <a:rPr lang="en-US" sz="1000"/>
                        <a:t>1269</a:t>
                      </a:r>
                    </a:p>
                  </a:txBody>
                  <a:tcPr/>
                </a:tc>
                <a:tc>
                  <a:txBody>
                    <a:bodyPr/>
                    <a:lstStyle/>
                    <a:p>
                      <a:r>
                        <a:rPr lang="en-US" sz="1000"/>
                        <a:t>20</a:t>
                      </a:r>
                    </a:p>
                  </a:txBody>
                  <a:tcPr/>
                </a:tc>
                <a:tc>
                  <a:txBody>
                    <a:bodyPr/>
                    <a:lstStyle/>
                    <a:p>
                      <a:r>
                        <a:rPr lang="en-US" sz="1000"/>
                        <a:t>0.5361%</a:t>
                      </a:r>
                    </a:p>
                  </a:txBody>
                  <a:tcPr/>
                </a:tc>
                <a:extLst>
                  <a:ext uri="{0D108BD9-81ED-4DB2-BD59-A6C34878D82A}">
                    <a16:rowId xmlns:a16="http://schemas.microsoft.com/office/drawing/2014/main" val="1457121501"/>
                  </a:ext>
                </a:extLst>
              </a:tr>
            </a:tbl>
          </a:graphicData>
        </a:graphic>
      </p:graphicFrame>
      <p:sp>
        <p:nvSpPr>
          <p:cNvPr id="4" name="Text Placeholder 3">
            <a:extLst>
              <a:ext uri="{FF2B5EF4-FFF2-40B4-BE49-F238E27FC236}">
                <a16:creationId xmlns:a16="http://schemas.microsoft.com/office/drawing/2014/main" id="{DCFF59A1-0586-47C8-BE97-8FD46EBF02C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702881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76B86-11B8-4A8B-BEF6-FA99057797A6}"/>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0A049355-62FC-4198-B039-AB0790D2B816}"/>
              </a:ext>
            </a:extLst>
          </p:cNvPr>
          <p:cNvGraphicFramePr>
            <a:graphicFrameLocks noGrp="1"/>
          </p:cNvGraphicFramePr>
          <p:nvPr>
            <p:ph type="chart" sz="quarter" idx="13"/>
            <p:extLst>
              <p:ext uri="{D42A27DB-BD31-4B8C-83A1-F6EECF244321}">
                <p14:modId xmlns:p14="http://schemas.microsoft.com/office/powerpoint/2010/main" val="2672008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D31348-52EC-4541-BEA3-EE8EEC2E466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1FFC5A6-917E-4CD1-91AD-76E88E5F5B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8971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A6C6B-CBA8-4ABA-A663-54A10523BC69}"/>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E77A32C4-3545-4478-8867-A22CA4DF1ADF}"/>
              </a:ext>
            </a:extLst>
          </p:cNvPr>
          <p:cNvGraphicFramePr>
            <a:graphicFrameLocks noGrp="1"/>
          </p:cNvGraphicFramePr>
          <p:nvPr>
            <p:ph type="chart" sz="quarter" idx="13"/>
            <p:extLst>
              <p:ext uri="{D42A27DB-BD31-4B8C-83A1-F6EECF244321}">
                <p14:modId xmlns:p14="http://schemas.microsoft.com/office/powerpoint/2010/main" val="2191646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7D5AB0-48CD-4CB8-AB46-3B8DEED86EA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C42BDEA-F0FE-4869-8226-93AA31593E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580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C0800-7816-4959-A601-390F83190A6D}"/>
              </a:ext>
            </a:extLst>
          </p:cNvPr>
          <p:cNvSpPr>
            <a:spLocks noGrp="1"/>
          </p:cNvSpPr>
          <p:nvPr>
            <p:ph type="title"/>
          </p:nvPr>
        </p:nvSpPr>
        <p:spPr/>
        <p:txBody>
          <a:bodyPr/>
          <a:lstStyle/>
          <a:p>
            <a:r>
              <a:rPr lang="en-US"/>
              <a:t>LinkedIn Updates Table - 1 of 2</a:t>
            </a:r>
          </a:p>
        </p:txBody>
      </p:sp>
      <p:graphicFrame>
        <p:nvGraphicFramePr>
          <p:cNvPr id="5" name="Table Placeholder 4">
            <a:extLst>
              <a:ext uri="{FF2B5EF4-FFF2-40B4-BE49-F238E27FC236}">
                <a16:creationId xmlns:a16="http://schemas.microsoft.com/office/drawing/2014/main" id="{6C302530-2C2F-4898-BA44-9685F1272766}"/>
              </a:ext>
            </a:extLst>
          </p:cNvPr>
          <p:cNvGraphicFramePr>
            <a:graphicFrameLocks noGrp="1"/>
          </p:cNvGraphicFramePr>
          <p:nvPr>
            <p:ph type="tbl" sz="quarter" idx="13"/>
            <p:extLst>
              <p:ext uri="{D42A27DB-BD31-4B8C-83A1-F6EECF244321}">
                <p14:modId xmlns:p14="http://schemas.microsoft.com/office/powerpoint/2010/main" val="1855420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55442869"/>
                    </a:ext>
                  </a:extLst>
                </a:gridCol>
                <a:gridCol w="987552">
                  <a:extLst>
                    <a:ext uri="{9D8B030D-6E8A-4147-A177-3AD203B41FA5}">
                      <a16:colId xmlns:a16="http://schemas.microsoft.com/office/drawing/2014/main" val="3033727034"/>
                    </a:ext>
                  </a:extLst>
                </a:gridCol>
                <a:gridCol w="987552">
                  <a:extLst>
                    <a:ext uri="{9D8B030D-6E8A-4147-A177-3AD203B41FA5}">
                      <a16:colId xmlns:a16="http://schemas.microsoft.com/office/drawing/2014/main" val="2797453579"/>
                    </a:ext>
                  </a:extLst>
                </a:gridCol>
                <a:gridCol w="987552">
                  <a:extLst>
                    <a:ext uri="{9D8B030D-6E8A-4147-A177-3AD203B41FA5}">
                      <a16:colId xmlns:a16="http://schemas.microsoft.com/office/drawing/2014/main" val="2348632378"/>
                    </a:ext>
                  </a:extLst>
                </a:gridCol>
                <a:gridCol w="987552">
                  <a:extLst>
                    <a:ext uri="{9D8B030D-6E8A-4147-A177-3AD203B41FA5}">
                      <a16:colId xmlns:a16="http://schemas.microsoft.com/office/drawing/2014/main" val="2991571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632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- 2017-07-18 17:44:34</a:t>
                      </a:r>
                      <a:r>
                        <a:rPr kumimoji="0" lang="en-US" sz="1000" b="0" i="0" u="none" strike="noStrike" kern="1200" cap="none" spc="0" normalizeH="0" baseline="0" noProof="0">
                          <a:ln>
                            <a:noFill/>
                          </a:ln>
                          <a:solidFill>
                            <a:prstClr val="black"/>
                          </a:solidFill>
                          <a:effectLst/>
                          <a:uLnTx/>
                          <a:uFillTx/>
                          <a:latin typeface="+mn-lt"/>
                          <a:ea typeface="+mn-ea"/>
                          <a:cs typeface="+mn-cs"/>
                        </a:rPr>
                        <a:t>
Yesterday, PHLY kicked off its Common Trainee Program, welcoming 37 employees from offices across the country in the Home Office. The participants include a mix of new hires, returning interns, and internal transfers from Marketing, Risk Management, and Underwriting. The program is designed to acclimate the participants to PHLY and prepare them for a career in their respective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767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- 2017-07-13 17:20:11</a:t>
                      </a:r>
                      <a:r>
                        <a:rPr kumimoji="0" lang="en-US" sz="1000" b="0" i="0" u="none" strike="noStrike" kern="1200" cap="none" spc="0" normalizeH="0" baseline="0" noProof="0">
                          <a:ln>
                            <a:noFill/>
                          </a:ln>
                          <a:solidFill>
                            <a:prstClr val="black"/>
                          </a:solidFill>
                          <a:effectLst/>
                          <a:uLnTx/>
                          <a:uFillTx/>
                          <a:latin typeface="+mn-lt"/>
                          <a:ea typeface="+mn-ea"/>
                          <a:cs typeface="+mn-cs"/>
                        </a:rPr>
                        <a:t>
Yesterday, our Summer Associates internship program participated in an informative and engaging Leadership Panel in the Home Office.  The panel, which included PHLY VPs, aimed to provide the interns with guidance and career advice about how to be successful leaders in the insurance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396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- 2017-07-11 11:18:15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Regional Sales Manager Jason Ivins (front row, third from left) for being named an Insurance Brokers' Association of the State of New York (IBANY) Emerging Leader of the Year. IBANY Emerging Leaders are recognized for their outstanding accomplishments, demonstrated leadership, and commitment to the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1593004"/>
                  </a:ext>
                </a:extLst>
              </a:tr>
            </a:tbl>
          </a:graphicData>
        </a:graphic>
      </p:graphicFrame>
      <p:sp>
        <p:nvSpPr>
          <p:cNvPr id="4" name="Text Placeholder 3">
            <a:extLst>
              <a:ext uri="{FF2B5EF4-FFF2-40B4-BE49-F238E27FC236}">
                <a16:creationId xmlns:a16="http://schemas.microsoft.com/office/drawing/2014/main" id="{2C648795-A524-4984-990A-E1C6ED6C85F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376202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BAEDB-35CE-47FA-A028-FF6B50983139}"/>
              </a:ext>
            </a:extLst>
          </p:cNvPr>
          <p:cNvSpPr>
            <a:spLocks noGrp="1"/>
          </p:cNvSpPr>
          <p:nvPr>
            <p:ph type="title"/>
          </p:nvPr>
        </p:nvSpPr>
        <p:spPr/>
        <p:txBody>
          <a:bodyPr/>
          <a:lstStyle/>
          <a:p>
            <a:r>
              <a:rPr lang="en-US"/>
              <a:t>LinkedIn Updates Table - 2 of 2</a:t>
            </a:r>
          </a:p>
        </p:txBody>
      </p:sp>
      <p:graphicFrame>
        <p:nvGraphicFramePr>
          <p:cNvPr id="5" name="Table Placeholder 4">
            <a:extLst>
              <a:ext uri="{FF2B5EF4-FFF2-40B4-BE49-F238E27FC236}">
                <a16:creationId xmlns:a16="http://schemas.microsoft.com/office/drawing/2014/main" id="{172430E6-7456-4F74-9F53-4E65E717EFC3}"/>
              </a:ext>
            </a:extLst>
          </p:cNvPr>
          <p:cNvGraphicFramePr>
            <a:graphicFrameLocks noGrp="1"/>
          </p:cNvGraphicFramePr>
          <p:nvPr>
            <p:ph type="tbl" sz="quarter" idx="13"/>
            <p:extLst>
              <p:ext uri="{D42A27DB-BD31-4B8C-83A1-F6EECF244321}">
                <p14:modId xmlns:p14="http://schemas.microsoft.com/office/powerpoint/2010/main" val="3531773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70972841"/>
                    </a:ext>
                  </a:extLst>
                </a:gridCol>
                <a:gridCol w="987552">
                  <a:extLst>
                    <a:ext uri="{9D8B030D-6E8A-4147-A177-3AD203B41FA5}">
                      <a16:colId xmlns:a16="http://schemas.microsoft.com/office/drawing/2014/main" val="2220847956"/>
                    </a:ext>
                  </a:extLst>
                </a:gridCol>
                <a:gridCol w="987552">
                  <a:extLst>
                    <a:ext uri="{9D8B030D-6E8A-4147-A177-3AD203B41FA5}">
                      <a16:colId xmlns:a16="http://schemas.microsoft.com/office/drawing/2014/main" val="472763344"/>
                    </a:ext>
                  </a:extLst>
                </a:gridCol>
                <a:gridCol w="987552">
                  <a:extLst>
                    <a:ext uri="{9D8B030D-6E8A-4147-A177-3AD203B41FA5}">
                      <a16:colId xmlns:a16="http://schemas.microsoft.com/office/drawing/2014/main" val="3083869146"/>
                    </a:ext>
                  </a:extLst>
                </a:gridCol>
                <a:gridCol w="987552">
                  <a:extLst>
                    <a:ext uri="{9D8B030D-6E8A-4147-A177-3AD203B41FA5}">
                      <a16:colId xmlns:a16="http://schemas.microsoft.com/office/drawing/2014/main" val="351625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69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- 2017-07-13 09:51:08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support women in insurance through offerings ranging from professional development and networking opportunities to promoting careers in insurance to diverse audiences. Three PHLY employees, Vindhya Thomas, Valerie Mattia, and Julianne Shillington, recently took advantage of the opportunity to network with other women in the insurance industry by attending the Association of Professional Insurance Women’s (APIW) meet and greet!  Originating in NYC, this was the second networking event for APIW’s Philadelphia Network, which was held in Center City and open to all women insurance professionals. Learn more about APIW at www.apiw.org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04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- 2017-07-21 08:37:20</a:t>
                      </a:r>
                      <a:r>
                        <a:rPr kumimoji="0" lang="en-US" sz="1000" b="0" i="0" u="none" strike="noStrike" kern="1200" cap="none" spc="0" normalizeH="0" baseline="0" noProof="0">
                          <a:ln>
                            <a:noFill/>
                          </a:ln>
                          <a:solidFill>
                            <a:prstClr val="black"/>
                          </a:solidFill>
                          <a:effectLst/>
                          <a:uLnTx/>
                          <a:uFillTx/>
                          <a:latin typeface="+mn-lt"/>
                          <a:ea typeface="+mn-ea"/>
                          <a:cs typeface="+mn-cs"/>
                        </a:rPr>
                        <a:t>
PHLY's Founder and Chairman Emeritus James J. Maguire, Sr. overcame dyslexia to blaze a trail in the insurance industry. This article shares a small part of his story, which includes building a culture at PHLY of giving back and a commitment to growth and learning. Mr. Maguire continues to lead by example and we salute his generous efforts.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4834698"/>
                  </a:ext>
                </a:extLst>
              </a:tr>
            </a:tbl>
          </a:graphicData>
        </a:graphic>
      </p:graphicFrame>
      <p:sp>
        <p:nvSpPr>
          <p:cNvPr id="4" name="Text Placeholder 3">
            <a:extLst>
              <a:ext uri="{FF2B5EF4-FFF2-40B4-BE49-F238E27FC236}">
                <a16:creationId xmlns:a16="http://schemas.microsoft.com/office/drawing/2014/main" id="{5ADB5519-AF38-414B-92E2-45BA840F64B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92854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815C8-543F-4983-B598-9866A521676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81F24B25-D2E3-4899-93D7-D017D0163E67}"/>
              </a:ext>
            </a:extLst>
          </p:cNvPr>
          <p:cNvGraphicFramePr>
            <a:graphicFrameLocks noGrp="1"/>
          </p:cNvGraphicFramePr>
          <p:nvPr>
            <p:ph type="tbl" sz="quarter" idx="13"/>
            <p:extLst>
              <p:ext uri="{D42A27DB-BD31-4B8C-83A1-F6EECF244321}">
                <p14:modId xmlns:p14="http://schemas.microsoft.com/office/powerpoint/2010/main" val="318407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5263791"/>
                    </a:ext>
                  </a:extLst>
                </a:gridCol>
                <a:gridCol w="699516">
                  <a:extLst>
                    <a:ext uri="{9D8B030D-6E8A-4147-A177-3AD203B41FA5}">
                      <a16:colId xmlns:a16="http://schemas.microsoft.com/office/drawing/2014/main" val="228286903"/>
                    </a:ext>
                  </a:extLst>
                </a:gridCol>
                <a:gridCol w="699516">
                  <a:extLst>
                    <a:ext uri="{9D8B030D-6E8A-4147-A177-3AD203B41FA5}">
                      <a16:colId xmlns:a16="http://schemas.microsoft.com/office/drawing/2014/main" val="3133903737"/>
                    </a:ext>
                  </a:extLst>
                </a:gridCol>
                <a:gridCol w="658368">
                  <a:extLst>
                    <a:ext uri="{9D8B030D-6E8A-4147-A177-3AD203B41FA5}">
                      <a16:colId xmlns:a16="http://schemas.microsoft.com/office/drawing/2014/main" val="1134463601"/>
                    </a:ext>
                  </a:extLst>
                </a:gridCol>
                <a:gridCol w="658368">
                  <a:extLst>
                    <a:ext uri="{9D8B030D-6E8A-4147-A177-3AD203B41FA5}">
                      <a16:colId xmlns:a16="http://schemas.microsoft.com/office/drawing/2014/main" val="883415098"/>
                    </a:ext>
                  </a:extLst>
                </a:gridCol>
                <a:gridCol w="658368">
                  <a:extLst>
                    <a:ext uri="{9D8B030D-6E8A-4147-A177-3AD203B41FA5}">
                      <a16:colId xmlns:a16="http://schemas.microsoft.com/office/drawing/2014/main" val="3799710195"/>
                    </a:ext>
                  </a:extLst>
                </a:gridCol>
                <a:gridCol w="699516">
                  <a:extLst>
                    <a:ext uri="{9D8B030D-6E8A-4147-A177-3AD203B41FA5}">
                      <a16:colId xmlns:a16="http://schemas.microsoft.com/office/drawing/2014/main" val="669814736"/>
                    </a:ext>
                  </a:extLst>
                </a:gridCol>
                <a:gridCol w="699516">
                  <a:extLst>
                    <a:ext uri="{9D8B030D-6E8A-4147-A177-3AD203B41FA5}">
                      <a16:colId xmlns:a16="http://schemas.microsoft.com/office/drawing/2014/main" val="3378079251"/>
                    </a:ext>
                  </a:extLst>
                </a:gridCol>
                <a:gridCol w="699516">
                  <a:extLst>
                    <a:ext uri="{9D8B030D-6E8A-4147-A177-3AD203B41FA5}">
                      <a16:colId xmlns:a16="http://schemas.microsoft.com/office/drawing/2014/main" val="1892232633"/>
                    </a:ext>
                  </a:extLst>
                </a:gridCol>
                <a:gridCol w="658368">
                  <a:extLst>
                    <a:ext uri="{9D8B030D-6E8A-4147-A177-3AD203B41FA5}">
                      <a16:colId xmlns:a16="http://schemas.microsoft.com/office/drawing/2014/main" val="306577704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75796360"/>
                  </a:ext>
                </a:extLst>
              </a:tr>
              <a:tr h="370840">
                <a:tc>
                  <a:txBody>
                    <a:bodyPr/>
                    <a:lstStyle/>
                    <a:p>
                      <a:r>
                        <a:rPr lang="en-US" sz="1000"/>
                        <a:t>phlyinsurance (Philadelphia Insurance Co.)</a:t>
                      </a:r>
                    </a:p>
                  </a:txBody>
                  <a:tcPr/>
                </a:tc>
                <a:tc>
                  <a:txBody>
                    <a:bodyPr/>
                    <a:lstStyle/>
                    <a:p>
                      <a:r>
                        <a:rPr lang="en-US" sz="1000"/>
                        <a:t>584</a:t>
                      </a:r>
                    </a:p>
                  </a:txBody>
                  <a:tcPr/>
                </a:tc>
                <a:tc>
                  <a:txBody>
                    <a:bodyPr/>
                    <a:lstStyle/>
                    <a:p>
                      <a:r>
                        <a:rPr lang="en-US" sz="1000"/>
                        <a:t>28</a:t>
                      </a:r>
                    </a:p>
                  </a:txBody>
                  <a:tcPr/>
                </a:tc>
                <a:tc>
                  <a:txBody>
                    <a:bodyPr/>
                    <a:lstStyle/>
                    <a:p>
                      <a:r>
                        <a:rPr lang="en-US" sz="1000"/>
                        <a:t>15</a:t>
                      </a:r>
                    </a:p>
                  </a:txBody>
                  <a:tcPr/>
                </a:tc>
                <a:tc>
                  <a:txBody>
                    <a:bodyPr/>
                    <a:lstStyle/>
                    <a:p>
                      <a:r>
                        <a:rPr lang="en-US" sz="1000"/>
                        <a:t>2</a:t>
                      </a:r>
                    </a:p>
                  </a:txBody>
                  <a:tcPr/>
                </a:tc>
                <a:tc>
                  <a:txBody>
                    <a:bodyPr/>
                    <a:lstStyle/>
                    <a:p>
                      <a:r>
                        <a:rPr lang="en-US" sz="1000"/>
                        <a:t>1</a:t>
                      </a:r>
                    </a:p>
                  </a:txBody>
                  <a:tcPr/>
                </a:tc>
                <a:tc>
                  <a:txBody>
                    <a:bodyPr/>
                    <a:lstStyle/>
                    <a:p>
                      <a:r>
                        <a:rPr lang="en-US" sz="1000"/>
                        <a:t>18</a:t>
                      </a:r>
                    </a:p>
                  </a:txBody>
                  <a:tcPr/>
                </a:tc>
                <a:tc>
                  <a:txBody>
                    <a:bodyPr/>
                    <a:lstStyle/>
                    <a:p>
                      <a:r>
                        <a:rPr lang="en-US" sz="1000"/>
                        <a:t>1224</a:t>
                      </a:r>
                    </a:p>
                  </a:txBody>
                  <a:tcPr/>
                </a:tc>
                <a:tc>
                  <a:txBody>
                    <a:bodyPr/>
                    <a:lstStyle/>
                    <a:p>
                      <a:r>
                        <a:rPr lang="en-US" sz="1000"/>
                        <a:t>21</a:t>
                      </a:r>
                    </a:p>
                  </a:txBody>
                  <a:tcPr/>
                </a:tc>
                <a:tc>
                  <a:txBody>
                    <a:bodyPr/>
                    <a:lstStyle/>
                    <a:p>
                      <a:r>
                        <a:rPr lang="en-US" sz="1000"/>
                        <a:t>12.1345%</a:t>
                      </a:r>
                    </a:p>
                  </a:txBody>
                  <a:tcPr/>
                </a:tc>
                <a:extLst>
                  <a:ext uri="{0D108BD9-81ED-4DB2-BD59-A6C34878D82A}">
                    <a16:rowId xmlns:a16="http://schemas.microsoft.com/office/drawing/2014/main" val="1448567769"/>
                  </a:ext>
                </a:extLst>
              </a:tr>
            </a:tbl>
          </a:graphicData>
        </a:graphic>
      </p:graphicFrame>
      <p:sp>
        <p:nvSpPr>
          <p:cNvPr id="4" name="Text Placeholder 3">
            <a:extLst>
              <a:ext uri="{FF2B5EF4-FFF2-40B4-BE49-F238E27FC236}">
                <a16:creationId xmlns:a16="http://schemas.microsoft.com/office/drawing/2014/main" id="{9DD5268D-46E8-45B6-AAA0-B7565BD0EFC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262039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EACEF-09F5-49C0-8E33-73E717C06313}"/>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7412F4A5-43C8-4AE8-9AB7-A64E22B3068F}"/>
              </a:ext>
            </a:extLst>
          </p:cNvPr>
          <p:cNvGraphicFramePr>
            <a:graphicFrameLocks noGrp="1"/>
          </p:cNvGraphicFramePr>
          <p:nvPr>
            <p:ph type="chart" sz="quarter" idx="13"/>
            <p:extLst>
              <p:ext uri="{D42A27DB-BD31-4B8C-83A1-F6EECF244321}">
                <p14:modId xmlns:p14="http://schemas.microsoft.com/office/powerpoint/2010/main" val="2542273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8239C-849C-409D-B263-1F170A2E701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97FA751-119D-46F6-BDFE-9A9109682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119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503C6-226F-4209-A97B-23759D16BFA2}"/>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10603D58-F083-4756-BE85-C8F4A901A49B}"/>
              </a:ext>
            </a:extLst>
          </p:cNvPr>
          <p:cNvGraphicFramePr>
            <a:graphicFrameLocks noGrp="1"/>
          </p:cNvGraphicFramePr>
          <p:nvPr>
            <p:ph type="chart" sz="quarter" idx="13"/>
            <p:extLst>
              <p:ext uri="{D42A27DB-BD31-4B8C-83A1-F6EECF244321}">
                <p14:modId xmlns:p14="http://schemas.microsoft.com/office/powerpoint/2010/main" val="1865108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9A0464-2819-4578-A74B-A7E3D4905AD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4E52AB2-649A-4FD8-ADF4-587F3D3A44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065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2BA4-BAC2-4594-AEAE-095CFA280C45}"/>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82FD13D3-B0A3-4F4B-9513-04B7FE6BBEE2}"/>
              </a:ext>
            </a:extLst>
          </p:cNvPr>
          <p:cNvGraphicFramePr>
            <a:graphicFrameLocks noGrp="1"/>
          </p:cNvGraphicFramePr>
          <p:nvPr>
            <p:ph type="tbl" sz="quarter" idx="13"/>
            <p:extLst>
              <p:ext uri="{D42A27DB-BD31-4B8C-83A1-F6EECF244321}">
                <p14:modId xmlns:p14="http://schemas.microsoft.com/office/powerpoint/2010/main" val="341439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25844103"/>
                    </a:ext>
                  </a:extLst>
                </a:gridCol>
                <a:gridCol w="987552">
                  <a:extLst>
                    <a:ext uri="{9D8B030D-6E8A-4147-A177-3AD203B41FA5}">
                      <a16:colId xmlns:a16="http://schemas.microsoft.com/office/drawing/2014/main" val="2282348253"/>
                    </a:ext>
                  </a:extLst>
                </a:gridCol>
                <a:gridCol w="987552">
                  <a:extLst>
                    <a:ext uri="{9D8B030D-6E8A-4147-A177-3AD203B41FA5}">
                      <a16:colId xmlns:a16="http://schemas.microsoft.com/office/drawing/2014/main" val="2285984600"/>
                    </a:ext>
                  </a:extLst>
                </a:gridCol>
                <a:gridCol w="987552">
                  <a:extLst>
                    <a:ext uri="{9D8B030D-6E8A-4147-A177-3AD203B41FA5}">
                      <a16:colId xmlns:a16="http://schemas.microsoft.com/office/drawing/2014/main" val="2072518678"/>
                    </a:ext>
                  </a:extLst>
                </a:gridCol>
                <a:gridCol w="987552">
                  <a:extLst>
                    <a:ext uri="{9D8B030D-6E8A-4147-A177-3AD203B41FA5}">
                      <a16:colId xmlns:a16="http://schemas.microsoft.com/office/drawing/2014/main" val="1044879427"/>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50704985"/>
                  </a:ext>
                </a:extLst>
              </a:tr>
              <a:tr h="370840">
                <a:tc>
                  <a:txBody>
                    <a:bodyPr/>
                    <a:lstStyle/>
                    <a:p>
                      <a:r>
                        <a:rPr lang="en-US" sz="1000" b="1"/>
                        <a:t>phlyinsurance (Philadelphia Insurance Co.) - 2017-07-21 16:08:53</a:t>
                      </a:r>
                      <a:r>
                        <a:rPr lang="en-US" sz="1000"/>
                        <a:t>
#PHLY's Founder and Chairman Emeritus James J. Maguire, Sr. overcame #dyslexia to blaze a trail in the #insurance industry. He created a #culture at PHLY of #givingback and a commitment to #growth and #learning. Mr. Maguire continues to #leadbyexample and we salute his generous efforts. 👏🏻 Check out the link in our bio to read the article! #ThinkPHLY #TEAMPHLY #SJU #community #makeadifference</a:t>
                      </a:r>
                    </a:p>
                  </a:txBody>
                  <a:tcPr/>
                </a:tc>
                <a:tc>
                  <a:txBody>
                    <a:bodyPr/>
                    <a:lstStyle/>
                    <a:p>
                      <a:r>
                        <a:rPr lang="en-US" sz="1000"/>
                        <a:t>113</a:t>
                      </a:r>
                    </a:p>
                  </a:txBody>
                  <a:tcPr/>
                </a:tc>
                <a:tc>
                  <a:txBody>
                    <a:bodyPr/>
                    <a:lstStyle/>
                    <a:p>
                      <a:r>
                        <a:rPr lang="en-US" sz="1000"/>
                        <a:t>1</a:t>
                      </a:r>
                    </a:p>
                  </a:txBody>
                  <a:tcPr/>
                </a:tc>
                <a:tc>
                  <a:txBody>
                    <a:bodyPr/>
                    <a:lstStyle/>
                    <a:p>
                      <a:r>
                        <a:rPr lang="en-US" sz="1000"/>
                        <a:t>19.6891%</a:t>
                      </a:r>
                    </a:p>
                  </a:txBody>
                  <a:tcPr/>
                </a:tc>
                <a:tc>
                  <a:txBody>
                    <a:bodyPr/>
                    <a:lstStyle/>
                    <a:p>
                      <a:r>
                        <a:rPr lang="en-US" sz="1000"/>
                        <a:t>Image</a:t>
                      </a:r>
                    </a:p>
                  </a:txBody>
                  <a:tcPr/>
                </a:tc>
                <a:extLst>
                  <a:ext uri="{0D108BD9-81ED-4DB2-BD59-A6C34878D82A}">
                    <a16:rowId xmlns:a16="http://schemas.microsoft.com/office/drawing/2014/main" val="3585033662"/>
                  </a:ext>
                </a:extLst>
              </a:tr>
              <a:tr h="370840">
                <a:tc>
                  <a:txBody>
                    <a:bodyPr/>
                    <a:lstStyle/>
                    <a:p>
                      <a:r>
                        <a:rPr lang="en-US" sz="1000" b="1"/>
                        <a:t>phlyinsurance (Philadelphia Insurance Co.) - 2017-07-13 17:14:07</a:t>
                      </a:r>
                      <a:r>
                        <a:rPr lang="en-US" sz="1000"/>
                        <a:t>
Yesterday, our Summer Associates #internship program participated in an informative and engaging #Leadership Panel in the Home Office. The panel, which included #PHLY VPs, aimed to provide the #interns with guidance and #careeradvice about how to be #successful #leaders in the #insurance industry! 👍🏼 #TEAMPHLY #ThinkPHLY #PHLYinternlife #futureleaders #summerinternship #insurancelife #careergoals #motivation</a:t>
                      </a:r>
                    </a:p>
                  </a:txBody>
                  <a:tcPr/>
                </a:tc>
                <a:tc>
                  <a:txBody>
                    <a:bodyPr/>
                    <a:lstStyle/>
                    <a:p>
                      <a:r>
                        <a:rPr lang="en-US" sz="1000"/>
                        <a:t>97</a:t>
                      </a:r>
                    </a:p>
                  </a:txBody>
                  <a:tcPr/>
                </a:tc>
                <a:tc>
                  <a:txBody>
                    <a:bodyPr/>
                    <a:lstStyle/>
                    <a:p>
                      <a:r>
                        <a:rPr lang="en-US" sz="1000"/>
                        <a:t>1</a:t>
                      </a:r>
                    </a:p>
                  </a:txBody>
                  <a:tcPr/>
                </a:tc>
                <a:tc>
                  <a:txBody>
                    <a:bodyPr/>
                    <a:lstStyle/>
                    <a:p>
                      <a:r>
                        <a:rPr lang="en-US" sz="1000"/>
                        <a:t>17.2232%</a:t>
                      </a:r>
                    </a:p>
                  </a:txBody>
                  <a:tcPr/>
                </a:tc>
                <a:tc>
                  <a:txBody>
                    <a:bodyPr/>
                    <a:lstStyle/>
                    <a:p>
                      <a:r>
                        <a:rPr lang="en-US" sz="1000"/>
                        <a:t>Image</a:t>
                      </a:r>
                    </a:p>
                  </a:txBody>
                  <a:tcPr/>
                </a:tc>
                <a:extLst>
                  <a:ext uri="{0D108BD9-81ED-4DB2-BD59-A6C34878D82A}">
                    <a16:rowId xmlns:a16="http://schemas.microsoft.com/office/drawing/2014/main" val="2889406991"/>
                  </a:ext>
                </a:extLst>
              </a:tr>
              <a:tr h="370840">
                <a:tc>
                  <a:txBody>
                    <a:bodyPr/>
                    <a:lstStyle/>
                    <a:p>
                      <a:r>
                        <a:rPr lang="en-US" sz="1000" b="1"/>
                        <a:t>phlyinsurance (Philadelphia Insurance Co.) - 2017-07-19 16:59:57</a:t>
                      </a:r>
                      <a:r>
                        <a:rPr lang="en-US" sz="1000"/>
                        <a:t>
#PHLY rolled out the red carpet to give Gianna Carrado a royal "send-off" as she made the switch from #summerintern to full-time employee! Gianna started her #internship as a Summer Associate in the #RiskManagement department last summer. Last week, she officially joined #TEAMPHLY as a Tokio Marine Specialty Trainee. Even though she'll only be across the aisle from her former team, both teams gathered on the #redcarpet to #celebrate her new role in the Home Office. #Congratulations Gianna! 👏🏻#ThinkPHLY #insurance #careergoals #inspiration</a:t>
                      </a:r>
                    </a:p>
                  </a:txBody>
                  <a:tcPr/>
                </a:tc>
                <a:tc>
                  <a:txBody>
                    <a:bodyPr/>
                    <a:lstStyle/>
                    <a:p>
                      <a:r>
                        <a:rPr lang="en-US" sz="1000"/>
                        <a:t>83</a:t>
                      </a:r>
                    </a:p>
                  </a:txBody>
                  <a:tcPr/>
                </a:tc>
                <a:tc>
                  <a:txBody>
                    <a:bodyPr/>
                    <a:lstStyle/>
                    <a:p>
                      <a:r>
                        <a:rPr lang="en-US" sz="1000"/>
                        <a:t>3</a:t>
                      </a:r>
                    </a:p>
                  </a:txBody>
                  <a:tcPr/>
                </a:tc>
                <a:tc>
                  <a:txBody>
                    <a:bodyPr/>
                    <a:lstStyle/>
                    <a:p>
                      <a:r>
                        <a:rPr lang="en-US" sz="1000"/>
                        <a:t>15.0350%</a:t>
                      </a:r>
                    </a:p>
                  </a:txBody>
                  <a:tcPr/>
                </a:tc>
                <a:tc>
                  <a:txBody>
                    <a:bodyPr/>
                    <a:lstStyle/>
                    <a:p>
                      <a:r>
                        <a:rPr lang="en-US" sz="1000"/>
                        <a:t>Image</a:t>
                      </a:r>
                    </a:p>
                  </a:txBody>
                  <a:tcPr/>
                </a:tc>
                <a:extLst>
                  <a:ext uri="{0D108BD9-81ED-4DB2-BD59-A6C34878D82A}">
                    <a16:rowId xmlns:a16="http://schemas.microsoft.com/office/drawing/2014/main" val="3710126526"/>
                  </a:ext>
                </a:extLst>
              </a:tr>
            </a:tbl>
          </a:graphicData>
        </a:graphic>
      </p:graphicFrame>
      <p:sp>
        <p:nvSpPr>
          <p:cNvPr id="4" name="Text Placeholder 3">
            <a:extLst>
              <a:ext uri="{FF2B5EF4-FFF2-40B4-BE49-F238E27FC236}">
                <a16:creationId xmlns:a16="http://schemas.microsoft.com/office/drawing/2014/main" id="{08810B37-1B03-453B-AE0A-C0D42E8EA4F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7108656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700</Words>
  <Application>Microsoft Office PowerPoint</Application>
  <PresentationFormat>On-screen Show (4:3)</PresentationFormat>
  <Paragraphs>315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 - 1 of 2</vt:lpstr>
      <vt:lpstr>LinkedIn Updates Table - 2 of 2</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2017-08-08T15:31:24Z</dcterms:created>
  <dcterms:modified xsi:type="dcterms:W3CDTF">2017-08-08T15:31:57Z</dcterms:modified>
</cp:coreProperties>
</file>