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42917</c:v>
                </c:pt>
              </c:numCache>
            </c:numRef>
          </c:cat>
          <c:val>
            <c:numRef>
              <c:f>Sheet1!$B$2</c:f>
              <c:numCache>
                <c:formatCode>General</c:formatCode>
                <c:ptCount val="1"/>
                <c:pt idx="0">
                  <c:v>3186</c:v>
                </c:pt>
              </c:numCache>
            </c:numRef>
          </c:val>
          <c:extLst>
            <c:ext xmlns:c16="http://schemas.microsoft.com/office/drawing/2014/chart" uri="{C3380CC4-5D6E-409C-BE32-E72D297353CC}">
              <c16:uniqueId val="{00000000-95C7-46C1-9EE7-79FF4B61A6C6}"/>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42917</c:v>
                </c:pt>
              </c:numCache>
            </c:numRef>
          </c:cat>
          <c:val>
            <c:numRef>
              <c:f>Sheet1!$C$2</c:f>
              <c:numCache>
                <c:formatCode>General</c:formatCode>
                <c:ptCount val="1"/>
                <c:pt idx="0">
                  <c:v>2699</c:v>
                </c:pt>
              </c:numCache>
            </c:numRef>
          </c:val>
          <c:extLst>
            <c:ext xmlns:c16="http://schemas.microsoft.com/office/drawing/2014/chart" uri="{C3380CC4-5D6E-409C-BE32-E72D297353CC}">
              <c16:uniqueId val="{00000001-95C7-46C1-9EE7-79FF4B61A6C6}"/>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42917</c:v>
                </c:pt>
              </c:numCache>
            </c:numRef>
          </c:cat>
          <c:val>
            <c:numRef>
              <c:f>Sheet1!$D$2</c:f>
              <c:numCache>
                <c:formatCode>General</c:formatCode>
                <c:ptCount val="1"/>
                <c:pt idx="0">
                  <c:v>0</c:v>
                </c:pt>
              </c:numCache>
            </c:numRef>
          </c:val>
          <c:extLst>
            <c:ext xmlns:c16="http://schemas.microsoft.com/office/drawing/2014/chart" uri="{C3380CC4-5D6E-409C-BE32-E72D297353CC}">
              <c16:uniqueId val="{00000002-95C7-46C1-9EE7-79FF4B61A6C6}"/>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42917</c:v>
                </c:pt>
              </c:numCache>
            </c:numRef>
          </c:cat>
          <c:val>
            <c:numRef>
              <c:f>Sheet1!$E$2</c:f>
              <c:numCache>
                <c:formatCode>General</c:formatCode>
                <c:ptCount val="1"/>
                <c:pt idx="0">
                  <c:v>0</c:v>
                </c:pt>
              </c:numCache>
            </c:numRef>
          </c:val>
          <c:extLst>
            <c:ext xmlns:c16="http://schemas.microsoft.com/office/drawing/2014/chart" uri="{C3380CC4-5D6E-409C-BE32-E72D297353CC}">
              <c16:uniqueId val="{00000003-95C7-46C1-9EE7-79FF4B61A6C6}"/>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42917</c:v>
                </c:pt>
              </c:numCache>
            </c:numRef>
          </c:cat>
          <c:val>
            <c:numRef>
              <c:f>Sheet1!$F$2</c:f>
              <c:numCache>
                <c:formatCode>General</c:formatCode>
                <c:ptCount val="1"/>
                <c:pt idx="0">
                  <c:v>12733</c:v>
                </c:pt>
              </c:numCache>
            </c:numRef>
          </c:val>
          <c:extLst>
            <c:ext xmlns:c16="http://schemas.microsoft.com/office/drawing/2014/chart" uri="{C3380CC4-5D6E-409C-BE32-E72D297353CC}">
              <c16:uniqueId val="{00000004-95C7-46C1-9EE7-79FF4B61A6C6}"/>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42917</c:v>
                </c:pt>
              </c:numCache>
            </c:numRef>
          </c:cat>
          <c:val>
            <c:numRef>
              <c:f>Sheet1!$G$2</c:f>
              <c:numCache>
                <c:formatCode>General</c:formatCode>
                <c:ptCount val="1"/>
                <c:pt idx="0">
                  <c:v>584</c:v>
                </c:pt>
              </c:numCache>
            </c:numRef>
          </c:val>
          <c:extLst>
            <c:ext xmlns:c16="http://schemas.microsoft.com/office/drawing/2014/chart" uri="{C3380CC4-5D6E-409C-BE32-E72D297353CC}">
              <c16:uniqueId val="{00000005-95C7-46C1-9EE7-79FF4B61A6C6}"/>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42917</c:v>
                </c:pt>
              </c:numCache>
            </c:numRef>
          </c:cat>
          <c:val>
            <c:numRef>
              <c:f>Sheet1!$H$2</c:f>
              <c:numCache>
                <c:formatCode>General</c:formatCode>
                <c:ptCount val="1"/>
                <c:pt idx="0">
                  <c:v>0</c:v>
                </c:pt>
              </c:numCache>
            </c:numRef>
          </c:val>
          <c:extLst>
            <c:ext xmlns:c16="http://schemas.microsoft.com/office/drawing/2014/chart" uri="{C3380CC4-5D6E-409C-BE32-E72D297353CC}">
              <c16:uniqueId val="{00000006-95C7-46C1-9EE7-79FF4B61A6C6}"/>
            </c:ext>
          </c:extLst>
        </c:ser>
        <c:dLbls>
          <c:showLegendKey val="0"/>
          <c:showVal val="0"/>
          <c:showCatName val="0"/>
          <c:showSerName val="0"/>
          <c:showPercent val="0"/>
          <c:showBubbleSize val="0"/>
        </c:dLbls>
        <c:gapWidth val="219"/>
        <c:overlap val="-27"/>
        <c:axId val="45172992"/>
        <c:axId val="45173976"/>
      </c:barChart>
      <c:dateAx>
        <c:axId val="4517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3976"/>
        <c:crosses val="autoZero"/>
        <c:auto val="1"/>
        <c:lblOffset val="100"/>
        <c:baseTimeUnit val="days"/>
      </c:dateAx>
      <c:valAx>
        <c:axId val="4517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24</c:v>
                </c:pt>
              </c:numCache>
            </c:numRef>
          </c:val>
          <c:extLst>
            <c:ext xmlns:c16="http://schemas.microsoft.com/office/drawing/2014/chart" uri="{C3380CC4-5D6E-409C-BE32-E72D297353CC}">
              <c16:uniqueId val="{00000000-D319-4377-B085-5705530C3DA0}"/>
            </c:ext>
          </c:extLst>
        </c:ser>
        <c:dLbls>
          <c:showLegendKey val="0"/>
          <c:showVal val="0"/>
          <c:showCatName val="0"/>
          <c:showSerName val="0"/>
          <c:showPercent val="0"/>
          <c:showBubbleSize val="0"/>
        </c:dLbls>
        <c:gapWidth val="219"/>
        <c:overlap val="-27"/>
        <c:axId val="229339112"/>
        <c:axId val="229339440"/>
      </c:barChart>
      <c:dateAx>
        <c:axId val="22933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39440"/>
        <c:crosses val="autoZero"/>
        <c:auto val="1"/>
        <c:lblOffset val="100"/>
        <c:baseTimeUnit val="months"/>
      </c:dateAx>
      <c:valAx>
        <c:axId val="22933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3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29</c:v>
                </c:pt>
                <c:pt idx="8">
                  <c:v>0</c:v>
                </c:pt>
                <c:pt idx="9">
                  <c:v>0</c:v>
                </c:pt>
                <c:pt idx="10">
                  <c:v>0</c:v>
                </c:pt>
                <c:pt idx="11">
                  <c:v>0</c:v>
                </c:pt>
              </c:numCache>
            </c:numRef>
          </c:val>
          <c:extLst>
            <c:ext xmlns:c16="http://schemas.microsoft.com/office/drawing/2014/chart" uri="{C3380CC4-5D6E-409C-BE32-E72D297353CC}">
              <c16:uniqueId val="{00000000-61F7-4891-8F85-E157788CB5A2}"/>
            </c:ext>
          </c:extLst>
        </c:ser>
        <c:dLbls>
          <c:showLegendKey val="0"/>
          <c:showVal val="0"/>
          <c:showCatName val="0"/>
          <c:showSerName val="0"/>
          <c:showPercent val="0"/>
          <c:showBubbleSize val="0"/>
        </c:dLbls>
        <c:gapWidth val="219"/>
        <c:overlap val="-27"/>
        <c:axId val="281183712"/>
        <c:axId val="281182400"/>
      </c:barChart>
      <c:dateAx>
        <c:axId val="28118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2400"/>
        <c:crosses val="autoZero"/>
        <c:auto val="1"/>
        <c:lblOffset val="100"/>
        <c:baseTimeUnit val="months"/>
      </c:dateAx>
      <c:valAx>
        <c:axId val="28118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8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214240</c:v>
                </c:pt>
                <c:pt idx="3">
                  <c:v>163457</c:v>
                </c:pt>
                <c:pt idx="4">
                  <c:v>40647</c:v>
                </c:pt>
                <c:pt idx="5">
                  <c:v>55617</c:v>
                </c:pt>
                <c:pt idx="6">
                  <c:v>45944</c:v>
                </c:pt>
                <c:pt idx="7">
                  <c:v>29109</c:v>
                </c:pt>
              </c:numCache>
            </c:numRef>
          </c:val>
          <c:extLst>
            <c:ext xmlns:c16="http://schemas.microsoft.com/office/drawing/2014/chart" uri="{C3380CC4-5D6E-409C-BE32-E72D297353CC}">
              <c16:uniqueId val="{00000000-F5CA-49E2-B7DA-FA3B9EEA583D}"/>
            </c:ext>
          </c:extLst>
        </c:ser>
        <c:dLbls>
          <c:showLegendKey val="0"/>
          <c:showVal val="0"/>
          <c:showCatName val="0"/>
          <c:showSerName val="0"/>
          <c:showPercent val="0"/>
          <c:showBubbleSize val="0"/>
        </c:dLbls>
        <c:gapWidth val="219"/>
        <c:overlap val="-27"/>
        <c:axId val="229419616"/>
        <c:axId val="229416336"/>
      </c:barChart>
      <c:dateAx>
        <c:axId val="22941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416336"/>
        <c:crosses val="autoZero"/>
        <c:auto val="1"/>
        <c:lblOffset val="100"/>
        <c:baseTimeUnit val="months"/>
      </c:dateAx>
      <c:valAx>
        <c:axId val="22941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41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15</c:v>
                </c:pt>
              </c:numCache>
            </c:numRef>
          </c:val>
          <c:extLst>
            <c:ext xmlns:c16="http://schemas.microsoft.com/office/drawing/2014/chart" uri="{C3380CC4-5D6E-409C-BE32-E72D297353CC}">
              <c16:uniqueId val="{00000000-CBC2-4BA9-B6E3-1533EDA9D7A8}"/>
            </c:ext>
          </c:extLst>
        </c:ser>
        <c:dLbls>
          <c:showLegendKey val="0"/>
          <c:showVal val="0"/>
          <c:showCatName val="0"/>
          <c:showSerName val="0"/>
          <c:showPercent val="0"/>
          <c:showBubbleSize val="0"/>
        </c:dLbls>
        <c:gapWidth val="219"/>
        <c:overlap val="-27"/>
        <c:axId val="287132120"/>
        <c:axId val="287132448"/>
      </c:barChart>
      <c:dateAx>
        <c:axId val="28713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32448"/>
        <c:crosses val="autoZero"/>
        <c:auto val="1"/>
        <c:lblOffset val="100"/>
        <c:baseTimeUnit val="months"/>
      </c:dateAx>
      <c:valAx>
        <c:axId val="28713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3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4</c:v>
                </c:pt>
                <c:pt idx="8">
                  <c:v>0</c:v>
                </c:pt>
                <c:pt idx="9">
                  <c:v>0</c:v>
                </c:pt>
                <c:pt idx="10">
                  <c:v>0</c:v>
                </c:pt>
                <c:pt idx="11">
                  <c:v>0</c:v>
                </c:pt>
              </c:numCache>
            </c:numRef>
          </c:val>
          <c:extLst>
            <c:ext xmlns:c16="http://schemas.microsoft.com/office/drawing/2014/chart" uri="{C3380CC4-5D6E-409C-BE32-E72D297353CC}">
              <c16:uniqueId val="{00000000-E6DE-4269-AE11-32C9B7EBFB53}"/>
            </c:ext>
          </c:extLst>
        </c:ser>
        <c:dLbls>
          <c:showLegendKey val="0"/>
          <c:showVal val="0"/>
          <c:showCatName val="0"/>
          <c:showSerName val="0"/>
          <c:showPercent val="0"/>
          <c:showBubbleSize val="0"/>
        </c:dLbls>
        <c:gapWidth val="219"/>
        <c:overlap val="-27"/>
        <c:axId val="290557048"/>
        <c:axId val="290559016"/>
      </c:barChart>
      <c:dateAx>
        <c:axId val="29055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59016"/>
        <c:crosses val="autoZero"/>
        <c:auto val="1"/>
        <c:lblOffset val="100"/>
        <c:baseTimeUnit val="months"/>
      </c:dateAx>
      <c:valAx>
        <c:axId val="29055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5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12</c:v>
                </c:pt>
                <c:pt idx="8">
                  <c:v>0</c:v>
                </c:pt>
                <c:pt idx="9">
                  <c:v>0</c:v>
                </c:pt>
                <c:pt idx="10">
                  <c:v>0</c:v>
                </c:pt>
                <c:pt idx="11">
                  <c:v>0</c:v>
                </c:pt>
              </c:numCache>
            </c:numRef>
          </c:val>
          <c:extLst>
            <c:ext xmlns:c16="http://schemas.microsoft.com/office/drawing/2014/chart" uri="{C3380CC4-5D6E-409C-BE32-E72D297353CC}">
              <c16:uniqueId val="{00000000-2D4B-41DA-BB6B-2454D1CAA6F7}"/>
            </c:ext>
          </c:extLst>
        </c:ser>
        <c:dLbls>
          <c:showLegendKey val="0"/>
          <c:showVal val="0"/>
          <c:showCatName val="0"/>
          <c:showSerName val="0"/>
          <c:showPercent val="0"/>
          <c:showBubbleSize val="0"/>
        </c:dLbls>
        <c:gapWidth val="219"/>
        <c:overlap val="-27"/>
        <c:axId val="290561312"/>
        <c:axId val="290561640"/>
      </c:barChart>
      <c:dateAx>
        <c:axId val="29056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61640"/>
        <c:crosses val="autoZero"/>
        <c:auto val="1"/>
        <c:lblOffset val="100"/>
        <c:baseTimeUnit val="months"/>
      </c:dateAx>
      <c:valAx>
        <c:axId val="29056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6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36</c:v>
                </c:pt>
              </c:numCache>
            </c:numRef>
          </c:val>
          <c:extLst>
            <c:ext xmlns:c16="http://schemas.microsoft.com/office/drawing/2014/chart" uri="{C3380CC4-5D6E-409C-BE32-E72D297353CC}">
              <c16:uniqueId val="{00000000-3760-4452-901C-8D6800CBFA80}"/>
            </c:ext>
          </c:extLst>
        </c:ser>
        <c:dLbls>
          <c:showLegendKey val="0"/>
          <c:showVal val="0"/>
          <c:showCatName val="0"/>
          <c:showSerName val="0"/>
          <c:showPercent val="0"/>
          <c:showBubbleSize val="0"/>
        </c:dLbls>
        <c:gapWidth val="219"/>
        <c:overlap val="-27"/>
        <c:axId val="288330752"/>
        <c:axId val="288331080"/>
      </c:barChart>
      <c:dateAx>
        <c:axId val="28833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31080"/>
        <c:crosses val="autoZero"/>
        <c:auto val="1"/>
        <c:lblOffset val="100"/>
        <c:baseTimeUnit val="months"/>
      </c:dateAx>
      <c:valAx>
        <c:axId val="28833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3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63</c:v>
                </c:pt>
                <c:pt idx="1">
                  <c:v>91</c:v>
                </c:pt>
                <c:pt idx="2">
                  <c:v>79</c:v>
                </c:pt>
                <c:pt idx="3">
                  <c:v>71</c:v>
                </c:pt>
                <c:pt idx="4">
                  <c:v>60</c:v>
                </c:pt>
                <c:pt idx="5">
                  <c:v>65</c:v>
                </c:pt>
                <c:pt idx="6">
                  <c:v>67</c:v>
                </c:pt>
                <c:pt idx="7">
                  <c:v>51</c:v>
                </c:pt>
                <c:pt idx="8">
                  <c:v>0</c:v>
                </c:pt>
                <c:pt idx="9">
                  <c:v>0</c:v>
                </c:pt>
                <c:pt idx="10">
                  <c:v>0</c:v>
                </c:pt>
                <c:pt idx="11">
                  <c:v>0</c:v>
                </c:pt>
              </c:numCache>
            </c:numRef>
          </c:val>
          <c:extLst>
            <c:ext xmlns:c16="http://schemas.microsoft.com/office/drawing/2014/chart" uri="{C3380CC4-5D6E-409C-BE32-E72D297353CC}">
              <c16:uniqueId val="{00000000-2BA3-4098-9D9C-CE3AECA93DC7}"/>
            </c:ext>
          </c:extLst>
        </c:ser>
        <c:dLbls>
          <c:showLegendKey val="0"/>
          <c:showVal val="0"/>
          <c:showCatName val="0"/>
          <c:showSerName val="0"/>
          <c:showPercent val="0"/>
          <c:showBubbleSize val="0"/>
        </c:dLbls>
        <c:gapWidth val="219"/>
        <c:overlap val="-27"/>
        <c:axId val="288341904"/>
        <c:axId val="288341248"/>
      </c:barChart>
      <c:dateAx>
        <c:axId val="28834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41248"/>
        <c:crosses val="autoZero"/>
        <c:auto val="1"/>
        <c:lblOffset val="100"/>
        <c:baseTimeUnit val="months"/>
      </c:dateAx>
      <c:valAx>
        <c:axId val="28834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4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20</c:v>
                </c:pt>
              </c:numCache>
            </c:numRef>
          </c:val>
          <c:extLst>
            <c:ext xmlns:c16="http://schemas.microsoft.com/office/drawing/2014/chart" uri="{C3380CC4-5D6E-409C-BE32-E72D297353CC}">
              <c16:uniqueId val="{00000000-5252-4DD1-8771-C3FBCEB127F2}"/>
            </c:ext>
          </c:extLst>
        </c:ser>
        <c:dLbls>
          <c:showLegendKey val="0"/>
          <c:showVal val="0"/>
          <c:showCatName val="0"/>
          <c:showSerName val="0"/>
          <c:showPercent val="0"/>
          <c:showBubbleSize val="0"/>
        </c:dLbls>
        <c:gapWidth val="219"/>
        <c:overlap val="-27"/>
        <c:axId val="330854312"/>
        <c:axId val="330854640"/>
      </c:barChart>
      <c:dateAx>
        <c:axId val="33085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54640"/>
        <c:crosses val="autoZero"/>
        <c:auto val="1"/>
        <c:lblOffset val="100"/>
        <c:baseTimeUnit val="months"/>
      </c:dateAx>
      <c:valAx>
        <c:axId val="33085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5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55</c:v>
                </c:pt>
                <c:pt idx="3">
                  <c:v>55</c:v>
                </c:pt>
                <c:pt idx="4">
                  <c:v>56</c:v>
                </c:pt>
                <c:pt idx="5">
                  <c:v>60</c:v>
                </c:pt>
                <c:pt idx="6">
                  <c:v>70</c:v>
                </c:pt>
                <c:pt idx="7">
                  <c:v>56</c:v>
                </c:pt>
                <c:pt idx="8">
                  <c:v>0</c:v>
                </c:pt>
                <c:pt idx="9">
                  <c:v>0</c:v>
                </c:pt>
                <c:pt idx="10">
                  <c:v>0</c:v>
                </c:pt>
                <c:pt idx="11">
                  <c:v>0</c:v>
                </c:pt>
              </c:numCache>
            </c:numRef>
          </c:val>
          <c:extLst>
            <c:ext xmlns:c16="http://schemas.microsoft.com/office/drawing/2014/chart" uri="{C3380CC4-5D6E-409C-BE32-E72D297353CC}">
              <c16:uniqueId val="{00000000-FD0C-415C-93A3-8FB353EC54E4}"/>
            </c:ext>
          </c:extLst>
        </c:ser>
        <c:dLbls>
          <c:showLegendKey val="0"/>
          <c:showVal val="0"/>
          <c:showCatName val="0"/>
          <c:showSerName val="0"/>
          <c:showPercent val="0"/>
          <c:showBubbleSize val="0"/>
        </c:dLbls>
        <c:gapWidth val="219"/>
        <c:overlap val="-27"/>
        <c:axId val="295389832"/>
        <c:axId val="295389176"/>
      </c:barChart>
      <c:dateAx>
        <c:axId val="29538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9176"/>
        <c:crosses val="autoZero"/>
        <c:auto val="1"/>
        <c:lblOffset val="100"/>
        <c:baseTimeUnit val="months"/>
      </c:dateAx>
      <c:valAx>
        <c:axId val="29538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8193B-A141-488C-B018-AA6314D3719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76AAD7F-1207-4D70-963C-9660638909C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38712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DEBF5-83AA-459F-A1C8-16904F7B0BC2}"/>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12DFE5B4-CB26-4F0B-8BD3-4C46133F65D5}"/>
              </a:ext>
            </a:extLst>
          </p:cNvPr>
          <p:cNvGraphicFramePr>
            <a:graphicFrameLocks noGrp="1"/>
          </p:cNvGraphicFramePr>
          <p:nvPr>
            <p:ph type="chart" sz="quarter" idx="13"/>
            <p:extLst>
              <p:ext uri="{D42A27DB-BD31-4B8C-83A1-F6EECF244321}">
                <p14:modId xmlns:p14="http://schemas.microsoft.com/office/powerpoint/2010/main" val="3276758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ADB0B4-D64A-40BC-9DFD-80D3F265266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1876843-C2EC-4BE0-A031-9C6AD82B0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378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9C2BB-7695-4EDC-A55F-28E1C8E37B7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A218F10-76B0-4E3A-A77F-09662DA9C7F1}"/>
              </a:ext>
            </a:extLst>
          </p:cNvPr>
          <p:cNvGraphicFramePr>
            <a:graphicFrameLocks noGrp="1"/>
          </p:cNvGraphicFramePr>
          <p:nvPr>
            <p:ph type="tbl" sz="quarter" idx="13"/>
            <p:extLst>
              <p:ext uri="{D42A27DB-BD31-4B8C-83A1-F6EECF244321}">
                <p14:modId xmlns:p14="http://schemas.microsoft.com/office/powerpoint/2010/main" val="246195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03724707"/>
                    </a:ext>
                  </a:extLst>
                </a:gridCol>
                <a:gridCol w="740664">
                  <a:extLst>
                    <a:ext uri="{9D8B030D-6E8A-4147-A177-3AD203B41FA5}">
                      <a16:colId xmlns:a16="http://schemas.microsoft.com/office/drawing/2014/main" val="4241007336"/>
                    </a:ext>
                  </a:extLst>
                </a:gridCol>
                <a:gridCol w="740664">
                  <a:extLst>
                    <a:ext uri="{9D8B030D-6E8A-4147-A177-3AD203B41FA5}">
                      <a16:colId xmlns:a16="http://schemas.microsoft.com/office/drawing/2014/main" val="2670120731"/>
                    </a:ext>
                  </a:extLst>
                </a:gridCol>
                <a:gridCol w="740664">
                  <a:extLst>
                    <a:ext uri="{9D8B030D-6E8A-4147-A177-3AD203B41FA5}">
                      <a16:colId xmlns:a16="http://schemas.microsoft.com/office/drawing/2014/main" val="3190305607"/>
                    </a:ext>
                  </a:extLst>
                </a:gridCol>
                <a:gridCol w="740664">
                  <a:extLst>
                    <a:ext uri="{9D8B030D-6E8A-4147-A177-3AD203B41FA5}">
                      <a16:colId xmlns:a16="http://schemas.microsoft.com/office/drawing/2014/main" val="3209567720"/>
                    </a:ext>
                  </a:extLst>
                </a:gridCol>
                <a:gridCol w="740664">
                  <a:extLst>
                    <a:ext uri="{9D8B030D-6E8A-4147-A177-3AD203B41FA5}">
                      <a16:colId xmlns:a16="http://schemas.microsoft.com/office/drawing/2014/main" val="3030391894"/>
                    </a:ext>
                  </a:extLst>
                </a:gridCol>
                <a:gridCol w="740664">
                  <a:extLst>
                    <a:ext uri="{9D8B030D-6E8A-4147-A177-3AD203B41FA5}">
                      <a16:colId xmlns:a16="http://schemas.microsoft.com/office/drawing/2014/main" val="220847192"/>
                    </a:ext>
                  </a:extLst>
                </a:gridCol>
                <a:gridCol w="740664">
                  <a:extLst>
                    <a:ext uri="{9D8B030D-6E8A-4147-A177-3AD203B41FA5}">
                      <a16:colId xmlns:a16="http://schemas.microsoft.com/office/drawing/2014/main" val="3748246549"/>
                    </a:ext>
                  </a:extLst>
                </a:gridCol>
                <a:gridCol w="740664">
                  <a:extLst>
                    <a:ext uri="{9D8B030D-6E8A-4147-A177-3AD203B41FA5}">
                      <a16:colId xmlns:a16="http://schemas.microsoft.com/office/drawing/2014/main" val="482441896"/>
                    </a:ext>
                  </a:extLst>
                </a:gridCol>
                <a:gridCol w="740664">
                  <a:extLst>
                    <a:ext uri="{9D8B030D-6E8A-4147-A177-3AD203B41FA5}">
                      <a16:colId xmlns:a16="http://schemas.microsoft.com/office/drawing/2014/main" val="33783657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87716257"/>
                  </a:ext>
                </a:extLst>
              </a:tr>
              <a:tr h="370840">
                <a:tc>
                  <a:txBody>
                    <a:bodyPr/>
                    <a:lstStyle/>
                    <a:p>
                      <a:r>
                        <a:rPr lang="en-US" sz="1000"/>
                        <a:t>Philadelphia Insurance Companies</a:t>
                      </a:r>
                    </a:p>
                  </a:txBody>
                  <a:tcPr/>
                </a:tc>
                <a:tc>
                  <a:txBody>
                    <a:bodyPr/>
                    <a:lstStyle/>
                    <a:p>
                      <a:r>
                        <a:rPr lang="en-US" sz="1000"/>
                        <a:t>3186</a:t>
                      </a:r>
                    </a:p>
                  </a:txBody>
                  <a:tcPr/>
                </a:tc>
                <a:tc>
                  <a:txBody>
                    <a:bodyPr/>
                    <a:lstStyle/>
                    <a:p>
                      <a:r>
                        <a:rPr lang="en-US" sz="1000"/>
                        <a:t>21</a:t>
                      </a:r>
                    </a:p>
                  </a:txBody>
                  <a:tcPr/>
                </a:tc>
                <a:tc>
                  <a:txBody>
                    <a:bodyPr/>
                    <a:lstStyle/>
                    <a:p>
                      <a:r>
                        <a:rPr lang="en-US" sz="1000"/>
                        <a:t>26</a:t>
                      </a:r>
                    </a:p>
                  </a:txBody>
                  <a:tcPr/>
                </a:tc>
                <a:tc>
                  <a:txBody>
                    <a:bodyPr/>
                    <a:lstStyle/>
                    <a:p>
                      <a:r>
                        <a:rPr lang="en-US" sz="1000"/>
                        <a:t>632</a:t>
                      </a:r>
                    </a:p>
                  </a:txBody>
                  <a:tcPr/>
                </a:tc>
                <a:tc>
                  <a:txBody>
                    <a:bodyPr/>
                    <a:lstStyle/>
                    <a:p>
                      <a:r>
                        <a:rPr lang="en-US" sz="1000"/>
                        <a:t>19</a:t>
                      </a:r>
                    </a:p>
                  </a:txBody>
                  <a:tcPr/>
                </a:tc>
                <a:tc>
                  <a:txBody>
                    <a:bodyPr/>
                    <a:lstStyle/>
                    <a:p>
                      <a:r>
                        <a:rPr lang="en-US" sz="1000"/>
                        <a:t>49</a:t>
                      </a:r>
                    </a:p>
                  </a:txBody>
                  <a:tcPr/>
                </a:tc>
                <a:tc>
                  <a:txBody>
                    <a:bodyPr/>
                    <a:lstStyle/>
                    <a:p>
                      <a:r>
                        <a:rPr lang="en-US" sz="1000"/>
                        <a:t>2</a:t>
                      </a:r>
                    </a:p>
                  </a:txBody>
                  <a:tcPr/>
                </a:tc>
                <a:tc>
                  <a:txBody>
                    <a:bodyPr/>
                    <a:lstStyle/>
                    <a:p>
                      <a:r>
                        <a:rPr lang="en-US" sz="1000"/>
                        <a:t>0.8480%</a:t>
                      </a:r>
                    </a:p>
                  </a:txBody>
                  <a:tcPr/>
                </a:tc>
                <a:tc>
                  <a:txBody>
                    <a:bodyPr/>
                    <a:lstStyle/>
                    <a:p>
                      <a:r>
                        <a:rPr lang="en-US" sz="1000"/>
                        <a:t>0.0%</a:t>
                      </a:r>
                    </a:p>
                  </a:txBody>
                  <a:tcPr/>
                </a:tc>
                <a:extLst>
                  <a:ext uri="{0D108BD9-81ED-4DB2-BD59-A6C34878D82A}">
                    <a16:rowId xmlns:a16="http://schemas.microsoft.com/office/drawing/2014/main" val="1597336722"/>
                  </a:ext>
                </a:extLst>
              </a:tr>
            </a:tbl>
          </a:graphicData>
        </a:graphic>
      </p:graphicFrame>
      <p:sp>
        <p:nvSpPr>
          <p:cNvPr id="4" name="Text Placeholder 3">
            <a:extLst>
              <a:ext uri="{FF2B5EF4-FFF2-40B4-BE49-F238E27FC236}">
                <a16:creationId xmlns:a16="http://schemas.microsoft.com/office/drawing/2014/main" id="{EC6ED67E-1A6D-49CE-8014-C02F30E94EF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704714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61DC-EA25-49A7-9015-EE779DD1549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0CB1533-734E-415B-88F3-3DDE1CB32965}"/>
              </a:ext>
            </a:extLst>
          </p:cNvPr>
          <p:cNvGraphicFramePr>
            <a:graphicFrameLocks noGrp="1"/>
          </p:cNvGraphicFramePr>
          <p:nvPr>
            <p:ph type="chart" sz="quarter" idx="13"/>
            <p:extLst>
              <p:ext uri="{D42A27DB-BD31-4B8C-83A1-F6EECF244321}">
                <p14:modId xmlns:p14="http://schemas.microsoft.com/office/powerpoint/2010/main" val="2362302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D4D1E-3358-44EE-B78E-9C13A567DE4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F6542A4-49FB-4D17-B8A4-073B557F3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8706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2D9EB-4020-4355-8892-F1E8D578425E}"/>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2D3E4E76-2947-4B6B-9F55-DC0808B76825}"/>
              </a:ext>
            </a:extLst>
          </p:cNvPr>
          <p:cNvGraphicFramePr>
            <a:graphicFrameLocks noGrp="1"/>
          </p:cNvGraphicFramePr>
          <p:nvPr>
            <p:ph type="chart" sz="quarter" idx="13"/>
            <p:extLst>
              <p:ext uri="{D42A27DB-BD31-4B8C-83A1-F6EECF244321}">
                <p14:modId xmlns:p14="http://schemas.microsoft.com/office/powerpoint/2010/main" val="3079958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405E6-B2BF-4B07-A085-B9DC4896A1C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D3AEA1D-254F-4EF9-B6E3-C420CD3460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345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EB93B-5E6A-485C-8661-402143B3BA97}"/>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7DE5C05C-51C2-4E09-B760-5C19C27C9673}"/>
              </a:ext>
            </a:extLst>
          </p:cNvPr>
          <p:cNvGraphicFramePr>
            <a:graphicFrameLocks noGrp="1"/>
          </p:cNvGraphicFramePr>
          <p:nvPr>
            <p:ph type="chart" sz="quarter" idx="13"/>
            <p:extLst>
              <p:ext uri="{D42A27DB-BD31-4B8C-83A1-F6EECF244321}">
                <p14:modId xmlns:p14="http://schemas.microsoft.com/office/powerpoint/2010/main" val="3300639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F7641D-E214-4DBD-AB57-1184C2B6D89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7E4C596-9160-48F4-A6D7-5CA90957D2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573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E6E6-206E-4403-968B-4FBFA2D92BA2}"/>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76C21B3A-A1A6-41C5-8010-E78EAB0ACAF2}"/>
              </a:ext>
            </a:extLst>
          </p:cNvPr>
          <p:cNvGraphicFramePr>
            <a:graphicFrameLocks noGrp="1"/>
          </p:cNvGraphicFramePr>
          <p:nvPr>
            <p:ph type="tbl" sz="quarter" idx="13"/>
            <p:extLst>
              <p:ext uri="{D42A27DB-BD31-4B8C-83A1-F6EECF244321}">
                <p14:modId xmlns:p14="http://schemas.microsoft.com/office/powerpoint/2010/main" val="376275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8567421"/>
                    </a:ext>
                  </a:extLst>
                </a:gridCol>
                <a:gridCol w="658368">
                  <a:extLst>
                    <a:ext uri="{9D8B030D-6E8A-4147-A177-3AD203B41FA5}">
                      <a16:colId xmlns:a16="http://schemas.microsoft.com/office/drawing/2014/main" val="2906469356"/>
                    </a:ext>
                  </a:extLst>
                </a:gridCol>
                <a:gridCol w="658368">
                  <a:extLst>
                    <a:ext uri="{9D8B030D-6E8A-4147-A177-3AD203B41FA5}">
                      <a16:colId xmlns:a16="http://schemas.microsoft.com/office/drawing/2014/main" val="3548396091"/>
                    </a:ext>
                  </a:extLst>
                </a:gridCol>
                <a:gridCol w="658368">
                  <a:extLst>
                    <a:ext uri="{9D8B030D-6E8A-4147-A177-3AD203B41FA5}">
                      <a16:colId xmlns:a16="http://schemas.microsoft.com/office/drawing/2014/main" val="572140739"/>
                    </a:ext>
                  </a:extLst>
                </a:gridCol>
                <a:gridCol w="658368">
                  <a:extLst>
                    <a:ext uri="{9D8B030D-6E8A-4147-A177-3AD203B41FA5}">
                      <a16:colId xmlns:a16="http://schemas.microsoft.com/office/drawing/2014/main" val="162256051"/>
                    </a:ext>
                  </a:extLst>
                </a:gridCol>
                <a:gridCol w="658368">
                  <a:extLst>
                    <a:ext uri="{9D8B030D-6E8A-4147-A177-3AD203B41FA5}">
                      <a16:colId xmlns:a16="http://schemas.microsoft.com/office/drawing/2014/main" val="12027494"/>
                    </a:ext>
                  </a:extLst>
                </a:gridCol>
                <a:gridCol w="658368">
                  <a:extLst>
                    <a:ext uri="{9D8B030D-6E8A-4147-A177-3AD203B41FA5}">
                      <a16:colId xmlns:a16="http://schemas.microsoft.com/office/drawing/2014/main" val="1096519662"/>
                    </a:ext>
                  </a:extLst>
                </a:gridCol>
                <a:gridCol w="658368">
                  <a:extLst>
                    <a:ext uri="{9D8B030D-6E8A-4147-A177-3AD203B41FA5}">
                      <a16:colId xmlns:a16="http://schemas.microsoft.com/office/drawing/2014/main" val="114867610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736804897"/>
                  </a:ext>
                </a:extLst>
              </a:tr>
              <a:tr h="370840">
                <a:tc>
                  <a:txBody>
                    <a:bodyPr/>
                    <a:lstStyle/>
                    <a:p>
                      <a:r>
                        <a:rPr lang="en-US" sz="1000" b="1"/>
                        <a:t>Philadelphia Insurance Companies - 2017-07-20 14:35:42</a:t>
                      </a:r>
                      <a:r>
                        <a:rPr lang="en-US" sz="1000"/>
                        <a:t>
PHLY's Founder and Chairman Emeritus James J. Maguire, Sr. created a culture that includes giving back and a commitment to growth and learning. Mr. Maguire continues to lead by example and we salute him.</a:t>
                      </a:r>
                    </a:p>
                  </a:txBody>
                  <a:tcPr/>
                </a:tc>
                <a:tc>
                  <a:txBody>
                    <a:bodyPr/>
                    <a:lstStyle/>
                    <a:p>
                      <a:r>
                        <a:rPr lang="en-US" sz="1000"/>
                        <a:t>134</a:t>
                      </a:r>
                    </a:p>
                  </a:txBody>
                  <a:tcPr/>
                </a:tc>
                <a:tc>
                  <a:txBody>
                    <a:bodyPr/>
                    <a:lstStyle/>
                    <a:p>
                      <a:r>
                        <a:rPr lang="en-US" sz="1000"/>
                        <a:t>112</a:t>
                      </a:r>
                    </a:p>
                  </a:txBody>
                  <a:tcPr/>
                </a:tc>
                <a:tc>
                  <a:txBody>
                    <a:bodyPr/>
                    <a:lstStyle/>
                    <a:p>
                      <a:r>
                        <a:rPr lang="en-US" sz="1000"/>
                        <a:t>5</a:t>
                      </a:r>
                    </a:p>
                  </a:txBody>
                  <a:tcPr/>
                </a:tc>
                <a:tc>
                  <a:txBody>
                    <a:bodyPr/>
                    <a:lstStyle/>
                    <a:p>
                      <a:r>
                        <a:rPr lang="en-US" sz="1000"/>
                        <a:t>17</a:t>
                      </a:r>
                    </a:p>
                  </a:txBody>
                  <a:tcPr/>
                </a:tc>
                <a:tc>
                  <a:txBody>
                    <a:bodyPr/>
                    <a:lstStyle/>
                    <a:p>
                      <a:r>
                        <a:rPr lang="en-US" sz="1000"/>
                        <a:t>4.2218%</a:t>
                      </a:r>
                    </a:p>
                  </a:txBody>
                  <a:tcPr/>
                </a:tc>
                <a:tc>
                  <a:txBody>
                    <a:bodyPr/>
                    <a:lstStyle/>
                    <a:p>
                      <a:r>
                        <a:rPr lang="en-US" sz="1000"/>
                        <a:t>Link</a:t>
                      </a:r>
                    </a:p>
                  </a:txBody>
                  <a:tcPr/>
                </a:tc>
                <a:tc>
                  <a:txBody>
                    <a:bodyPr/>
                    <a:lstStyle/>
                    <a:p>
                      <a:r>
                        <a:rPr lang="en-US" sz="1000"/>
                        <a:t>Highly Likely</a:t>
                      </a:r>
                    </a:p>
                  </a:txBody>
                  <a:tcPr/>
                </a:tc>
                <a:extLst>
                  <a:ext uri="{0D108BD9-81ED-4DB2-BD59-A6C34878D82A}">
                    <a16:rowId xmlns:a16="http://schemas.microsoft.com/office/drawing/2014/main" val="4010157870"/>
                  </a:ext>
                </a:extLst>
              </a:tr>
              <a:tr h="370840">
                <a:tc>
                  <a:txBody>
                    <a:bodyPr/>
                    <a:lstStyle/>
                    <a:p>
                      <a:r>
                        <a:rPr lang="en-US" sz="1000" b="1"/>
                        <a:t>Philadelphia Insurance Companies - 2017-07-18 18:33:00</a:t>
                      </a:r>
                      <a:r>
                        <a:rPr lang="en-US" sz="1000"/>
                        <a:t>
Yesterday, PHLY kicked off its Common Trainee Program, welcoming 37 employees from offices across the country in the Home Office. The participants include a mix of new hires, returning interns, and internal transfers from Marketing, Risk Management, and Underwriting. The program is designed to acclimate the participants to PHLY and prepare them for a career in their respective department.</a:t>
                      </a:r>
                    </a:p>
                  </a:txBody>
                  <a:tcPr/>
                </a:tc>
                <a:tc>
                  <a:txBody>
                    <a:bodyPr/>
                    <a:lstStyle/>
                    <a:p>
                      <a:r>
                        <a:rPr lang="en-US" sz="1000"/>
                        <a:t>50</a:t>
                      </a:r>
                    </a:p>
                  </a:txBody>
                  <a:tcPr/>
                </a:tc>
                <a:tc>
                  <a:txBody>
                    <a:bodyPr/>
                    <a:lstStyle/>
                    <a:p>
                      <a:r>
                        <a:rPr lang="en-US" sz="1000"/>
                        <a:t>46</a:t>
                      </a:r>
                    </a:p>
                  </a:txBody>
                  <a:tcPr/>
                </a:tc>
                <a:tc>
                  <a:txBody>
                    <a:bodyPr/>
                    <a:lstStyle/>
                    <a:p>
                      <a:r>
                        <a:rPr lang="en-US" sz="1000"/>
                        <a:t>3</a:t>
                      </a:r>
                    </a:p>
                  </a:txBody>
                  <a:tcPr/>
                </a:tc>
                <a:tc>
                  <a:txBody>
                    <a:bodyPr/>
                    <a:lstStyle/>
                    <a:p>
                      <a:r>
                        <a:rPr lang="en-US" sz="1000"/>
                        <a:t>1</a:t>
                      </a:r>
                    </a:p>
                  </a:txBody>
                  <a:tcPr/>
                </a:tc>
                <a:tc>
                  <a:txBody>
                    <a:bodyPr/>
                    <a:lstStyle/>
                    <a:p>
                      <a:r>
                        <a:rPr lang="en-US" sz="1000"/>
                        <a:t>1.5773%</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1253449828"/>
                  </a:ext>
                </a:extLst>
              </a:tr>
              <a:tr h="370840">
                <a:tc>
                  <a:txBody>
                    <a:bodyPr/>
                    <a:lstStyle/>
                    <a:p>
                      <a:r>
                        <a:rPr lang="en-US" sz="1000" b="1"/>
                        <a:t>Philadelphia Insurance Companies - 2017-07-14 16:35:48</a:t>
                      </a:r>
                      <a:r>
                        <a:rPr lang="en-US" sz="1000"/>
                        <a:t>
Congratulations to our softball team for winning the Insurance Industry Charitable Foundation’s Charity Softball Tournament in Central Park NY. This year marks the team's second consecutive victory!</a:t>
                      </a:r>
                    </a:p>
                  </a:txBody>
                  <a:tcPr/>
                </a:tc>
                <a:tc>
                  <a:txBody>
                    <a:bodyPr/>
                    <a:lstStyle/>
                    <a:p>
                      <a:r>
                        <a:rPr lang="en-US" sz="1000"/>
                        <a:t>38</a:t>
                      </a:r>
                    </a:p>
                  </a:txBody>
                  <a:tcPr/>
                </a:tc>
                <a:tc>
                  <a:txBody>
                    <a:bodyPr/>
                    <a:lstStyle/>
                    <a:p>
                      <a:r>
                        <a:rPr lang="en-US" sz="1000"/>
                        <a:t>36</a:t>
                      </a:r>
                    </a:p>
                  </a:txBody>
                  <a:tcPr/>
                </a:tc>
                <a:tc>
                  <a:txBody>
                    <a:bodyPr/>
                    <a:lstStyle/>
                    <a:p>
                      <a:r>
                        <a:rPr lang="en-US" sz="1000"/>
                        <a:t>1</a:t>
                      </a:r>
                    </a:p>
                  </a:txBody>
                  <a:tcPr/>
                </a:tc>
                <a:tc>
                  <a:txBody>
                    <a:bodyPr/>
                    <a:lstStyle/>
                    <a:p>
                      <a:r>
                        <a:rPr lang="en-US" sz="1000"/>
                        <a:t>1</a:t>
                      </a:r>
                    </a:p>
                  </a:txBody>
                  <a:tcPr/>
                </a:tc>
                <a:tc>
                  <a:txBody>
                    <a:bodyPr/>
                    <a:lstStyle/>
                    <a:p>
                      <a:r>
                        <a:rPr lang="en-US" sz="1000"/>
                        <a:t>1.1987%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36512442"/>
                  </a:ext>
                </a:extLst>
              </a:tr>
              <a:tr h="370840">
                <a:tc>
                  <a:txBody>
                    <a:bodyPr/>
                    <a:lstStyle/>
                    <a:p>
                      <a:r>
                        <a:rPr lang="en-US" sz="1000" b="1"/>
                        <a:t>Philadelphia Insurance Companies - 2017-07-21 15:33:10</a:t>
                      </a:r>
                      <a:r>
                        <a:rPr lang="en-US" sz="1000"/>
                        <a:t>
Earlier this week, PHLY's Regional Account Managers (RAMs) from offices across the country volunteered at the AstraZeneca Hope Lodge.  As part of the American Cancer Society, Hope Lodge provides accommodations at no cost for cancer patients being treated in the Philadelphia area. While they were in town for PHLY's 5th Annual RAM Summit, the RAMs spent the evening cooking a BBQ dinner for over 40 patients and their guests!</a:t>
                      </a:r>
                    </a:p>
                  </a:txBody>
                  <a:tcPr/>
                </a:tc>
                <a:tc>
                  <a:txBody>
                    <a:bodyPr/>
                    <a:lstStyle/>
                    <a:p>
                      <a:r>
                        <a:rPr lang="en-US" sz="1000"/>
                        <a:t>37</a:t>
                      </a:r>
                    </a:p>
                  </a:txBody>
                  <a:tcPr/>
                </a:tc>
                <a:tc>
                  <a:txBody>
                    <a:bodyPr/>
                    <a:lstStyle/>
                    <a:p>
                      <a:r>
                        <a:rPr lang="en-US" sz="1000"/>
                        <a:t>35</a:t>
                      </a:r>
                    </a:p>
                  </a:txBody>
                  <a:tcPr/>
                </a:tc>
                <a:tc>
                  <a:txBody>
                    <a:bodyPr/>
                    <a:lstStyle/>
                    <a:p>
                      <a:r>
                        <a:rPr lang="en-US" sz="1000"/>
                        <a:t>0</a:t>
                      </a:r>
                    </a:p>
                  </a:txBody>
                  <a:tcPr/>
                </a:tc>
                <a:tc>
                  <a:txBody>
                    <a:bodyPr/>
                    <a:lstStyle/>
                    <a:p>
                      <a:r>
                        <a:rPr lang="en-US" sz="1000"/>
                        <a:t>2</a:t>
                      </a:r>
                    </a:p>
                  </a:txBody>
                  <a:tcPr/>
                </a:tc>
                <a:tc>
                  <a:txBody>
                    <a:bodyPr/>
                    <a:lstStyle/>
                    <a:p>
                      <a:r>
                        <a:rPr lang="en-US" sz="1000"/>
                        <a:t>1.1661%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677645461"/>
                  </a:ext>
                </a:extLst>
              </a:tr>
            </a:tbl>
          </a:graphicData>
        </a:graphic>
      </p:graphicFrame>
      <p:sp>
        <p:nvSpPr>
          <p:cNvPr id="4" name="Text Placeholder 3">
            <a:extLst>
              <a:ext uri="{FF2B5EF4-FFF2-40B4-BE49-F238E27FC236}">
                <a16:creationId xmlns:a16="http://schemas.microsoft.com/office/drawing/2014/main" id="{B624820A-C8EB-4FA0-A785-2129A724EA8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614371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9BF9A-E363-4C15-8BDC-EF0709F269BE}"/>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ADB48E24-D213-479F-A645-89B87653E618}"/>
              </a:ext>
            </a:extLst>
          </p:cNvPr>
          <p:cNvGraphicFramePr>
            <a:graphicFrameLocks noGrp="1"/>
          </p:cNvGraphicFramePr>
          <p:nvPr>
            <p:ph type="tbl" sz="quarter" idx="13"/>
            <p:extLst>
              <p:ext uri="{D42A27DB-BD31-4B8C-83A1-F6EECF244321}">
                <p14:modId xmlns:p14="http://schemas.microsoft.com/office/powerpoint/2010/main" val="3810345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67256710"/>
                    </a:ext>
                  </a:extLst>
                </a:gridCol>
                <a:gridCol w="493776">
                  <a:extLst>
                    <a:ext uri="{9D8B030D-6E8A-4147-A177-3AD203B41FA5}">
                      <a16:colId xmlns:a16="http://schemas.microsoft.com/office/drawing/2014/main" val="2875079672"/>
                    </a:ext>
                  </a:extLst>
                </a:gridCol>
                <a:gridCol w="493776">
                  <a:extLst>
                    <a:ext uri="{9D8B030D-6E8A-4147-A177-3AD203B41FA5}">
                      <a16:colId xmlns:a16="http://schemas.microsoft.com/office/drawing/2014/main" val="2326244337"/>
                    </a:ext>
                  </a:extLst>
                </a:gridCol>
                <a:gridCol w="493776">
                  <a:extLst>
                    <a:ext uri="{9D8B030D-6E8A-4147-A177-3AD203B41FA5}">
                      <a16:colId xmlns:a16="http://schemas.microsoft.com/office/drawing/2014/main" val="3875914212"/>
                    </a:ext>
                  </a:extLst>
                </a:gridCol>
                <a:gridCol w="493776">
                  <a:extLst>
                    <a:ext uri="{9D8B030D-6E8A-4147-A177-3AD203B41FA5}">
                      <a16:colId xmlns:a16="http://schemas.microsoft.com/office/drawing/2014/main" val="1553819775"/>
                    </a:ext>
                  </a:extLst>
                </a:gridCol>
                <a:gridCol w="493776">
                  <a:extLst>
                    <a:ext uri="{9D8B030D-6E8A-4147-A177-3AD203B41FA5}">
                      <a16:colId xmlns:a16="http://schemas.microsoft.com/office/drawing/2014/main" val="2445561881"/>
                    </a:ext>
                  </a:extLst>
                </a:gridCol>
                <a:gridCol w="493776">
                  <a:extLst>
                    <a:ext uri="{9D8B030D-6E8A-4147-A177-3AD203B41FA5}">
                      <a16:colId xmlns:a16="http://schemas.microsoft.com/office/drawing/2014/main" val="653205470"/>
                    </a:ext>
                  </a:extLst>
                </a:gridCol>
                <a:gridCol w="493776">
                  <a:extLst>
                    <a:ext uri="{9D8B030D-6E8A-4147-A177-3AD203B41FA5}">
                      <a16:colId xmlns:a16="http://schemas.microsoft.com/office/drawing/2014/main" val="3645809"/>
                    </a:ext>
                  </a:extLst>
                </a:gridCol>
                <a:gridCol w="493776">
                  <a:extLst>
                    <a:ext uri="{9D8B030D-6E8A-4147-A177-3AD203B41FA5}">
                      <a16:colId xmlns:a16="http://schemas.microsoft.com/office/drawing/2014/main" val="2350172777"/>
                    </a:ext>
                  </a:extLst>
                </a:gridCol>
                <a:gridCol w="493776">
                  <a:extLst>
                    <a:ext uri="{9D8B030D-6E8A-4147-A177-3AD203B41FA5}">
                      <a16:colId xmlns:a16="http://schemas.microsoft.com/office/drawing/2014/main" val="2426029298"/>
                    </a:ext>
                  </a:extLst>
                </a:gridCol>
                <a:gridCol w="493776">
                  <a:extLst>
                    <a:ext uri="{9D8B030D-6E8A-4147-A177-3AD203B41FA5}">
                      <a16:colId xmlns:a16="http://schemas.microsoft.com/office/drawing/2014/main" val="1444494938"/>
                    </a:ext>
                  </a:extLst>
                </a:gridCol>
                <a:gridCol w="493776">
                  <a:extLst>
                    <a:ext uri="{9D8B030D-6E8A-4147-A177-3AD203B41FA5}">
                      <a16:colId xmlns:a16="http://schemas.microsoft.com/office/drawing/2014/main" val="4206102933"/>
                    </a:ext>
                  </a:extLst>
                </a:gridCol>
                <a:gridCol w="493776">
                  <a:extLst>
                    <a:ext uri="{9D8B030D-6E8A-4147-A177-3AD203B41FA5}">
                      <a16:colId xmlns:a16="http://schemas.microsoft.com/office/drawing/2014/main" val="2769518253"/>
                    </a:ext>
                  </a:extLst>
                </a:gridCol>
                <a:gridCol w="493776">
                  <a:extLst>
                    <a:ext uri="{9D8B030D-6E8A-4147-A177-3AD203B41FA5}">
                      <a16:colId xmlns:a16="http://schemas.microsoft.com/office/drawing/2014/main" val="19704955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16226627"/>
                  </a:ext>
                </a:extLst>
              </a:tr>
              <a:tr h="370840">
                <a:tc>
                  <a:txBody>
                    <a:bodyPr/>
                    <a:lstStyle/>
                    <a:p>
                      <a:r>
                        <a:rPr lang="en-US" sz="1000"/>
                        <a:t>@PHLYINS</a:t>
                      </a:r>
                    </a:p>
                  </a:txBody>
                  <a:tcPr/>
                </a:tc>
                <a:tc>
                  <a:txBody>
                    <a:bodyPr/>
                    <a:lstStyle/>
                    <a:p>
                      <a:r>
                        <a:rPr lang="en-US" sz="1000"/>
                        <a:t>2699</a:t>
                      </a:r>
                    </a:p>
                  </a:txBody>
                  <a:tcPr/>
                </a:tc>
                <a:tc>
                  <a:txBody>
                    <a:bodyPr/>
                    <a:lstStyle/>
                    <a:p>
                      <a:r>
                        <a:rPr lang="en-US" sz="1000"/>
                        <a:t>26</a:t>
                      </a:r>
                    </a:p>
                  </a:txBody>
                  <a:tcPr/>
                </a:tc>
                <a:tc>
                  <a:txBody>
                    <a:bodyPr/>
                    <a:lstStyle/>
                    <a:p>
                      <a:r>
                        <a:rPr lang="en-US" sz="1000"/>
                        <a:t>31</a:t>
                      </a:r>
                    </a:p>
                  </a:txBody>
                  <a:tcPr/>
                </a:tc>
                <a:tc>
                  <a:txBody>
                    <a:bodyPr/>
                    <a:lstStyle/>
                    <a:p>
                      <a:r>
                        <a:rPr lang="en-US" sz="1000"/>
                        <a:t>29</a:t>
                      </a:r>
                    </a:p>
                  </a:txBody>
                  <a:tcPr/>
                </a:tc>
                <a:tc>
                  <a:txBody>
                    <a:bodyPr/>
                    <a:lstStyle/>
                    <a:p>
                      <a:r>
                        <a:rPr lang="en-US" sz="1000"/>
                        <a:t>1</a:t>
                      </a:r>
                    </a:p>
                  </a:txBody>
                  <a:tcPr/>
                </a:tc>
                <a:tc>
                  <a:txBody>
                    <a:bodyPr/>
                    <a:lstStyle/>
                    <a:p>
                      <a:r>
                        <a:rPr lang="en-US" sz="1000"/>
                        <a:t>1</a:t>
                      </a:r>
                    </a:p>
                  </a:txBody>
                  <a:tcPr/>
                </a:tc>
                <a:tc>
                  <a:txBody>
                    <a:bodyPr/>
                    <a:lstStyle/>
                    <a:p>
                      <a:r>
                        <a:rPr lang="en-US" sz="1000"/>
                        <a:t>23</a:t>
                      </a:r>
                    </a:p>
                  </a:txBody>
                  <a:tcPr/>
                </a:tc>
                <a:tc>
                  <a:txBody>
                    <a:bodyPr/>
                    <a:lstStyle/>
                    <a:p>
                      <a:r>
                        <a:rPr lang="en-US" sz="1000"/>
                        <a:t>23</a:t>
                      </a:r>
                    </a:p>
                  </a:txBody>
                  <a:tcPr/>
                </a:tc>
                <a:tc>
                  <a:txBody>
                    <a:bodyPr/>
                    <a:lstStyle/>
                    <a:p>
                      <a:r>
                        <a:rPr lang="en-US" sz="1000"/>
                        <a:t>90</a:t>
                      </a:r>
                    </a:p>
                  </a:txBody>
                  <a:tcPr/>
                </a:tc>
                <a:tc>
                  <a:txBody>
                    <a:bodyPr/>
                    <a:lstStyle/>
                    <a:p>
                      <a:r>
                        <a:rPr lang="en-US" sz="1000"/>
                        <a:t>1</a:t>
                      </a:r>
                    </a:p>
                  </a:txBody>
                  <a:tcPr/>
                </a:tc>
                <a:tc>
                  <a:txBody>
                    <a:bodyPr/>
                    <a:lstStyle/>
                    <a:p>
                      <a:r>
                        <a:rPr lang="en-US" sz="1000"/>
                        <a:t>16</a:t>
                      </a:r>
                    </a:p>
                  </a:txBody>
                  <a:tcPr/>
                </a:tc>
                <a:tc>
                  <a:txBody>
                    <a:bodyPr/>
                    <a:lstStyle/>
                    <a:p>
                      <a:r>
                        <a:rPr lang="en-US" sz="1000"/>
                        <a:t>0.1464%</a:t>
                      </a:r>
                    </a:p>
                  </a:txBody>
                  <a:tcPr/>
                </a:tc>
                <a:tc>
                  <a:txBody>
                    <a:bodyPr/>
                    <a:lstStyle/>
                    <a:p>
                      <a:r>
                        <a:rPr lang="en-US" sz="1000"/>
                        <a:t>0.0%</a:t>
                      </a:r>
                    </a:p>
                  </a:txBody>
                  <a:tcPr/>
                </a:tc>
                <a:extLst>
                  <a:ext uri="{0D108BD9-81ED-4DB2-BD59-A6C34878D82A}">
                    <a16:rowId xmlns:a16="http://schemas.microsoft.com/office/drawing/2014/main" val="3436428040"/>
                  </a:ext>
                </a:extLst>
              </a:tr>
            </a:tbl>
          </a:graphicData>
        </a:graphic>
      </p:graphicFrame>
      <p:sp>
        <p:nvSpPr>
          <p:cNvPr id="4" name="Text Placeholder 3">
            <a:extLst>
              <a:ext uri="{FF2B5EF4-FFF2-40B4-BE49-F238E27FC236}">
                <a16:creationId xmlns:a16="http://schemas.microsoft.com/office/drawing/2014/main" id="{8B328A54-F97B-4D52-9CE3-99F9631CFAF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86904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6E6D1-25D8-46DC-89C2-A573D56F9D17}"/>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41F650F4-D3A1-489E-8DDE-CD38C815C9FD}"/>
              </a:ext>
            </a:extLst>
          </p:cNvPr>
          <p:cNvGraphicFramePr>
            <a:graphicFrameLocks noGrp="1"/>
          </p:cNvGraphicFramePr>
          <p:nvPr>
            <p:ph type="chart" sz="quarter" idx="13"/>
            <p:extLst>
              <p:ext uri="{D42A27DB-BD31-4B8C-83A1-F6EECF244321}">
                <p14:modId xmlns:p14="http://schemas.microsoft.com/office/powerpoint/2010/main" val="2781163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55E6F7-DB38-4F7D-9517-1FD304906B9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98B2887-D232-43AD-966D-BDB8F59EB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4404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618C4-0E44-4E1F-8D3D-65503352DCCF}"/>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D7F24486-B87B-4D5D-AA04-AA66AAF65423}"/>
              </a:ext>
            </a:extLst>
          </p:cNvPr>
          <p:cNvGraphicFramePr>
            <a:graphicFrameLocks noGrp="1"/>
          </p:cNvGraphicFramePr>
          <p:nvPr>
            <p:ph type="chart" sz="quarter" idx="13"/>
            <p:extLst>
              <p:ext uri="{D42A27DB-BD31-4B8C-83A1-F6EECF244321}">
                <p14:modId xmlns:p14="http://schemas.microsoft.com/office/powerpoint/2010/main" val="4092070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A4A07D-C483-41E4-AC68-E02EDAB4511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E6A2EE2-D2AD-47DE-8E94-5C127CE42C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868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E7ED3-44F5-4931-A860-6EBFB407C718}"/>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BFC1B580-F4B9-4484-85CB-0C7617A67B36}"/>
              </a:ext>
            </a:extLst>
          </p:cNvPr>
          <p:cNvGraphicFramePr>
            <a:graphicFrameLocks noGrp="1"/>
          </p:cNvGraphicFramePr>
          <p:nvPr>
            <p:ph type="chart" sz="quarter" idx="13"/>
            <p:extLst>
              <p:ext uri="{D42A27DB-BD31-4B8C-83A1-F6EECF244321}">
                <p14:modId xmlns:p14="http://schemas.microsoft.com/office/powerpoint/2010/main" val="2948070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7874A3-A959-4EEC-AD67-B4DB68C3060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F509159-2379-4DE6-BBB2-DBE277D51B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037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467E-7300-40C4-8F76-F805A3FC0C75}"/>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A1E2E0AA-5CFA-4509-A22F-AE6BC652EBB7}"/>
              </a:ext>
            </a:extLst>
          </p:cNvPr>
          <p:cNvGraphicFramePr>
            <a:graphicFrameLocks noGrp="1"/>
          </p:cNvGraphicFramePr>
          <p:nvPr>
            <p:ph type="tbl" sz="quarter" idx="13"/>
            <p:extLst>
              <p:ext uri="{D42A27DB-BD31-4B8C-83A1-F6EECF244321}">
                <p14:modId xmlns:p14="http://schemas.microsoft.com/office/powerpoint/2010/main" val="171042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04765238"/>
                    </a:ext>
                  </a:extLst>
                </a:gridCol>
                <a:gridCol w="1645920">
                  <a:extLst>
                    <a:ext uri="{9D8B030D-6E8A-4147-A177-3AD203B41FA5}">
                      <a16:colId xmlns:a16="http://schemas.microsoft.com/office/drawing/2014/main" val="1539990590"/>
                    </a:ext>
                  </a:extLst>
                </a:gridCol>
                <a:gridCol w="822960">
                  <a:extLst>
                    <a:ext uri="{9D8B030D-6E8A-4147-A177-3AD203B41FA5}">
                      <a16:colId xmlns:a16="http://schemas.microsoft.com/office/drawing/2014/main" val="2481554347"/>
                    </a:ext>
                  </a:extLst>
                </a:gridCol>
                <a:gridCol w="822960">
                  <a:extLst>
                    <a:ext uri="{9D8B030D-6E8A-4147-A177-3AD203B41FA5}">
                      <a16:colId xmlns:a16="http://schemas.microsoft.com/office/drawing/2014/main" val="2110581647"/>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242156179"/>
                  </a:ext>
                </a:extLst>
              </a:tr>
              <a:tr h="370840">
                <a:tc>
                  <a:txBody>
                    <a:bodyPr/>
                    <a:lstStyle/>
                    <a:p>
                      <a:r>
                        <a:rPr lang="en-US" sz="1000" b="1"/>
                        <a:t>@PHLYINS</a:t>
                      </a:r>
                      <a:r>
                        <a:rPr lang="en-US" sz="1000"/>
                        <a:t> was mentioned by </a:t>
                      </a:r>
                      <a:r>
                        <a:rPr lang="en-US" sz="1000" b="1"/>
                        <a:t>@arborday - 2017-07-13 13:52:36</a:t>
                      </a:r>
                      <a:r>
                        <a:rPr lang="en-US" sz="1000"/>
                        <a:t>
Loved meeting w/ our partners at @PHLYINS Grateful for their incredible support and passion! 80,000 trees!… https://t.co/2GVg4B21E8</a:t>
                      </a:r>
                    </a:p>
                  </a:txBody>
                  <a:tcPr/>
                </a:tc>
                <a:tc>
                  <a:txBody>
                    <a:bodyPr/>
                    <a:lstStyle/>
                    <a:p>
                      <a:r>
                        <a:rPr lang="en-US" sz="1000"/>
                        <a:t>07/14/2017 19:12:19</a:t>
                      </a:r>
                    </a:p>
                  </a:txBody>
                  <a:tcPr/>
                </a:tc>
                <a:tc>
                  <a:txBody>
                    <a:bodyPr/>
                    <a:lstStyle/>
                    <a:p>
                      <a:r>
                        <a:rPr lang="en-US" sz="1000"/>
                        <a:t>4</a:t>
                      </a:r>
                    </a:p>
                  </a:txBody>
                  <a:tcPr/>
                </a:tc>
                <a:tc>
                  <a:txBody>
                    <a:bodyPr/>
                    <a:lstStyle/>
                    <a:p>
                      <a:r>
                        <a:rPr lang="en-US" sz="1000"/>
                        <a:t>11</a:t>
                      </a:r>
                    </a:p>
                  </a:txBody>
                  <a:tcPr/>
                </a:tc>
                <a:extLst>
                  <a:ext uri="{0D108BD9-81ED-4DB2-BD59-A6C34878D82A}">
                    <a16:rowId xmlns:a16="http://schemas.microsoft.com/office/drawing/2014/main" val="460508264"/>
                  </a:ext>
                </a:extLst>
              </a:tr>
              <a:tr h="370840">
                <a:tc>
                  <a:txBody>
                    <a:bodyPr/>
                    <a:lstStyle/>
                    <a:p>
                      <a:r>
                        <a:rPr lang="en-US" sz="1000" b="1"/>
                        <a:t>@PHLYINS</a:t>
                      </a:r>
                      <a:r>
                        <a:rPr lang="en-US" sz="1000"/>
                        <a:t> was mentioned by </a:t>
                      </a:r>
                      <a:r>
                        <a:rPr lang="en-US" sz="1000" b="1"/>
                        <a:t>@EricaOtto1 - 2017-07-26 15:02:33</a:t>
                      </a:r>
                      <a:r>
                        <a:rPr lang="en-US" sz="1000"/>
                        <a:t>
Love it @PHLYINS! Great seeing support of neighbors/clients for @AlexsLemonade. Way to kick it off @PowerHRG. Can't… https://t.co/JC4RpY83sH</a:t>
                      </a:r>
                    </a:p>
                  </a:txBody>
                  <a:tcPr/>
                </a:tc>
                <a:tc>
                  <a:txBody>
                    <a:bodyPr/>
                    <a:lstStyle/>
                    <a:p>
                      <a:r>
                        <a:rPr lang="en-US" sz="1000"/>
                        <a:t>n/a</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3456615121"/>
                  </a:ext>
                </a:extLst>
              </a:tr>
              <a:tr h="370840">
                <a:tc>
                  <a:txBody>
                    <a:bodyPr/>
                    <a:lstStyle/>
                    <a:p>
                      <a:r>
                        <a:rPr lang="en-US" sz="1000" b="1"/>
                        <a:t>@PHLYINS</a:t>
                      </a:r>
                      <a:r>
                        <a:rPr lang="en-US" sz="1000"/>
                        <a:t> was mentioned by </a:t>
                      </a:r>
                      <a:r>
                        <a:rPr lang="en-US" sz="1000" b="1"/>
                        <a:t>@GreenFestPhilly - 2017-07-27 11:19:23</a:t>
                      </a:r>
                      <a:r>
                        <a:rPr lang="en-US" sz="1000"/>
                        <a:t>
#DYK sponsor @PHLYINS is funding the planting of 80K trees for a 3rd consecutive year? More trees = cleaner air!… https://t.co/IkttfkATIr</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953473861"/>
                  </a:ext>
                </a:extLst>
              </a:tr>
              <a:tr h="370840">
                <a:tc>
                  <a:txBody>
                    <a:bodyPr/>
                    <a:lstStyle/>
                    <a:p>
                      <a:r>
                        <a:rPr lang="en-US" sz="1000" b="1"/>
                        <a:t>@PHLYINS</a:t>
                      </a:r>
                      <a:r>
                        <a:rPr lang="en-US" sz="1000"/>
                        <a:t> was mentioned by </a:t>
                      </a:r>
                      <a:r>
                        <a:rPr lang="en-US" sz="1000" b="1"/>
                        <a:t>@TTFWatershed - 2017-07-27 12:05:08</a:t>
                      </a:r>
                      <a:r>
                        <a:rPr lang="en-US" sz="1000"/>
                        <a:t>
Our #PartnerAlliance makes our #cleanwater efforts possible: ISS @PennLPS @PHLYINS @LibertyTreePHL Learn more:… https://t.co/nfnJrnm2X0</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031655354"/>
                  </a:ext>
                </a:extLst>
              </a:tr>
              <a:tr h="370840">
                <a:tc>
                  <a:txBody>
                    <a:bodyPr/>
                    <a:lstStyle/>
                    <a:p>
                      <a:r>
                        <a:rPr lang="en-US" sz="1000" b="1"/>
                        <a:t>@PHLYINS</a:t>
                      </a:r>
                      <a:r>
                        <a:rPr lang="en-US" sz="1000"/>
                        <a:t> was mentioned by </a:t>
                      </a:r>
                      <a:r>
                        <a:rPr lang="en-US" sz="1000" b="1"/>
                        <a:t>@TTFWatershed - 2017-07-19 11:45:15</a:t>
                      </a:r>
                      <a:r>
                        <a:rPr lang="en-US" sz="1000"/>
                        <a:t>
So grateful to our #PartnerAlliance like ISS @PennLPS @PHLYINS @LibertyTreePHL who help fund our #cleanwater work:… https://t.co/GFWrfLGytX</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542987413"/>
                  </a:ext>
                </a:extLst>
              </a:tr>
            </a:tbl>
          </a:graphicData>
        </a:graphic>
      </p:graphicFrame>
      <p:sp>
        <p:nvSpPr>
          <p:cNvPr id="4" name="Text Placeholder 3">
            <a:extLst>
              <a:ext uri="{FF2B5EF4-FFF2-40B4-BE49-F238E27FC236}">
                <a16:creationId xmlns:a16="http://schemas.microsoft.com/office/drawing/2014/main" id="{0220F788-38E7-4CB6-B4A2-97FD4E2768F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915520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E48FF-6578-4DEB-918C-F3CC27900D4E}"/>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8B82BC89-C7DB-4768-B593-5F86FEFB130C}"/>
              </a:ext>
            </a:extLst>
          </p:cNvPr>
          <p:cNvGraphicFramePr>
            <a:graphicFrameLocks noGrp="1"/>
          </p:cNvGraphicFramePr>
          <p:nvPr>
            <p:ph type="tbl" sz="quarter" idx="13"/>
            <p:extLst>
              <p:ext uri="{D42A27DB-BD31-4B8C-83A1-F6EECF244321}">
                <p14:modId xmlns:p14="http://schemas.microsoft.com/office/powerpoint/2010/main" val="3641833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1436196"/>
                    </a:ext>
                  </a:extLst>
                </a:gridCol>
                <a:gridCol w="2468880">
                  <a:extLst>
                    <a:ext uri="{9D8B030D-6E8A-4147-A177-3AD203B41FA5}">
                      <a16:colId xmlns:a16="http://schemas.microsoft.com/office/drawing/2014/main" val="2917295039"/>
                    </a:ext>
                  </a:extLst>
                </a:gridCol>
                <a:gridCol w="2468880">
                  <a:extLst>
                    <a:ext uri="{9D8B030D-6E8A-4147-A177-3AD203B41FA5}">
                      <a16:colId xmlns:a16="http://schemas.microsoft.com/office/drawing/2014/main" val="148068742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664142686"/>
                  </a:ext>
                </a:extLst>
              </a:tr>
              <a:tr h="370840">
                <a:tc>
                  <a:txBody>
                    <a:bodyPr/>
                    <a:lstStyle/>
                    <a:p>
                      <a:r>
                        <a:rPr lang="en-US" sz="1000"/>
                        <a:t>@SilversSteve</a:t>
                      </a:r>
                    </a:p>
                  </a:txBody>
                  <a:tcPr/>
                </a:tc>
                <a:tc>
                  <a:txBody>
                    <a:bodyPr/>
                    <a:lstStyle/>
                    <a:p>
                      <a:r>
                        <a:rPr lang="en-US" sz="1000"/>
                        <a:t>@PHLYINS (71)</a:t>
                      </a:r>
                    </a:p>
                  </a:txBody>
                  <a:tcPr/>
                </a:tc>
                <a:tc>
                  <a:txBody>
                    <a:bodyPr/>
                    <a:lstStyle/>
                    <a:p>
                      <a:r>
                        <a:rPr lang="en-US" sz="1000"/>
                        <a:t>71</a:t>
                      </a:r>
                    </a:p>
                  </a:txBody>
                  <a:tcPr/>
                </a:tc>
                <a:extLst>
                  <a:ext uri="{0D108BD9-81ED-4DB2-BD59-A6C34878D82A}">
                    <a16:rowId xmlns:a16="http://schemas.microsoft.com/office/drawing/2014/main" val="2490421939"/>
                  </a:ext>
                </a:extLst>
              </a:tr>
              <a:tr h="370840">
                <a:tc>
                  <a:txBody>
                    <a:bodyPr/>
                    <a:lstStyle/>
                    <a:p>
                      <a:r>
                        <a:rPr lang="en-US" sz="1000"/>
                        <a:t>@ChristinaVerish</a:t>
                      </a:r>
                    </a:p>
                  </a:txBody>
                  <a:tcPr/>
                </a:tc>
                <a:tc>
                  <a:txBody>
                    <a:bodyPr/>
                    <a:lstStyle/>
                    <a:p>
                      <a:r>
                        <a:rPr lang="en-US" sz="1000"/>
                        <a:t>@PHLYINS (24)</a:t>
                      </a:r>
                    </a:p>
                  </a:txBody>
                  <a:tcPr/>
                </a:tc>
                <a:tc>
                  <a:txBody>
                    <a:bodyPr/>
                    <a:lstStyle/>
                    <a:p>
                      <a:r>
                        <a:rPr lang="en-US" sz="1000"/>
                        <a:t>24</a:t>
                      </a:r>
                    </a:p>
                  </a:txBody>
                  <a:tcPr/>
                </a:tc>
                <a:extLst>
                  <a:ext uri="{0D108BD9-81ED-4DB2-BD59-A6C34878D82A}">
                    <a16:rowId xmlns:a16="http://schemas.microsoft.com/office/drawing/2014/main" val="3901557132"/>
                  </a:ext>
                </a:extLst>
              </a:tr>
              <a:tr h="370840">
                <a:tc>
                  <a:txBody>
                    <a:bodyPr/>
                    <a:lstStyle/>
                    <a:p>
                      <a:r>
                        <a:rPr lang="en-US" sz="1000"/>
                        <a:t>@City_Ave</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505891142"/>
                  </a:ext>
                </a:extLst>
              </a:tr>
              <a:tr h="370840">
                <a:tc>
                  <a:txBody>
                    <a:bodyPr/>
                    <a:lstStyle/>
                    <a:p>
                      <a:r>
                        <a:rPr lang="en-US" sz="1000"/>
                        <a:t>@Regore2</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1158889399"/>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79468353"/>
                  </a:ext>
                </a:extLst>
              </a:tr>
              <a:tr h="370840">
                <a:tc>
                  <a:txBody>
                    <a:bodyPr/>
                    <a:lstStyle/>
                    <a:p>
                      <a:r>
                        <a:rPr lang="en-US" sz="1000"/>
                        <a:t>@TMNA_Services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658871793"/>
                  </a:ext>
                </a:extLst>
              </a:tr>
              <a:tr h="370840">
                <a:tc>
                  <a:txBody>
                    <a:bodyPr/>
                    <a:lstStyle/>
                    <a:p>
                      <a:r>
                        <a:rPr lang="en-US" sz="1000"/>
                        <a:t>@HeatherDSt</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719015751"/>
                  </a:ext>
                </a:extLst>
              </a:tr>
              <a:tr h="370840">
                <a:tc>
                  <a:txBody>
                    <a:bodyPr/>
                    <a:lstStyle/>
                    <a:p>
                      <a:r>
                        <a:rPr lang="en-US" sz="1000"/>
                        <a:t>@TTFWatershed</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705682828"/>
                  </a:ext>
                </a:extLst>
              </a:tr>
              <a:tr h="370840">
                <a:tc>
                  <a:txBody>
                    <a:bodyPr/>
                    <a:lstStyle/>
                    <a:p>
                      <a:r>
                        <a:rPr lang="en-US" sz="1000"/>
                        <a:t>@goWeSpire</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956588753"/>
                  </a:ext>
                </a:extLst>
              </a:tr>
              <a:tr h="370840">
                <a:tc>
                  <a:txBody>
                    <a:bodyPr/>
                    <a:lstStyle/>
                    <a:p>
                      <a:r>
                        <a:rPr lang="en-US" sz="1000"/>
                        <a:t>@NHLFlyers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008095816"/>
                  </a:ext>
                </a:extLst>
              </a:tr>
            </a:tbl>
          </a:graphicData>
        </a:graphic>
      </p:graphicFrame>
      <p:sp>
        <p:nvSpPr>
          <p:cNvPr id="4" name="Text Placeholder 3">
            <a:extLst>
              <a:ext uri="{FF2B5EF4-FFF2-40B4-BE49-F238E27FC236}">
                <a16:creationId xmlns:a16="http://schemas.microsoft.com/office/drawing/2014/main" id="{19E5551C-903E-45FD-B11E-835CFE887225}"/>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650943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DD5A-D65B-4B95-962F-22A930BDD3FD}"/>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0551689B-8DD3-4F30-8CC0-A698C283EAB5}"/>
              </a:ext>
            </a:extLst>
          </p:cNvPr>
          <p:cNvGraphicFramePr>
            <a:graphicFrameLocks noGrp="1"/>
          </p:cNvGraphicFramePr>
          <p:nvPr>
            <p:ph type="tbl" sz="quarter" idx="13"/>
            <p:extLst>
              <p:ext uri="{D42A27DB-BD31-4B8C-83A1-F6EECF244321}">
                <p14:modId xmlns:p14="http://schemas.microsoft.com/office/powerpoint/2010/main" val="99303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9801049"/>
                    </a:ext>
                  </a:extLst>
                </a:gridCol>
                <a:gridCol w="822960">
                  <a:extLst>
                    <a:ext uri="{9D8B030D-6E8A-4147-A177-3AD203B41FA5}">
                      <a16:colId xmlns:a16="http://schemas.microsoft.com/office/drawing/2014/main" val="1266374966"/>
                    </a:ext>
                  </a:extLst>
                </a:gridCol>
                <a:gridCol w="822960">
                  <a:extLst>
                    <a:ext uri="{9D8B030D-6E8A-4147-A177-3AD203B41FA5}">
                      <a16:colId xmlns:a16="http://schemas.microsoft.com/office/drawing/2014/main" val="2868200794"/>
                    </a:ext>
                  </a:extLst>
                </a:gridCol>
                <a:gridCol w="822960">
                  <a:extLst>
                    <a:ext uri="{9D8B030D-6E8A-4147-A177-3AD203B41FA5}">
                      <a16:colId xmlns:a16="http://schemas.microsoft.com/office/drawing/2014/main" val="712189238"/>
                    </a:ext>
                  </a:extLst>
                </a:gridCol>
                <a:gridCol w="822960">
                  <a:extLst>
                    <a:ext uri="{9D8B030D-6E8A-4147-A177-3AD203B41FA5}">
                      <a16:colId xmlns:a16="http://schemas.microsoft.com/office/drawing/2014/main" val="826086834"/>
                    </a:ext>
                  </a:extLst>
                </a:gridCol>
                <a:gridCol w="822960">
                  <a:extLst>
                    <a:ext uri="{9D8B030D-6E8A-4147-A177-3AD203B41FA5}">
                      <a16:colId xmlns:a16="http://schemas.microsoft.com/office/drawing/2014/main" val="259648231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617008813"/>
                  </a:ext>
                </a:extLst>
              </a:tr>
              <a:tr h="370840">
                <a:tc>
                  <a:txBody>
                    <a:bodyPr/>
                    <a:lstStyle/>
                    <a:p>
                      <a:r>
                        <a:rPr lang="en-US" sz="1000" b="1"/>
                        <a:t>@PHLYINS - 2017-07-18 17:21:45</a:t>
                      </a:r>
                      <a:r>
                        <a:rPr lang="en-US" sz="1000"/>
                        <a:t>
Yesterday, #PHLY kicked off its Common Trainee Program, welcoming 37 employees from offices across the country in the Home Office! #TEAMPHLY https://t.co/7ak0r4jZTi</a:t>
                      </a:r>
                    </a:p>
                  </a:txBody>
                  <a:tcPr/>
                </a:tc>
                <a:tc>
                  <a:txBody>
                    <a:bodyPr/>
                    <a:lstStyle/>
                    <a:p>
                      <a:r>
                        <a:rPr lang="en-US" sz="1000"/>
                        <a:t>No</a:t>
                      </a:r>
                    </a:p>
                  </a:txBody>
                  <a:tcPr/>
                </a:tc>
                <a:tc>
                  <a:txBody>
                    <a:bodyPr/>
                    <a:lstStyle/>
                    <a:p>
                      <a:r>
                        <a:rPr lang="en-US" sz="1000"/>
                        <a:t>3</a:t>
                      </a:r>
                    </a:p>
                  </a:txBody>
                  <a:tcPr/>
                </a:tc>
                <a:tc>
                  <a:txBody>
                    <a:bodyPr/>
                    <a:lstStyle/>
                    <a:p>
                      <a:r>
                        <a:rPr lang="en-US" sz="1000"/>
                        <a:t>11</a:t>
                      </a:r>
                    </a:p>
                  </a:txBody>
                  <a:tcPr/>
                </a:tc>
                <a:tc>
                  <a:txBody>
                    <a:bodyPr/>
                    <a:lstStyle/>
                    <a:p>
                      <a:r>
                        <a:rPr lang="en-US" sz="1000"/>
                        <a:t>0</a:t>
                      </a:r>
                    </a:p>
                  </a:txBody>
                  <a:tcPr/>
                </a:tc>
                <a:tc>
                  <a:txBody>
                    <a:bodyPr/>
                    <a:lstStyle/>
                    <a:p>
                      <a:r>
                        <a:rPr lang="en-US" sz="1000"/>
                        <a:t>0.5206%</a:t>
                      </a:r>
                    </a:p>
                  </a:txBody>
                  <a:tcPr/>
                </a:tc>
                <a:extLst>
                  <a:ext uri="{0D108BD9-81ED-4DB2-BD59-A6C34878D82A}">
                    <a16:rowId xmlns:a16="http://schemas.microsoft.com/office/drawing/2014/main" val="378251083"/>
                  </a:ext>
                </a:extLst>
              </a:tr>
              <a:tr h="370840">
                <a:tc>
                  <a:txBody>
                    <a:bodyPr/>
                    <a:lstStyle/>
                    <a:p>
                      <a:r>
                        <a:rPr lang="en-US" sz="1000" b="1"/>
                        <a:t>@PHLYINS - 2017-07-20 14:51:07</a:t>
                      </a:r>
                      <a:r>
                        <a:rPr lang="en-US" sz="1000"/>
                        <a:t>
Our Founder overcame #dyslexia to build a legacy that helps others. We salute his leadership &amp;amp; generosity. https://t.co/axjNQ5Wfi0</a:t>
                      </a:r>
                    </a:p>
                  </a:txBody>
                  <a:tcPr/>
                </a:tc>
                <a:tc>
                  <a:txBody>
                    <a:bodyPr/>
                    <a:lstStyle/>
                    <a:p>
                      <a:r>
                        <a:rPr lang="en-US" sz="1000"/>
                        <a:t>No</a:t>
                      </a:r>
                    </a:p>
                  </a:txBody>
                  <a:tcPr/>
                </a:tc>
                <a:tc>
                  <a:txBody>
                    <a:bodyPr/>
                    <a:lstStyle/>
                    <a:p>
                      <a:r>
                        <a:rPr lang="en-US" sz="1000"/>
                        <a:t>1</a:t>
                      </a:r>
                    </a:p>
                  </a:txBody>
                  <a:tcPr/>
                </a:tc>
                <a:tc>
                  <a:txBody>
                    <a:bodyPr/>
                    <a:lstStyle/>
                    <a:p>
                      <a:r>
                        <a:rPr lang="en-US" sz="1000"/>
                        <a:t>11</a:t>
                      </a:r>
                    </a:p>
                  </a:txBody>
                  <a:tcPr/>
                </a:tc>
                <a:tc>
                  <a:txBody>
                    <a:bodyPr/>
                    <a:lstStyle/>
                    <a:p>
                      <a:r>
                        <a:rPr lang="en-US" sz="1000"/>
                        <a:t>0</a:t>
                      </a:r>
                    </a:p>
                  </a:txBody>
                  <a:tcPr/>
                </a:tc>
                <a:tc>
                  <a:txBody>
                    <a:bodyPr/>
                    <a:lstStyle/>
                    <a:p>
                      <a:r>
                        <a:rPr lang="en-US" sz="1000"/>
                        <a:t>0.4459%</a:t>
                      </a:r>
                    </a:p>
                  </a:txBody>
                  <a:tcPr/>
                </a:tc>
                <a:extLst>
                  <a:ext uri="{0D108BD9-81ED-4DB2-BD59-A6C34878D82A}">
                    <a16:rowId xmlns:a16="http://schemas.microsoft.com/office/drawing/2014/main" val="3416864883"/>
                  </a:ext>
                </a:extLst>
              </a:tr>
              <a:tr h="370840">
                <a:tc>
                  <a:txBody>
                    <a:bodyPr/>
                    <a:lstStyle/>
                    <a:p>
                      <a:r>
                        <a:rPr lang="en-US" sz="1000" b="1"/>
                        <a:t>@PHLYINS - 2017-07-24 16:23:58</a:t>
                      </a:r>
                      <a:r>
                        <a:rPr lang="en-US" sz="1000"/>
                        <a:t>
#PHLY Trainees spent a day watering newly planted trees &amp;amp; clearing a walking trail to help support @DelawareRiverCC! #volunteer #community https://t.co/iHsmMSBPnL</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0.4083%</a:t>
                      </a:r>
                    </a:p>
                  </a:txBody>
                  <a:tcPr/>
                </a:tc>
                <a:extLst>
                  <a:ext uri="{0D108BD9-81ED-4DB2-BD59-A6C34878D82A}">
                    <a16:rowId xmlns:a16="http://schemas.microsoft.com/office/drawing/2014/main" val="4056063918"/>
                  </a:ext>
                </a:extLst>
              </a:tr>
            </a:tbl>
          </a:graphicData>
        </a:graphic>
      </p:graphicFrame>
      <p:sp>
        <p:nvSpPr>
          <p:cNvPr id="4" name="Text Placeholder 3">
            <a:extLst>
              <a:ext uri="{FF2B5EF4-FFF2-40B4-BE49-F238E27FC236}">
                <a16:creationId xmlns:a16="http://schemas.microsoft.com/office/drawing/2014/main" id="{E1A4D9BD-D78B-4EDA-ADA0-050879D7CA8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705155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7DB90-6324-4769-B707-5EB9BBA9972C}"/>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164C328-211F-46E3-A7D3-7BFECB83189C}"/>
              </a:ext>
            </a:extLst>
          </p:cNvPr>
          <p:cNvGraphicFramePr>
            <a:graphicFrameLocks noGrp="1"/>
          </p:cNvGraphicFramePr>
          <p:nvPr>
            <p:ph type="tbl" sz="quarter" idx="13"/>
            <p:extLst>
              <p:ext uri="{D42A27DB-BD31-4B8C-83A1-F6EECF244321}">
                <p14:modId xmlns:p14="http://schemas.microsoft.com/office/powerpoint/2010/main" val="406591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1276761"/>
                    </a:ext>
                  </a:extLst>
                </a:gridCol>
                <a:gridCol w="1069848">
                  <a:extLst>
                    <a:ext uri="{9D8B030D-6E8A-4147-A177-3AD203B41FA5}">
                      <a16:colId xmlns:a16="http://schemas.microsoft.com/office/drawing/2014/main" val="4257291945"/>
                    </a:ext>
                  </a:extLst>
                </a:gridCol>
                <a:gridCol w="1069848">
                  <a:extLst>
                    <a:ext uri="{9D8B030D-6E8A-4147-A177-3AD203B41FA5}">
                      <a16:colId xmlns:a16="http://schemas.microsoft.com/office/drawing/2014/main" val="2284170068"/>
                    </a:ext>
                  </a:extLst>
                </a:gridCol>
                <a:gridCol w="1069848">
                  <a:extLst>
                    <a:ext uri="{9D8B030D-6E8A-4147-A177-3AD203B41FA5}">
                      <a16:colId xmlns:a16="http://schemas.microsoft.com/office/drawing/2014/main" val="4249928944"/>
                    </a:ext>
                  </a:extLst>
                </a:gridCol>
                <a:gridCol w="1069848">
                  <a:extLst>
                    <a:ext uri="{9D8B030D-6E8A-4147-A177-3AD203B41FA5}">
                      <a16:colId xmlns:a16="http://schemas.microsoft.com/office/drawing/2014/main" val="2003166799"/>
                    </a:ext>
                  </a:extLst>
                </a:gridCol>
                <a:gridCol w="1069848">
                  <a:extLst>
                    <a:ext uri="{9D8B030D-6E8A-4147-A177-3AD203B41FA5}">
                      <a16:colId xmlns:a16="http://schemas.microsoft.com/office/drawing/2014/main" val="3403361911"/>
                    </a:ext>
                  </a:extLst>
                </a:gridCol>
                <a:gridCol w="1069848">
                  <a:extLst>
                    <a:ext uri="{9D8B030D-6E8A-4147-A177-3AD203B41FA5}">
                      <a16:colId xmlns:a16="http://schemas.microsoft.com/office/drawing/2014/main" val="4867333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00644707"/>
                  </a:ext>
                </a:extLst>
              </a:tr>
              <a:tr h="370840">
                <a:tc>
                  <a:txBody>
                    <a:bodyPr/>
                    <a:lstStyle/>
                    <a:p>
                      <a:r>
                        <a:rPr lang="en-US" sz="1000"/>
                        <a:t>Philadelphia Insurance Companies</a:t>
                      </a:r>
                    </a:p>
                  </a:txBody>
                  <a:tcPr/>
                </a:tc>
                <a:tc>
                  <a:txBody>
                    <a:bodyPr/>
                    <a:lstStyle/>
                    <a:p>
                      <a:r>
                        <a:rPr lang="en-US" sz="1000"/>
                        <a:t>12733</a:t>
                      </a:r>
                    </a:p>
                  </a:txBody>
                  <a:tcPr/>
                </a:tc>
                <a:tc>
                  <a:txBody>
                    <a:bodyPr/>
                    <a:lstStyle/>
                    <a:p>
                      <a:r>
                        <a:rPr lang="en-US" sz="1000"/>
                        <a:t>157</a:t>
                      </a:r>
                    </a:p>
                  </a:txBody>
                  <a:tcPr/>
                </a:tc>
                <a:tc>
                  <a:txBody>
                    <a:bodyPr/>
                    <a:lstStyle/>
                    <a:p>
                      <a:r>
                        <a:rPr lang="en-US" sz="1000"/>
                        <a:t>19</a:t>
                      </a:r>
                    </a:p>
                  </a:txBody>
                  <a:tcPr/>
                </a:tc>
                <a:tc>
                  <a:txBody>
                    <a:bodyPr/>
                    <a:lstStyle/>
                    <a:p>
                      <a:r>
                        <a:rPr lang="en-US" sz="1000"/>
                        <a:t>1269</a:t>
                      </a:r>
                    </a:p>
                  </a:txBody>
                  <a:tcPr/>
                </a:tc>
                <a:tc>
                  <a:txBody>
                    <a:bodyPr/>
                    <a:lstStyle/>
                    <a:p>
                      <a:r>
                        <a:rPr lang="en-US" sz="1000"/>
                        <a:t>20</a:t>
                      </a:r>
                    </a:p>
                  </a:txBody>
                  <a:tcPr/>
                </a:tc>
                <a:tc>
                  <a:txBody>
                    <a:bodyPr/>
                    <a:lstStyle/>
                    <a:p>
                      <a:r>
                        <a:rPr lang="en-US" sz="1000"/>
                        <a:t>0.5361%</a:t>
                      </a:r>
                    </a:p>
                  </a:txBody>
                  <a:tcPr/>
                </a:tc>
                <a:extLst>
                  <a:ext uri="{0D108BD9-81ED-4DB2-BD59-A6C34878D82A}">
                    <a16:rowId xmlns:a16="http://schemas.microsoft.com/office/drawing/2014/main" val="4038096212"/>
                  </a:ext>
                </a:extLst>
              </a:tr>
            </a:tbl>
          </a:graphicData>
        </a:graphic>
      </p:graphicFrame>
      <p:sp>
        <p:nvSpPr>
          <p:cNvPr id="4" name="Text Placeholder 3">
            <a:extLst>
              <a:ext uri="{FF2B5EF4-FFF2-40B4-BE49-F238E27FC236}">
                <a16:creationId xmlns:a16="http://schemas.microsoft.com/office/drawing/2014/main" id="{B53ADD0C-9B54-419F-ACBD-5BDCEC73E86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067094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5BEC5-57A9-4707-B5F2-A35CE304109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758431A5-F5ED-4B9B-8229-F77908AD141A}"/>
              </a:ext>
            </a:extLst>
          </p:cNvPr>
          <p:cNvGraphicFramePr>
            <a:graphicFrameLocks noGrp="1"/>
          </p:cNvGraphicFramePr>
          <p:nvPr>
            <p:ph type="chart" sz="quarter" idx="13"/>
            <p:extLst>
              <p:ext uri="{D42A27DB-BD31-4B8C-83A1-F6EECF244321}">
                <p14:modId xmlns:p14="http://schemas.microsoft.com/office/powerpoint/2010/main" val="710429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B8FB46-4403-493B-88C5-9F8E31D6161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E38FA40-3968-43B6-A027-BEA27F249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8505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13D36-19CD-406D-A9CF-65A7185BC16D}"/>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DB59BEAC-C694-4318-85CF-C2DC98AF9105}"/>
              </a:ext>
            </a:extLst>
          </p:cNvPr>
          <p:cNvGraphicFramePr>
            <a:graphicFrameLocks noGrp="1"/>
          </p:cNvGraphicFramePr>
          <p:nvPr>
            <p:ph type="chart" sz="quarter" idx="13"/>
            <p:extLst>
              <p:ext uri="{D42A27DB-BD31-4B8C-83A1-F6EECF244321}">
                <p14:modId xmlns:p14="http://schemas.microsoft.com/office/powerpoint/2010/main" val="295271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48CCF-C2C2-460D-86C9-A6B253C81289}"/>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1E4CFF4-F747-41E6-8C69-1887C50B25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73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D6AE5-F061-40C2-96C1-2C136E80ED9F}"/>
              </a:ext>
            </a:extLst>
          </p:cNvPr>
          <p:cNvSpPr>
            <a:spLocks noGrp="1"/>
          </p:cNvSpPr>
          <p:nvPr>
            <p:ph type="title"/>
          </p:nvPr>
        </p:nvSpPr>
        <p:spPr/>
        <p:txBody>
          <a:bodyPr/>
          <a:lstStyle/>
          <a:p>
            <a:r>
              <a:rPr lang="en-US"/>
              <a:t>LinkedIn Updates Table - 1 of 2</a:t>
            </a:r>
          </a:p>
        </p:txBody>
      </p:sp>
      <p:graphicFrame>
        <p:nvGraphicFramePr>
          <p:cNvPr id="5" name="Table Placeholder 4">
            <a:extLst>
              <a:ext uri="{FF2B5EF4-FFF2-40B4-BE49-F238E27FC236}">
                <a16:creationId xmlns:a16="http://schemas.microsoft.com/office/drawing/2014/main" id="{131BD62E-CAE9-48F7-B364-86FC832C0830}"/>
              </a:ext>
            </a:extLst>
          </p:cNvPr>
          <p:cNvGraphicFramePr>
            <a:graphicFrameLocks noGrp="1"/>
          </p:cNvGraphicFramePr>
          <p:nvPr>
            <p:ph type="tbl" sz="quarter" idx="13"/>
            <p:extLst>
              <p:ext uri="{D42A27DB-BD31-4B8C-83A1-F6EECF244321}">
                <p14:modId xmlns:p14="http://schemas.microsoft.com/office/powerpoint/2010/main" val="341915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45176011"/>
                    </a:ext>
                  </a:extLst>
                </a:gridCol>
                <a:gridCol w="987552">
                  <a:extLst>
                    <a:ext uri="{9D8B030D-6E8A-4147-A177-3AD203B41FA5}">
                      <a16:colId xmlns:a16="http://schemas.microsoft.com/office/drawing/2014/main" val="4155765347"/>
                    </a:ext>
                  </a:extLst>
                </a:gridCol>
                <a:gridCol w="987552">
                  <a:extLst>
                    <a:ext uri="{9D8B030D-6E8A-4147-A177-3AD203B41FA5}">
                      <a16:colId xmlns:a16="http://schemas.microsoft.com/office/drawing/2014/main" val="3770465846"/>
                    </a:ext>
                  </a:extLst>
                </a:gridCol>
                <a:gridCol w="987552">
                  <a:extLst>
                    <a:ext uri="{9D8B030D-6E8A-4147-A177-3AD203B41FA5}">
                      <a16:colId xmlns:a16="http://schemas.microsoft.com/office/drawing/2014/main" val="1820026258"/>
                    </a:ext>
                  </a:extLst>
                </a:gridCol>
                <a:gridCol w="987552">
                  <a:extLst>
                    <a:ext uri="{9D8B030D-6E8A-4147-A177-3AD203B41FA5}">
                      <a16:colId xmlns:a16="http://schemas.microsoft.com/office/drawing/2014/main" val="428300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962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- 2017-07-18 17:44:34</a:t>
                      </a:r>
                      <a:r>
                        <a:rPr kumimoji="0" lang="en-US" sz="1000" b="0" i="0" u="none" strike="noStrike" kern="1200" cap="none" spc="0" normalizeH="0" baseline="0" noProof="0">
                          <a:ln>
                            <a:noFill/>
                          </a:ln>
                          <a:solidFill>
                            <a:prstClr val="black"/>
                          </a:solidFill>
                          <a:effectLst/>
                          <a:uLnTx/>
                          <a:uFillTx/>
                          <a:latin typeface="+mn-lt"/>
                          <a:ea typeface="+mn-ea"/>
                          <a:cs typeface="+mn-cs"/>
                        </a:rPr>
                        <a:t>
Yesterday, PHLY kicked off its Common Trainee Program, welcoming 37 employees from offices across the country in the Home Office. The participants include a mix of new hires, returning interns, and internal transfers from Marketing, Risk Management, and Underwriting. The program is designed to acclimate the participants to PHLY and prepare them for a career in their respective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977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- 2017-07-13 17:20:11</a:t>
                      </a:r>
                      <a:r>
                        <a:rPr kumimoji="0" lang="en-US" sz="1000" b="0" i="0" u="none" strike="noStrike" kern="1200" cap="none" spc="0" normalizeH="0" baseline="0" noProof="0">
                          <a:ln>
                            <a:noFill/>
                          </a:ln>
                          <a:solidFill>
                            <a:prstClr val="black"/>
                          </a:solidFill>
                          <a:effectLst/>
                          <a:uLnTx/>
                          <a:uFillTx/>
                          <a:latin typeface="+mn-lt"/>
                          <a:ea typeface="+mn-ea"/>
                          <a:cs typeface="+mn-cs"/>
                        </a:rPr>
                        <a:t>
Yesterday, our Summer Associates internship program participated in an informative and engaging Leadership Panel in the Home Office.  The panel, which included PHLY VPs, aimed to provide the interns with guidance and career advice about how to be successful leaders in the insurance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832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- 2017-07-11 11:18:15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Regional Sales Manager Jason Ivins (front row, third from left) for being named an Insurance Brokers' Association of the State of New York (IBANY) Emerging Leader of the Year. IBANY Emerging Leaders are recognized for their outstanding accomplishments, demonstrated leadership, and commitment to the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3840441"/>
                  </a:ext>
                </a:extLst>
              </a:tr>
            </a:tbl>
          </a:graphicData>
        </a:graphic>
      </p:graphicFrame>
      <p:sp>
        <p:nvSpPr>
          <p:cNvPr id="4" name="Text Placeholder 3">
            <a:extLst>
              <a:ext uri="{FF2B5EF4-FFF2-40B4-BE49-F238E27FC236}">
                <a16:creationId xmlns:a16="http://schemas.microsoft.com/office/drawing/2014/main" id="{B00AC825-D621-4B0E-B8DB-377F0912D06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85608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83C0F-D6C3-4A39-B13C-A8FC431EBE81}"/>
              </a:ext>
            </a:extLst>
          </p:cNvPr>
          <p:cNvSpPr>
            <a:spLocks noGrp="1"/>
          </p:cNvSpPr>
          <p:nvPr>
            <p:ph type="title"/>
          </p:nvPr>
        </p:nvSpPr>
        <p:spPr/>
        <p:txBody>
          <a:bodyPr/>
          <a:lstStyle/>
          <a:p>
            <a:r>
              <a:rPr lang="en-US"/>
              <a:t>LinkedIn Updates Table - 2 of 2</a:t>
            </a:r>
          </a:p>
        </p:txBody>
      </p:sp>
      <p:graphicFrame>
        <p:nvGraphicFramePr>
          <p:cNvPr id="5" name="Table Placeholder 4">
            <a:extLst>
              <a:ext uri="{FF2B5EF4-FFF2-40B4-BE49-F238E27FC236}">
                <a16:creationId xmlns:a16="http://schemas.microsoft.com/office/drawing/2014/main" id="{896322C4-D0C1-4E5E-A723-C0912E94CB0E}"/>
              </a:ext>
            </a:extLst>
          </p:cNvPr>
          <p:cNvGraphicFramePr>
            <a:graphicFrameLocks noGrp="1"/>
          </p:cNvGraphicFramePr>
          <p:nvPr>
            <p:ph type="tbl" sz="quarter" idx="13"/>
            <p:extLst>
              <p:ext uri="{D42A27DB-BD31-4B8C-83A1-F6EECF244321}">
                <p14:modId xmlns:p14="http://schemas.microsoft.com/office/powerpoint/2010/main" val="3234249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453481"/>
                    </a:ext>
                  </a:extLst>
                </a:gridCol>
                <a:gridCol w="987552">
                  <a:extLst>
                    <a:ext uri="{9D8B030D-6E8A-4147-A177-3AD203B41FA5}">
                      <a16:colId xmlns:a16="http://schemas.microsoft.com/office/drawing/2014/main" val="1980196457"/>
                    </a:ext>
                  </a:extLst>
                </a:gridCol>
                <a:gridCol w="987552">
                  <a:extLst>
                    <a:ext uri="{9D8B030D-6E8A-4147-A177-3AD203B41FA5}">
                      <a16:colId xmlns:a16="http://schemas.microsoft.com/office/drawing/2014/main" val="3560780056"/>
                    </a:ext>
                  </a:extLst>
                </a:gridCol>
                <a:gridCol w="987552">
                  <a:extLst>
                    <a:ext uri="{9D8B030D-6E8A-4147-A177-3AD203B41FA5}">
                      <a16:colId xmlns:a16="http://schemas.microsoft.com/office/drawing/2014/main" val="288834221"/>
                    </a:ext>
                  </a:extLst>
                </a:gridCol>
                <a:gridCol w="987552">
                  <a:extLst>
                    <a:ext uri="{9D8B030D-6E8A-4147-A177-3AD203B41FA5}">
                      <a16:colId xmlns:a16="http://schemas.microsoft.com/office/drawing/2014/main" val="216247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196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- 2017-07-13 09:51:08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support women in insurance through offerings ranging from professional development and networking opportunities to promoting careers in insurance to diverse audiences. Three PHLY employees, Vindhya Thomas, Valerie Mattia, and Julianne Shillington, recently took advantage of the opportunity to network with other women in the insurance industry by attending the Association of Professional Insurance Women’s (APIW) meet and greet!  Originating in NYC, this was the second networking event for APIW’s Philadelphia Network, which was held in Center City and open to all women insurance professionals. Learn more about APIW at www.apiw.org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342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- 2017-07-21 08:37:20</a:t>
                      </a:r>
                      <a:r>
                        <a:rPr kumimoji="0" lang="en-US" sz="1000" b="0" i="0" u="none" strike="noStrike" kern="1200" cap="none" spc="0" normalizeH="0" baseline="0" noProof="0">
                          <a:ln>
                            <a:noFill/>
                          </a:ln>
                          <a:solidFill>
                            <a:prstClr val="black"/>
                          </a:solidFill>
                          <a:effectLst/>
                          <a:uLnTx/>
                          <a:uFillTx/>
                          <a:latin typeface="+mn-lt"/>
                          <a:ea typeface="+mn-ea"/>
                          <a:cs typeface="+mn-cs"/>
                        </a:rPr>
                        <a:t>
PHLY's Founder and Chairman Emeritus James J. Maguire, Sr. overcame dyslexia to blaze a trail in the insurance industry. This article shares a small part of his story, which includes building a culture at PHLY of giving back and a commitment to growth and learning. Mr. Maguire continues to lead by example and we salute his generous efforts.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51309473"/>
                  </a:ext>
                </a:extLst>
              </a:tr>
            </a:tbl>
          </a:graphicData>
        </a:graphic>
      </p:graphicFrame>
      <p:sp>
        <p:nvSpPr>
          <p:cNvPr id="4" name="Text Placeholder 3">
            <a:extLst>
              <a:ext uri="{FF2B5EF4-FFF2-40B4-BE49-F238E27FC236}">
                <a16:creationId xmlns:a16="http://schemas.microsoft.com/office/drawing/2014/main" id="{915C0A5A-D2AC-4C39-B326-17FE15AA909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731798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03A7-B4B4-4022-B0CB-72D4F55ABF88}"/>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A71078E5-4785-462C-A494-75A674E37A35}"/>
              </a:ext>
            </a:extLst>
          </p:cNvPr>
          <p:cNvGraphicFramePr>
            <a:graphicFrameLocks noGrp="1"/>
          </p:cNvGraphicFramePr>
          <p:nvPr>
            <p:ph type="tbl" sz="quarter" idx="13"/>
            <p:extLst>
              <p:ext uri="{D42A27DB-BD31-4B8C-83A1-F6EECF244321}">
                <p14:modId xmlns:p14="http://schemas.microsoft.com/office/powerpoint/2010/main" val="360554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9101150"/>
                    </a:ext>
                  </a:extLst>
                </a:gridCol>
                <a:gridCol w="699516">
                  <a:extLst>
                    <a:ext uri="{9D8B030D-6E8A-4147-A177-3AD203B41FA5}">
                      <a16:colId xmlns:a16="http://schemas.microsoft.com/office/drawing/2014/main" val="1811567302"/>
                    </a:ext>
                  </a:extLst>
                </a:gridCol>
                <a:gridCol w="699516">
                  <a:extLst>
                    <a:ext uri="{9D8B030D-6E8A-4147-A177-3AD203B41FA5}">
                      <a16:colId xmlns:a16="http://schemas.microsoft.com/office/drawing/2014/main" val="4085119777"/>
                    </a:ext>
                  </a:extLst>
                </a:gridCol>
                <a:gridCol w="658368">
                  <a:extLst>
                    <a:ext uri="{9D8B030D-6E8A-4147-A177-3AD203B41FA5}">
                      <a16:colId xmlns:a16="http://schemas.microsoft.com/office/drawing/2014/main" val="483563863"/>
                    </a:ext>
                  </a:extLst>
                </a:gridCol>
                <a:gridCol w="658368">
                  <a:extLst>
                    <a:ext uri="{9D8B030D-6E8A-4147-A177-3AD203B41FA5}">
                      <a16:colId xmlns:a16="http://schemas.microsoft.com/office/drawing/2014/main" val="2809963377"/>
                    </a:ext>
                  </a:extLst>
                </a:gridCol>
                <a:gridCol w="658368">
                  <a:extLst>
                    <a:ext uri="{9D8B030D-6E8A-4147-A177-3AD203B41FA5}">
                      <a16:colId xmlns:a16="http://schemas.microsoft.com/office/drawing/2014/main" val="511834329"/>
                    </a:ext>
                  </a:extLst>
                </a:gridCol>
                <a:gridCol w="699516">
                  <a:extLst>
                    <a:ext uri="{9D8B030D-6E8A-4147-A177-3AD203B41FA5}">
                      <a16:colId xmlns:a16="http://schemas.microsoft.com/office/drawing/2014/main" val="1938545833"/>
                    </a:ext>
                  </a:extLst>
                </a:gridCol>
                <a:gridCol w="699516">
                  <a:extLst>
                    <a:ext uri="{9D8B030D-6E8A-4147-A177-3AD203B41FA5}">
                      <a16:colId xmlns:a16="http://schemas.microsoft.com/office/drawing/2014/main" val="3375872579"/>
                    </a:ext>
                  </a:extLst>
                </a:gridCol>
                <a:gridCol w="699516">
                  <a:extLst>
                    <a:ext uri="{9D8B030D-6E8A-4147-A177-3AD203B41FA5}">
                      <a16:colId xmlns:a16="http://schemas.microsoft.com/office/drawing/2014/main" val="2526645093"/>
                    </a:ext>
                  </a:extLst>
                </a:gridCol>
                <a:gridCol w="658368">
                  <a:extLst>
                    <a:ext uri="{9D8B030D-6E8A-4147-A177-3AD203B41FA5}">
                      <a16:colId xmlns:a16="http://schemas.microsoft.com/office/drawing/2014/main" val="33722467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41790484"/>
                  </a:ext>
                </a:extLst>
              </a:tr>
              <a:tr h="370840">
                <a:tc>
                  <a:txBody>
                    <a:bodyPr/>
                    <a:lstStyle/>
                    <a:p>
                      <a:r>
                        <a:rPr lang="en-US" sz="1000"/>
                        <a:t>phlyinsurance (Philadelphia Insurance Co.)</a:t>
                      </a:r>
                    </a:p>
                  </a:txBody>
                  <a:tcPr/>
                </a:tc>
                <a:tc>
                  <a:txBody>
                    <a:bodyPr/>
                    <a:lstStyle/>
                    <a:p>
                      <a:r>
                        <a:rPr lang="en-US" sz="1000"/>
                        <a:t>584</a:t>
                      </a:r>
                    </a:p>
                  </a:txBody>
                  <a:tcPr/>
                </a:tc>
                <a:tc>
                  <a:txBody>
                    <a:bodyPr/>
                    <a:lstStyle/>
                    <a:p>
                      <a:r>
                        <a:rPr lang="en-US" sz="1000"/>
                        <a:t>28</a:t>
                      </a:r>
                    </a:p>
                  </a:txBody>
                  <a:tcPr/>
                </a:tc>
                <a:tc>
                  <a:txBody>
                    <a:bodyPr/>
                    <a:lstStyle/>
                    <a:p>
                      <a:r>
                        <a:rPr lang="en-US" sz="1000"/>
                        <a:t>15</a:t>
                      </a:r>
                    </a:p>
                  </a:txBody>
                  <a:tcPr/>
                </a:tc>
                <a:tc>
                  <a:txBody>
                    <a:bodyPr/>
                    <a:lstStyle/>
                    <a:p>
                      <a:r>
                        <a:rPr lang="en-US" sz="1000"/>
                        <a:t>2</a:t>
                      </a:r>
                    </a:p>
                  </a:txBody>
                  <a:tcPr/>
                </a:tc>
                <a:tc>
                  <a:txBody>
                    <a:bodyPr/>
                    <a:lstStyle/>
                    <a:p>
                      <a:r>
                        <a:rPr lang="en-US" sz="1000"/>
                        <a:t>1</a:t>
                      </a:r>
                    </a:p>
                  </a:txBody>
                  <a:tcPr/>
                </a:tc>
                <a:tc>
                  <a:txBody>
                    <a:bodyPr/>
                    <a:lstStyle/>
                    <a:p>
                      <a:r>
                        <a:rPr lang="en-US" sz="1000"/>
                        <a:t>18</a:t>
                      </a:r>
                    </a:p>
                  </a:txBody>
                  <a:tcPr/>
                </a:tc>
                <a:tc>
                  <a:txBody>
                    <a:bodyPr/>
                    <a:lstStyle/>
                    <a:p>
                      <a:r>
                        <a:rPr lang="en-US" sz="1000"/>
                        <a:t>1224</a:t>
                      </a:r>
                    </a:p>
                  </a:txBody>
                  <a:tcPr/>
                </a:tc>
                <a:tc>
                  <a:txBody>
                    <a:bodyPr/>
                    <a:lstStyle/>
                    <a:p>
                      <a:r>
                        <a:rPr lang="en-US" sz="1000"/>
                        <a:t>21</a:t>
                      </a:r>
                    </a:p>
                  </a:txBody>
                  <a:tcPr/>
                </a:tc>
                <a:tc>
                  <a:txBody>
                    <a:bodyPr/>
                    <a:lstStyle/>
                    <a:p>
                      <a:r>
                        <a:rPr lang="en-US" sz="1000"/>
                        <a:t>12.1345%</a:t>
                      </a:r>
                    </a:p>
                  </a:txBody>
                  <a:tcPr/>
                </a:tc>
                <a:extLst>
                  <a:ext uri="{0D108BD9-81ED-4DB2-BD59-A6C34878D82A}">
                    <a16:rowId xmlns:a16="http://schemas.microsoft.com/office/drawing/2014/main" val="3725320230"/>
                  </a:ext>
                </a:extLst>
              </a:tr>
            </a:tbl>
          </a:graphicData>
        </a:graphic>
      </p:graphicFrame>
      <p:sp>
        <p:nvSpPr>
          <p:cNvPr id="4" name="Text Placeholder 3">
            <a:extLst>
              <a:ext uri="{FF2B5EF4-FFF2-40B4-BE49-F238E27FC236}">
                <a16:creationId xmlns:a16="http://schemas.microsoft.com/office/drawing/2014/main" id="{1FE79106-CBF4-4BE3-92E4-4F7533803F4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350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0725B-1D17-44F1-904F-AE0CF9DE910C}"/>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9BAE534D-81AF-4C01-AF17-64483EF28489}"/>
              </a:ext>
            </a:extLst>
          </p:cNvPr>
          <p:cNvGraphicFramePr>
            <a:graphicFrameLocks noGrp="1"/>
          </p:cNvGraphicFramePr>
          <p:nvPr>
            <p:ph type="chart" sz="quarter" idx="13"/>
            <p:extLst>
              <p:ext uri="{D42A27DB-BD31-4B8C-83A1-F6EECF244321}">
                <p14:modId xmlns:p14="http://schemas.microsoft.com/office/powerpoint/2010/main" val="3888532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E7B9A-676C-439F-8FD0-98E51361F6D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A33D7EE-FE31-47CD-9BAF-CFF88D19C2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3399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2C38-AC8C-461E-B7ED-66A7BD45EB2A}"/>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7345D0A4-61C9-4987-8A57-310F789C2412}"/>
              </a:ext>
            </a:extLst>
          </p:cNvPr>
          <p:cNvGraphicFramePr>
            <a:graphicFrameLocks noGrp="1"/>
          </p:cNvGraphicFramePr>
          <p:nvPr>
            <p:ph type="chart" sz="quarter" idx="13"/>
            <p:extLst>
              <p:ext uri="{D42A27DB-BD31-4B8C-83A1-F6EECF244321}">
                <p14:modId xmlns:p14="http://schemas.microsoft.com/office/powerpoint/2010/main" val="1661021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17CBB-6F4D-4262-BC5F-D09A98FFA1D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972D9FD-B650-484B-8596-5E4B6B198F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3042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0046-5F6C-400C-9180-887865A922C7}"/>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C5F9C599-72A8-4157-A181-025BCF6B847A}"/>
              </a:ext>
            </a:extLst>
          </p:cNvPr>
          <p:cNvGraphicFramePr>
            <a:graphicFrameLocks noGrp="1"/>
          </p:cNvGraphicFramePr>
          <p:nvPr>
            <p:ph type="tbl" sz="quarter" idx="13"/>
            <p:extLst>
              <p:ext uri="{D42A27DB-BD31-4B8C-83A1-F6EECF244321}">
                <p14:modId xmlns:p14="http://schemas.microsoft.com/office/powerpoint/2010/main" val="3708832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53914961"/>
                    </a:ext>
                  </a:extLst>
                </a:gridCol>
                <a:gridCol w="987552">
                  <a:extLst>
                    <a:ext uri="{9D8B030D-6E8A-4147-A177-3AD203B41FA5}">
                      <a16:colId xmlns:a16="http://schemas.microsoft.com/office/drawing/2014/main" val="1419382763"/>
                    </a:ext>
                  </a:extLst>
                </a:gridCol>
                <a:gridCol w="987552">
                  <a:extLst>
                    <a:ext uri="{9D8B030D-6E8A-4147-A177-3AD203B41FA5}">
                      <a16:colId xmlns:a16="http://schemas.microsoft.com/office/drawing/2014/main" val="1695305954"/>
                    </a:ext>
                  </a:extLst>
                </a:gridCol>
                <a:gridCol w="987552">
                  <a:extLst>
                    <a:ext uri="{9D8B030D-6E8A-4147-A177-3AD203B41FA5}">
                      <a16:colId xmlns:a16="http://schemas.microsoft.com/office/drawing/2014/main" val="1041422438"/>
                    </a:ext>
                  </a:extLst>
                </a:gridCol>
                <a:gridCol w="987552">
                  <a:extLst>
                    <a:ext uri="{9D8B030D-6E8A-4147-A177-3AD203B41FA5}">
                      <a16:colId xmlns:a16="http://schemas.microsoft.com/office/drawing/2014/main" val="413089609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01720906"/>
                  </a:ext>
                </a:extLst>
              </a:tr>
              <a:tr h="370840">
                <a:tc>
                  <a:txBody>
                    <a:bodyPr/>
                    <a:lstStyle/>
                    <a:p>
                      <a:r>
                        <a:rPr lang="en-US" sz="1000" b="1"/>
                        <a:t>phlyinsurance (Philadelphia Insurance Co.) - 2017-07-21 16:08:53</a:t>
                      </a:r>
                      <a:r>
                        <a:rPr lang="en-US" sz="1000"/>
                        <a:t>
#PHLY's Founder and Chairman Emeritus James J. Maguire, Sr. overcame #dyslexia to blaze a trail in the #insurance industry. He created a #culture at PHLY of #givingback and a commitment to #growth and #learning. Mr. Maguire continues to #leadbyexample and we salute his generous efforts. 👏🏻 Check out the link in our bio to read the article! #ThinkPHLY #TEAMPHLY #SJU #community #makeadifference</a:t>
                      </a:r>
                    </a:p>
                  </a:txBody>
                  <a:tcPr/>
                </a:tc>
                <a:tc>
                  <a:txBody>
                    <a:bodyPr/>
                    <a:lstStyle/>
                    <a:p>
                      <a:r>
                        <a:rPr lang="en-US" sz="1000"/>
                        <a:t>113</a:t>
                      </a:r>
                    </a:p>
                  </a:txBody>
                  <a:tcPr/>
                </a:tc>
                <a:tc>
                  <a:txBody>
                    <a:bodyPr/>
                    <a:lstStyle/>
                    <a:p>
                      <a:r>
                        <a:rPr lang="en-US" sz="1000"/>
                        <a:t>1</a:t>
                      </a:r>
                    </a:p>
                  </a:txBody>
                  <a:tcPr/>
                </a:tc>
                <a:tc>
                  <a:txBody>
                    <a:bodyPr/>
                    <a:lstStyle/>
                    <a:p>
                      <a:r>
                        <a:rPr lang="en-US" sz="1000"/>
                        <a:t>19.6891%</a:t>
                      </a:r>
                    </a:p>
                  </a:txBody>
                  <a:tcPr/>
                </a:tc>
                <a:tc>
                  <a:txBody>
                    <a:bodyPr/>
                    <a:lstStyle/>
                    <a:p>
                      <a:r>
                        <a:rPr lang="en-US" sz="1000"/>
                        <a:t>Image</a:t>
                      </a:r>
                    </a:p>
                  </a:txBody>
                  <a:tcPr/>
                </a:tc>
                <a:extLst>
                  <a:ext uri="{0D108BD9-81ED-4DB2-BD59-A6C34878D82A}">
                    <a16:rowId xmlns:a16="http://schemas.microsoft.com/office/drawing/2014/main" val="2175262305"/>
                  </a:ext>
                </a:extLst>
              </a:tr>
              <a:tr h="370840">
                <a:tc>
                  <a:txBody>
                    <a:bodyPr/>
                    <a:lstStyle/>
                    <a:p>
                      <a:r>
                        <a:rPr lang="en-US" sz="1000" b="1"/>
                        <a:t>phlyinsurance (Philadelphia Insurance Co.) - 2017-07-13 17:14:07</a:t>
                      </a:r>
                      <a:r>
                        <a:rPr lang="en-US" sz="1000"/>
                        <a:t>
Yesterday, our Summer Associates #internship program participated in an informative and engaging #Leadership Panel in the Home Office. The panel, which included #PHLY VPs, aimed to provide the #interns with guidance and #careeradvice about how to be #successful #leaders in the #insurance industry! 👍🏼 #TEAMPHLY #ThinkPHLY #PHLYinternlife #futureleaders #summerinternship #insurancelife #careergoals #motivation</a:t>
                      </a:r>
                    </a:p>
                  </a:txBody>
                  <a:tcPr/>
                </a:tc>
                <a:tc>
                  <a:txBody>
                    <a:bodyPr/>
                    <a:lstStyle/>
                    <a:p>
                      <a:r>
                        <a:rPr lang="en-US" sz="1000"/>
                        <a:t>97</a:t>
                      </a:r>
                    </a:p>
                  </a:txBody>
                  <a:tcPr/>
                </a:tc>
                <a:tc>
                  <a:txBody>
                    <a:bodyPr/>
                    <a:lstStyle/>
                    <a:p>
                      <a:r>
                        <a:rPr lang="en-US" sz="1000"/>
                        <a:t>1</a:t>
                      </a:r>
                    </a:p>
                  </a:txBody>
                  <a:tcPr/>
                </a:tc>
                <a:tc>
                  <a:txBody>
                    <a:bodyPr/>
                    <a:lstStyle/>
                    <a:p>
                      <a:r>
                        <a:rPr lang="en-US" sz="1000"/>
                        <a:t>17.2232%</a:t>
                      </a:r>
                    </a:p>
                  </a:txBody>
                  <a:tcPr/>
                </a:tc>
                <a:tc>
                  <a:txBody>
                    <a:bodyPr/>
                    <a:lstStyle/>
                    <a:p>
                      <a:r>
                        <a:rPr lang="en-US" sz="1000"/>
                        <a:t>Image</a:t>
                      </a:r>
                    </a:p>
                  </a:txBody>
                  <a:tcPr/>
                </a:tc>
                <a:extLst>
                  <a:ext uri="{0D108BD9-81ED-4DB2-BD59-A6C34878D82A}">
                    <a16:rowId xmlns:a16="http://schemas.microsoft.com/office/drawing/2014/main" val="3891916955"/>
                  </a:ext>
                </a:extLst>
              </a:tr>
              <a:tr h="370840">
                <a:tc>
                  <a:txBody>
                    <a:bodyPr/>
                    <a:lstStyle/>
                    <a:p>
                      <a:r>
                        <a:rPr lang="en-US" sz="1000" b="1"/>
                        <a:t>phlyinsurance (Philadelphia Insurance Co.) - 2017-07-19 16:59:57</a:t>
                      </a:r>
                      <a:r>
                        <a:rPr lang="en-US" sz="1000"/>
                        <a:t>
#PHLY rolled out the red carpet to give Gianna Carrado a royal "send-off" as she made the switch from #summerintern to full-time employee! Gianna started her #internship as a Summer Associate in the #RiskManagement department last summer. Last week, she officially joined #TEAMPHLY as a Tokio Marine Specialty Trainee. Even though she'll only be across the aisle from her former team, both teams gathered on the #redcarpet to #celebrate her new role in the Home Office. #Congratulations Gianna! 👏🏻#ThinkPHLY #insurance #careergoals #inspiration</a:t>
                      </a:r>
                    </a:p>
                  </a:txBody>
                  <a:tcPr/>
                </a:tc>
                <a:tc>
                  <a:txBody>
                    <a:bodyPr/>
                    <a:lstStyle/>
                    <a:p>
                      <a:r>
                        <a:rPr lang="en-US" sz="1000"/>
                        <a:t>83</a:t>
                      </a:r>
                    </a:p>
                  </a:txBody>
                  <a:tcPr/>
                </a:tc>
                <a:tc>
                  <a:txBody>
                    <a:bodyPr/>
                    <a:lstStyle/>
                    <a:p>
                      <a:r>
                        <a:rPr lang="en-US" sz="1000"/>
                        <a:t>3</a:t>
                      </a:r>
                    </a:p>
                  </a:txBody>
                  <a:tcPr/>
                </a:tc>
                <a:tc>
                  <a:txBody>
                    <a:bodyPr/>
                    <a:lstStyle/>
                    <a:p>
                      <a:r>
                        <a:rPr lang="en-US" sz="1000"/>
                        <a:t>15.0350%</a:t>
                      </a:r>
                    </a:p>
                  </a:txBody>
                  <a:tcPr/>
                </a:tc>
                <a:tc>
                  <a:txBody>
                    <a:bodyPr/>
                    <a:lstStyle/>
                    <a:p>
                      <a:r>
                        <a:rPr lang="en-US" sz="1000"/>
                        <a:t>Image</a:t>
                      </a:r>
                    </a:p>
                  </a:txBody>
                  <a:tcPr/>
                </a:tc>
                <a:extLst>
                  <a:ext uri="{0D108BD9-81ED-4DB2-BD59-A6C34878D82A}">
                    <a16:rowId xmlns:a16="http://schemas.microsoft.com/office/drawing/2014/main" val="731487263"/>
                  </a:ext>
                </a:extLst>
              </a:tr>
            </a:tbl>
          </a:graphicData>
        </a:graphic>
      </p:graphicFrame>
      <p:sp>
        <p:nvSpPr>
          <p:cNvPr id="4" name="Text Placeholder 3">
            <a:extLst>
              <a:ext uri="{FF2B5EF4-FFF2-40B4-BE49-F238E27FC236}">
                <a16:creationId xmlns:a16="http://schemas.microsoft.com/office/drawing/2014/main" id="{04BE5592-8BD6-4966-957A-AD480ABA445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1488706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700</Words>
  <Application>Microsoft Office PowerPoint</Application>
  <PresentationFormat>On-screen Show (4:3)</PresentationFormat>
  <Paragraphs>315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 - 1 of 2</vt:lpstr>
      <vt:lpstr>LinkedIn Updates Table - 2 of 2</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2017-08-08T15:24:35Z</dcterms:created>
  <dcterms:modified xsi:type="dcterms:W3CDTF">2017-08-08T15:25:09Z</dcterms:modified>
</cp:coreProperties>
</file>