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12-450D-B87A-75E6789A0E4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12-450D-B87A-75E6789A0E4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A12-450D-B87A-75E6789A0E4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A12-450D-B87A-75E6789A0E4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3223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A12-450D-B87A-75E6789A0E4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A12-450D-B87A-75E6789A0E4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Pinterest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42887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A12-450D-B87A-75E6789A0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278504"/>
        <c:axId val="230393656"/>
      </c:barChart>
      <c:dateAx>
        <c:axId val="1602785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93656"/>
        <c:crosses val="autoZero"/>
        <c:auto val="1"/>
        <c:lblOffset val="100"/>
        <c:baseTimeUnit val="days"/>
      </c:dateAx>
      <c:valAx>
        <c:axId val="230393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278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4</c:v>
                </c:pt>
                <c:pt idx="4">
                  <c:v>4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33-4233-B67C-9BF367D977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4625832"/>
        <c:axId val="234625504"/>
      </c:barChart>
      <c:dateAx>
        <c:axId val="234625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25504"/>
        <c:crosses val="autoZero"/>
        <c:auto val="1"/>
        <c:lblOffset val="100"/>
        <c:baseTimeUnit val="months"/>
      </c:dateAx>
      <c:valAx>
        <c:axId val="234625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25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3</c:v>
                </c:pt>
                <c:pt idx="6">
                  <c:v>2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F2-4D82-9F92-E98CDF70EE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172040"/>
        <c:axId val="284174664"/>
      </c:barChart>
      <c:dateAx>
        <c:axId val="28417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74664"/>
        <c:crosses val="autoZero"/>
        <c:auto val="1"/>
        <c:lblOffset val="100"/>
        <c:baseTimeUnit val="months"/>
      </c:dateAx>
      <c:valAx>
        <c:axId val="284174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17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1606</c:v>
                </c:pt>
                <c:pt idx="1">
                  <c:v>741</c:v>
                </c:pt>
                <c:pt idx="2">
                  <c:v>1611</c:v>
                </c:pt>
                <c:pt idx="3">
                  <c:v>1625</c:v>
                </c:pt>
                <c:pt idx="4">
                  <c:v>1781</c:v>
                </c:pt>
                <c:pt idx="5">
                  <c:v>3719</c:v>
                </c:pt>
                <c:pt idx="6">
                  <c:v>1071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5-442E-B8F5-36F7E2E8AE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424768"/>
        <c:axId val="286424112"/>
      </c:barChart>
      <c:dateAx>
        <c:axId val="286424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24112"/>
        <c:crosses val="autoZero"/>
        <c:auto val="1"/>
        <c:lblOffset val="100"/>
        <c:baseTimeUnit val="months"/>
      </c:dateAx>
      <c:valAx>
        <c:axId val="286424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2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5</c:v>
                </c:pt>
                <c:pt idx="4">
                  <c:v>2</c:v>
                </c:pt>
                <c:pt idx="5">
                  <c:v>2</c:v>
                </c:pt>
                <c:pt idx="6">
                  <c:v>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630-4E66-A220-AE31725102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09072"/>
        <c:axId val="288707432"/>
      </c:barChart>
      <c:dateAx>
        <c:axId val="288709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7432"/>
        <c:crosses val="autoZero"/>
        <c:auto val="1"/>
        <c:lblOffset val="100"/>
        <c:baseTimeUnit val="months"/>
      </c:dateAx>
      <c:valAx>
        <c:axId val="28870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7-4D99-AA67-A029D09B5A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06120"/>
        <c:axId val="288706776"/>
      </c:barChart>
      <c:dateAx>
        <c:axId val="288706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6776"/>
        <c:crosses val="autoZero"/>
        <c:auto val="1"/>
        <c:lblOffset val="100"/>
        <c:baseTimeUnit val="months"/>
      </c:dateAx>
      <c:valAx>
        <c:axId val="28870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6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3">
                  <c:v>24</c:v>
                </c:pt>
                <c:pt idx="4">
                  <c:v>71</c:v>
                </c:pt>
                <c:pt idx="5">
                  <c:v>57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B7-4BC5-8240-2D5E224674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781816"/>
        <c:axId val="288782144"/>
      </c:barChart>
      <c:dateAx>
        <c:axId val="288781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2144"/>
        <c:crosses val="autoZero"/>
        <c:auto val="1"/>
        <c:lblOffset val="100"/>
        <c:baseTimeUnit val="months"/>
      </c:dateAx>
      <c:valAx>
        <c:axId val="28878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81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10</c:v>
                </c:pt>
                <c:pt idx="1">
                  <c:v>13</c:v>
                </c:pt>
                <c:pt idx="2">
                  <c:v>21</c:v>
                </c:pt>
                <c:pt idx="3">
                  <c:v>13</c:v>
                </c:pt>
                <c:pt idx="4">
                  <c:v>19</c:v>
                </c:pt>
                <c:pt idx="5">
                  <c:v>8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BA-41E6-A781-7C2101203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0393000"/>
        <c:axId val="230393328"/>
      </c:barChart>
      <c:dateAx>
        <c:axId val="230393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93328"/>
        <c:crosses val="autoZero"/>
        <c:auto val="1"/>
        <c:lblOffset val="100"/>
        <c:baseTimeUnit val="months"/>
      </c:dateAx>
      <c:valAx>
        <c:axId val="230393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39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6A803-471D-4449-B779-DA2AB77269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040603-C235-4946-AEA8-571AB3F654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1879572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51B5-CDA3-4083-ADC2-D2EBC8E2C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DE5A7-26CF-4D53-AB5F-E44A9BAA95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91747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456013-F301-4612-BF10-F710283431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068921-EDDF-45E7-B75B-909B81AF8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1782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C2A231-17D4-4D9B-A38B-204F745CD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CA1EF8-D01A-4562-83DA-20056CEB0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80161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633496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72736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520955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35672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842663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30575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34615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900756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045682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08746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745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5.3571%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5296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8FE10-520E-4A2F-A563-CE97BCC967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721373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52905-905E-4996-B360-1A413DC9D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3BF085-AE1A-4607-853D-5EF2E5935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4928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13812E-EA6C-47C1-8E7D-04F4893A1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09044-4FC7-4BCA-B7D5-1943EF4D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501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7455C8-B3DC-4697-847D-EA7A987B60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B525D-327D-4280-BBE1-B898571535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7152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75BFE-4A0E-4F75-AD60-548EBAA83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162038-48F6-4506-85B4-B8E865DDDC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749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1038-FC2D-4D8B-86F8-FBD18CAE0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29761E-BD4D-495D-A7F1-82F7CAB0B8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41826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79F6C-8BDC-4BA2-AF2F-73F90A0590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EEB528-EE3E-4AF3-A358-B862E0AD6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8826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DA7CD1-5FA6-49E2-BC67-176818C146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6A246F-9771-4685-8393-AC6FB6EF7C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4374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2037725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62527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4115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9541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03718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09050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09109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355484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971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- 2017-06-29 13:37:01</a:t>
                      </a:r>
                      <a:r>
                        <a:rPr lang="en-US" sz="1000"/>
                        <a:t>
June 21st was National Selfie Day and we had some awesome selfie's sent to us from our Atlanta, New York, and Pasadena offices!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15.7143%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987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- 2017-06-16 13:21:29</a:t>
                      </a:r>
                      <a:r>
                        <a:rPr lang="en-US" sz="1000"/>
                        <a:t>
Welcome to Jersey City! Many members of our New York staff moved into beautiful new offices in Jersey City, NJ! Check out our new digs!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11.4286%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3893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- 2017-06-08 18:11:52</a:t>
                      </a:r>
                      <a:r>
                        <a:rPr lang="en-US" sz="1000"/>
                        <a:t>
Join our team!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7.2464%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5471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6BF3F-ADA2-44DD-BDEF-15D820BC8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313952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EAFD3-558E-4820-921F-211E84A94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DA5D19-F49B-498A-A3CA-E62461CD38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5106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1412787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014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518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83335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57521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1377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772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06078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3689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468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91029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0090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58999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025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08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1493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FDB08-6216-4583-931E-6B6973133C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09592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0E223-6E22-4CF7-A33B-D7D096792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8C06D2-7EF6-4F02-9176-427B8D89D6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605649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B454CF-870E-4E08-82DF-248A0ACCFA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C3341-8308-4162-A93A-B474D5035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34167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A82B84-0B36-4847-9587-947BA3CBD7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FCE23C-5FA1-4388-94C4-DC817E1B0D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44830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DF232D-4FD1-4D91-8DBE-338BDF0BE0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0F4224-2FC6-48AB-A2C8-864458E8E5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0991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1415-BBA1-4959-861B-96C4A4402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60E4A2-72D7-4096-A747-2BAFC23CB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02788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3600606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82054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287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4255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75544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6430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75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- 2017-06-20 19:52:16</a:t>
                      </a:r>
                      <a:r>
                        <a:rPr lang="en-US" sz="1000"/>
                        <a:t>
On June 2nd TMA in New York helped celebrate with Park East HS students. https://t.co/ESj3Gq54qy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4.6512%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9082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- 2017-06-27 01:26:36</a:t>
                      </a:r>
                      <a:r>
                        <a:rPr lang="en-US" sz="1000"/>
                        <a:t>
Pasadena Interns &amp;amp; their mentors visited the @Hillsides campus and learned more about the organization TMA Pasadena is supporting this year https://t.co/aliHia3psv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2.3256%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232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@TokioMAmerica - 2017-06-23 21:29:49</a:t>
                      </a:r>
                      <a:r>
                        <a:rPr lang="en-US" sz="1000"/>
                        <a:t>
Today, we celebrate National Hydration Day. Don't forget to hydrate - especially as we move through the warm days of summer. https://t.co/j5lDD39m1n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1805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746F8E-D99E-4162-B706-EDBEFF7CD2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4120073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12C15-70FF-4B41-904F-65DFEE7E7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5A4C0A-CD4E-4B6C-ABBF-33BD68C9CB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086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882693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017390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2477402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7619422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664414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823712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881621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01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0.2622%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1279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6377F-E86E-4786-A7E1-B78E0650C5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2866804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EDB606-6A8D-4F93-B293-9E232BA76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610A45-052E-45F8-9B70-A653CB851E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3344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16704B-E227-4939-ABC5-662B427857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10C09-545C-420A-9B17-35A4C75B2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335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79615-F18F-4BB0-A1CD-025C9BCE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767A1A-5B01-413C-B319-9CE7251AA1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3368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0816D6-96B5-4ACD-A281-0961D9652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FD75E3-2791-47C9-92CE-8903FC0C2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2495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1612-00E3-48CC-862D-0E3D3C7DE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EDDC2-315C-4E39-A890-9776997025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5543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511079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163865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87734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338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08785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691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- 2017-06-09 15:19:18</a:t>
                      </a:r>
                      <a:r>
                        <a:rPr lang="en-US" sz="1000"/>
                        <a:t>
It's moving day in our NY office! Many members of our New York staff are moving to our new offices in Jersey City, NJ!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1.6923%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534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- 2017-06-13 13:28:03</a:t>
                      </a:r>
                      <a:r>
                        <a:rPr lang="en-US" sz="1000"/>
                        <a:t>
Last week, our intern program started. A few highlights of their week included: Our NY interns went to the Japan Society for a lunch and learn whilst our Pasadena interns participated in an "Escape the Room" teambuilding exercise.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1.0003%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749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Tokio Marine America - 2017-06-20 19:52:40</a:t>
                      </a:r>
                      <a:r>
                        <a:rPr lang="en-US" sz="1000"/>
                        <a:t>
On June 2nd TMA in New York helped celebrate with Park East HS students.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330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00A756-334F-4A6F-A8BB-74B5370132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5679888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349</Words>
  <Application>Microsoft Office PowerPoint</Application>
  <PresentationFormat>On-screen Show (4:3)</PresentationFormat>
  <Paragraphs>176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TMA Social Media</vt:lpstr>
      <vt:lpstr>Overall Audience</vt:lpstr>
      <vt:lpstr>Facebook Key Metrics Table</vt:lpstr>
      <vt:lpstr>Facebook Fans Change</vt:lpstr>
      <vt:lpstr>Average Interactions Per Facebook Post</vt:lpstr>
      <vt:lpstr>Facebook Impressions</vt:lpstr>
      <vt:lpstr>Facebook Own Posts Table</vt:lpstr>
      <vt:lpstr>Twitter Key Metrics Table</vt:lpstr>
      <vt:lpstr>Twitter Followers Change</vt:lpstr>
      <vt:lpstr>Average Interactions Per Tweet</vt:lpstr>
      <vt:lpstr>Twitter Own and Retweeted Tweets Table</vt:lpstr>
      <vt:lpstr>LinkedIn Key Metrics Table</vt:lpstr>
      <vt:lpstr>LinkedIn Followers Change</vt:lpstr>
      <vt:lpstr>Average Interactions Per LinkedIn Update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2017-07-17T13:17:07Z</dcterms:created>
  <dcterms:modified xsi:type="dcterms:W3CDTF">2017-07-17T13:17:29Z</dcterms:modified>
</cp:coreProperties>
</file>