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42887</c:v>
                </c:pt>
              </c:numCache>
            </c:numRef>
          </c:cat>
          <c:val>
            <c:numRef>
              <c:f>Sheet1!$B$2</c:f>
              <c:numCache>
                <c:formatCode>General</c:formatCode>
                <c:ptCount val="1"/>
                <c:pt idx="0">
                  <c:v>1500</c:v>
                </c:pt>
              </c:numCache>
            </c:numRef>
          </c:val>
          <c:extLst>
            <c:ext xmlns:c16="http://schemas.microsoft.com/office/drawing/2014/chart" uri="{C3380CC4-5D6E-409C-BE32-E72D297353CC}">
              <c16:uniqueId val="{00000000-59BC-4122-A5BC-A2126937CFA5}"/>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42887</c:v>
                </c:pt>
              </c:numCache>
            </c:numRef>
          </c:cat>
          <c:val>
            <c:numRef>
              <c:f>Sheet1!$C$2</c:f>
              <c:numCache>
                <c:formatCode>General</c:formatCode>
                <c:ptCount val="1"/>
                <c:pt idx="0">
                  <c:v>1208</c:v>
                </c:pt>
              </c:numCache>
            </c:numRef>
          </c:val>
          <c:extLst>
            <c:ext xmlns:c16="http://schemas.microsoft.com/office/drawing/2014/chart" uri="{C3380CC4-5D6E-409C-BE32-E72D297353CC}">
              <c16:uniqueId val="{00000001-59BC-4122-A5BC-A2126937CFA5}"/>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42887</c:v>
                </c:pt>
              </c:numCache>
            </c:numRef>
          </c:cat>
          <c:val>
            <c:numRef>
              <c:f>Sheet1!$D$2</c:f>
              <c:numCache>
                <c:formatCode>General</c:formatCode>
                <c:ptCount val="1"/>
                <c:pt idx="0">
                  <c:v>0</c:v>
                </c:pt>
              </c:numCache>
            </c:numRef>
          </c:val>
          <c:extLst>
            <c:ext xmlns:c16="http://schemas.microsoft.com/office/drawing/2014/chart" uri="{C3380CC4-5D6E-409C-BE32-E72D297353CC}">
              <c16:uniqueId val="{00000002-59BC-4122-A5BC-A2126937CFA5}"/>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42887</c:v>
                </c:pt>
              </c:numCache>
            </c:numRef>
          </c:cat>
          <c:val>
            <c:numRef>
              <c:f>Sheet1!$E$2</c:f>
              <c:numCache>
                <c:formatCode>General</c:formatCode>
                <c:ptCount val="1"/>
                <c:pt idx="0">
                  <c:v>0</c:v>
                </c:pt>
              </c:numCache>
            </c:numRef>
          </c:val>
          <c:extLst>
            <c:ext xmlns:c16="http://schemas.microsoft.com/office/drawing/2014/chart" uri="{C3380CC4-5D6E-409C-BE32-E72D297353CC}">
              <c16:uniqueId val="{00000003-59BC-4122-A5BC-A2126937CFA5}"/>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42887</c:v>
                </c:pt>
              </c:numCache>
            </c:numRef>
          </c:cat>
          <c:val>
            <c:numRef>
              <c:f>Sheet1!$F$2</c:f>
              <c:numCache>
                <c:formatCode>General</c:formatCode>
                <c:ptCount val="1"/>
                <c:pt idx="0">
                  <c:v>824</c:v>
                </c:pt>
              </c:numCache>
            </c:numRef>
          </c:val>
          <c:extLst>
            <c:ext xmlns:c16="http://schemas.microsoft.com/office/drawing/2014/chart" uri="{C3380CC4-5D6E-409C-BE32-E72D297353CC}">
              <c16:uniqueId val="{00000004-59BC-4122-A5BC-A2126937CFA5}"/>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42887</c:v>
                </c:pt>
              </c:numCache>
            </c:numRef>
          </c:cat>
          <c:val>
            <c:numRef>
              <c:f>Sheet1!$G$2</c:f>
              <c:numCache>
                <c:formatCode>General</c:formatCode>
                <c:ptCount val="1"/>
                <c:pt idx="0">
                  <c:v>2335</c:v>
                </c:pt>
              </c:numCache>
            </c:numRef>
          </c:val>
          <c:extLst>
            <c:ext xmlns:c16="http://schemas.microsoft.com/office/drawing/2014/chart" uri="{C3380CC4-5D6E-409C-BE32-E72D297353CC}">
              <c16:uniqueId val="{00000005-59BC-4122-A5BC-A2126937CFA5}"/>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42887</c:v>
                </c:pt>
              </c:numCache>
            </c:numRef>
          </c:cat>
          <c:val>
            <c:numRef>
              <c:f>Sheet1!$H$2</c:f>
              <c:numCache>
                <c:formatCode>General</c:formatCode>
                <c:ptCount val="1"/>
                <c:pt idx="0">
                  <c:v>0</c:v>
                </c:pt>
              </c:numCache>
            </c:numRef>
          </c:val>
          <c:extLst>
            <c:ext xmlns:c16="http://schemas.microsoft.com/office/drawing/2014/chart" uri="{C3380CC4-5D6E-409C-BE32-E72D297353CC}">
              <c16:uniqueId val="{00000006-59BC-4122-A5BC-A2126937CFA5}"/>
            </c:ext>
          </c:extLst>
        </c:ser>
        <c:dLbls>
          <c:showLegendKey val="0"/>
          <c:showVal val="0"/>
          <c:showCatName val="0"/>
          <c:showSerName val="0"/>
          <c:showPercent val="0"/>
          <c:showBubbleSize val="0"/>
        </c:dLbls>
        <c:gapWidth val="219"/>
        <c:overlap val="-27"/>
        <c:axId val="258111680"/>
        <c:axId val="258113976"/>
      </c:barChart>
      <c:dateAx>
        <c:axId val="258111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113976"/>
        <c:crosses val="autoZero"/>
        <c:auto val="1"/>
        <c:lblOffset val="100"/>
        <c:baseTimeUnit val="days"/>
      </c:dateAx>
      <c:valAx>
        <c:axId val="25811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11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5</c:v>
                </c:pt>
                <c:pt idx="2">
                  <c:v>3</c:v>
                </c:pt>
                <c:pt idx="3">
                  <c:v>51</c:v>
                </c:pt>
                <c:pt idx="4">
                  <c:v>46</c:v>
                </c:pt>
                <c:pt idx="5">
                  <c:v>80</c:v>
                </c:pt>
                <c:pt idx="6">
                  <c:v>0</c:v>
                </c:pt>
              </c:numCache>
            </c:numRef>
          </c:val>
          <c:extLst>
            <c:ext xmlns:c16="http://schemas.microsoft.com/office/drawing/2014/chart" uri="{C3380CC4-5D6E-409C-BE32-E72D297353CC}">
              <c16:uniqueId val="{00000000-FD07-47F8-93E7-AC2F647525AC}"/>
            </c:ext>
          </c:extLst>
        </c:ser>
        <c:dLbls>
          <c:showLegendKey val="0"/>
          <c:showVal val="0"/>
          <c:showCatName val="0"/>
          <c:showSerName val="0"/>
          <c:showPercent val="0"/>
          <c:showBubbleSize val="0"/>
        </c:dLbls>
        <c:gapWidth val="219"/>
        <c:overlap val="-27"/>
        <c:axId val="258073744"/>
        <c:axId val="256601672"/>
      </c:barChart>
      <c:dateAx>
        <c:axId val="258073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601672"/>
        <c:crosses val="autoZero"/>
        <c:auto val="1"/>
        <c:lblOffset val="100"/>
        <c:baseTimeUnit val="months"/>
      </c:dateAx>
      <c:valAx>
        <c:axId val="25660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07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18</c:v>
                </c:pt>
                <c:pt idx="1">
                  <c:v>15</c:v>
                </c:pt>
                <c:pt idx="2">
                  <c:v>25</c:v>
                </c:pt>
                <c:pt idx="3">
                  <c:v>10</c:v>
                </c:pt>
                <c:pt idx="4">
                  <c:v>26</c:v>
                </c:pt>
                <c:pt idx="5">
                  <c:v>18</c:v>
                </c:pt>
                <c:pt idx="6">
                  <c:v>15</c:v>
                </c:pt>
                <c:pt idx="7">
                  <c:v>0</c:v>
                </c:pt>
                <c:pt idx="8">
                  <c:v>0</c:v>
                </c:pt>
                <c:pt idx="9">
                  <c:v>0</c:v>
                </c:pt>
                <c:pt idx="10">
                  <c:v>0</c:v>
                </c:pt>
                <c:pt idx="11">
                  <c:v>0</c:v>
                </c:pt>
              </c:numCache>
            </c:numRef>
          </c:val>
          <c:extLst>
            <c:ext xmlns:c16="http://schemas.microsoft.com/office/drawing/2014/chart" uri="{C3380CC4-5D6E-409C-BE32-E72D297353CC}">
              <c16:uniqueId val="{00000000-6818-4E7E-9B9A-63EE254F9487}"/>
            </c:ext>
          </c:extLst>
        </c:ser>
        <c:dLbls>
          <c:showLegendKey val="0"/>
          <c:showVal val="0"/>
          <c:showCatName val="0"/>
          <c:showSerName val="0"/>
          <c:showPercent val="0"/>
          <c:showBubbleSize val="0"/>
        </c:dLbls>
        <c:gapWidth val="219"/>
        <c:overlap val="-27"/>
        <c:axId val="304812992"/>
        <c:axId val="304811680"/>
      </c:barChart>
      <c:dateAx>
        <c:axId val="304812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11680"/>
        <c:crosses val="autoZero"/>
        <c:auto val="1"/>
        <c:lblOffset val="100"/>
        <c:baseTimeUnit val="months"/>
      </c:dateAx>
      <c:valAx>
        <c:axId val="30481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12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20038</c:v>
                </c:pt>
                <c:pt idx="1">
                  <c:v>18162</c:v>
                </c:pt>
                <c:pt idx="2">
                  <c:v>28067</c:v>
                </c:pt>
                <c:pt idx="3">
                  <c:v>69541</c:v>
                </c:pt>
                <c:pt idx="4">
                  <c:v>361702</c:v>
                </c:pt>
                <c:pt idx="5">
                  <c:v>40264</c:v>
                </c:pt>
                <c:pt idx="6">
                  <c:v>2633</c:v>
                </c:pt>
              </c:numCache>
            </c:numRef>
          </c:val>
          <c:extLst>
            <c:ext xmlns:c16="http://schemas.microsoft.com/office/drawing/2014/chart" uri="{C3380CC4-5D6E-409C-BE32-E72D297353CC}">
              <c16:uniqueId val="{00000000-AC4E-498F-B812-3EA981E9977A}"/>
            </c:ext>
          </c:extLst>
        </c:ser>
        <c:dLbls>
          <c:showLegendKey val="0"/>
          <c:showVal val="0"/>
          <c:showCatName val="0"/>
          <c:showSerName val="0"/>
          <c:showPercent val="0"/>
          <c:showBubbleSize val="0"/>
        </c:dLbls>
        <c:gapWidth val="219"/>
        <c:overlap val="-27"/>
        <c:axId val="256600688"/>
        <c:axId val="256598064"/>
      </c:barChart>
      <c:dateAx>
        <c:axId val="256600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598064"/>
        <c:crosses val="autoZero"/>
        <c:auto val="1"/>
        <c:lblOffset val="100"/>
        <c:baseTimeUnit val="months"/>
      </c:dateAx>
      <c:valAx>
        <c:axId val="256598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60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13</c:v>
                </c:pt>
                <c:pt idx="1">
                  <c:v>-4</c:v>
                </c:pt>
                <c:pt idx="2">
                  <c:v>7</c:v>
                </c:pt>
                <c:pt idx="3">
                  <c:v>8</c:v>
                </c:pt>
                <c:pt idx="4">
                  <c:v>4</c:v>
                </c:pt>
                <c:pt idx="5">
                  <c:v>6</c:v>
                </c:pt>
                <c:pt idx="6">
                  <c:v>1</c:v>
                </c:pt>
              </c:numCache>
            </c:numRef>
          </c:val>
          <c:extLst>
            <c:ext xmlns:c16="http://schemas.microsoft.com/office/drawing/2014/chart" uri="{C3380CC4-5D6E-409C-BE32-E72D297353CC}">
              <c16:uniqueId val="{00000000-BE75-481E-9461-0EC038FEE15B}"/>
            </c:ext>
          </c:extLst>
        </c:ser>
        <c:dLbls>
          <c:showLegendKey val="0"/>
          <c:showVal val="0"/>
          <c:showCatName val="0"/>
          <c:showSerName val="0"/>
          <c:showPercent val="0"/>
          <c:showBubbleSize val="0"/>
        </c:dLbls>
        <c:gapWidth val="219"/>
        <c:overlap val="-27"/>
        <c:axId val="308667584"/>
        <c:axId val="308665616"/>
      </c:barChart>
      <c:dateAx>
        <c:axId val="308667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665616"/>
        <c:crosses val="autoZero"/>
        <c:auto val="1"/>
        <c:lblOffset val="100"/>
        <c:baseTimeUnit val="months"/>
      </c:dateAx>
      <c:valAx>
        <c:axId val="30866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66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1</c:v>
                </c:pt>
                <c:pt idx="2">
                  <c:v>1</c:v>
                </c:pt>
                <c:pt idx="3">
                  <c:v>0</c:v>
                </c:pt>
                <c:pt idx="4">
                  <c:v>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3DB-42B9-A069-F79B9152098A}"/>
            </c:ext>
          </c:extLst>
        </c:ser>
        <c:dLbls>
          <c:showLegendKey val="0"/>
          <c:showVal val="0"/>
          <c:showCatName val="0"/>
          <c:showSerName val="0"/>
          <c:showPercent val="0"/>
          <c:showBubbleSize val="0"/>
        </c:dLbls>
        <c:gapWidth val="219"/>
        <c:overlap val="-27"/>
        <c:axId val="308661024"/>
        <c:axId val="308655776"/>
      </c:barChart>
      <c:dateAx>
        <c:axId val="30866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655776"/>
        <c:crosses val="autoZero"/>
        <c:auto val="1"/>
        <c:lblOffset val="100"/>
        <c:baseTimeUnit val="months"/>
      </c:dateAx>
      <c:valAx>
        <c:axId val="308655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66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4</c:v>
                </c:pt>
                <c:pt idx="2">
                  <c:v>11</c:v>
                </c:pt>
                <c:pt idx="3">
                  <c:v>12</c:v>
                </c:pt>
                <c:pt idx="4">
                  <c:v>2</c:v>
                </c:pt>
                <c:pt idx="5">
                  <c:v>22</c:v>
                </c:pt>
                <c:pt idx="6">
                  <c:v>3</c:v>
                </c:pt>
              </c:numCache>
            </c:numRef>
          </c:val>
          <c:extLst>
            <c:ext xmlns:c16="http://schemas.microsoft.com/office/drawing/2014/chart" uri="{C3380CC4-5D6E-409C-BE32-E72D297353CC}">
              <c16:uniqueId val="{00000000-E13C-47E8-ACBF-022C27FCB51C}"/>
            </c:ext>
          </c:extLst>
        </c:ser>
        <c:dLbls>
          <c:showLegendKey val="0"/>
          <c:showVal val="0"/>
          <c:showCatName val="0"/>
          <c:showSerName val="0"/>
          <c:showPercent val="0"/>
          <c:showBubbleSize val="0"/>
        </c:dLbls>
        <c:gapWidth val="219"/>
        <c:overlap val="-27"/>
        <c:axId val="308681344"/>
        <c:axId val="308682000"/>
      </c:barChart>
      <c:dateAx>
        <c:axId val="308681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682000"/>
        <c:crosses val="autoZero"/>
        <c:auto val="1"/>
        <c:lblOffset val="100"/>
        <c:baseTimeUnit val="months"/>
      </c:dateAx>
      <c:valAx>
        <c:axId val="30868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681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25</c:v>
                </c:pt>
                <c:pt idx="1">
                  <c:v>27</c:v>
                </c:pt>
                <c:pt idx="2">
                  <c:v>30</c:v>
                </c:pt>
                <c:pt idx="3">
                  <c:v>32</c:v>
                </c:pt>
                <c:pt idx="4">
                  <c:v>26</c:v>
                </c:pt>
                <c:pt idx="5">
                  <c:v>24</c:v>
                </c:pt>
                <c:pt idx="6">
                  <c:v>10</c:v>
                </c:pt>
                <c:pt idx="7">
                  <c:v>0</c:v>
                </c:pt>
                <c:pt idx="8">
                  <c:v>0</c:v>
                </c:pt>
                <c:pt idx="9">
                  <c:v>0</c:v>
                </c:pt>
                <c:pt idx="10">
                  <c:v>0</c:v>
                </c:pt>
                <c:pt idx="11">
                  <c:v>0</c:v>
                </c:pt>
              </c:numCache>
            </c:numRef>
          </c:val>
          <c:extLst>
            <c:ext xmlns:c16="http://schemas.microsoft.com/office/drawing/2014/chart" uri="{C3380CC4-5D6E-409C-BE32-E72D297353CC}">
              <c16:uniqueId val="{00000000-B066-40E8-9863-7A60577D9CC3}"/>
            </c:ext>
          </c:extLst>
        </c:ser>
        <c:dLbls>
          <c:showLegendKey val="0"/>
          <c:showVal val="0"/>
          <c:showCatName val="0"/>
          <c:showSerName val="0"/>
          <c:showPercent val="0"/>
          <c:showBubbleSize val="0"/>
        </c:dLbls>
        <c:gapWidth val="219"/>
        <c:overlap val="-27"/>
        <c:axId val="315193488"/>
        <c:axId val="315188568"/>
      </c:barChart>
      <c:dateAx>
        <c:axId val="315193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188568"/>
        <c:crosses val="autoZero"/>
        <c:auto val="1"/>
        <c:lblOffset val="100"/>
        <c:baseTimeUnit val="months"/>
      </c:dateAx>
      <c:valAx>
        <c:axId val="315188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193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27</c:v>
                </c:pt>
                <c:pt idx="1">
                  <c:v>0</c:v>
                </c:pt>
                <c:pt idx="2">
                  <c:v>12</c:v>
                </c:pt>
                <c:pt idx="3">
                  <c:v>8</c:v>
                </c:pt>
                <c:pt idx="4">
                  <c:v>22</c:v>
                </c:pt>
                <c:pt idx="5">
                  <c:v>11</c:v>
                </c:pt>
                <c:pt idx="6">
                  <c:v>-6</c:v>
                </c:pt>
              </c:numCache>
            </c:numRef>
          </c:val>
          <c:extLst>
            <c:ext xmlns:c16="http://schemas.microsoft.com/office/drawing/2014/chart" uri="{C3380CC4-5D6E-409C-BE32-E72D297353CC}">
              <c16:uniqueId val="{00000000-2984-42DA-805B-863037503B6B}"/>
            </c:ext>
          </c:extLst>
        </c:ser>
        <c:dLbls>
          <c:showLegendKey val="0"/>
          <c:showVal val="0"/>
          <c:showCatName val="0"/>
          <c:showSerName val="0"/>
          <c:showPercent val="0"/>
          <c:showBubbleSize val="0"/>
        </c:dLbls>
        <c:gapWidth val="219"/>
        <c:overlap val="-27"/>
        <c:axId val="316653808"/>
        <c:axId val="316652168"/>
      </c:barChart>
      <c:dateAx>
        <c:axId val="316653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52168"/>
        <c:crosses val="autoZero"/>
        <c:auto val="1"/>
        <c:lblOffset val="100"/>
        <c:baseTimeUnit val="months"/>
      </c:dateAx>
      <c:valAx>
        <c:axId val="316652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5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36</c:v>
                </c:pt>
                <c:pt idx="1">
                  <c:v>40</c:v>
                </c:pt>
                <c:pt idx="2">
                  <c:v>39</c:v>
                </c:pt>
                <c:pt idx="3">
                  <c:v>35</c:v>
                </c:pt>
                <c:pt idx="4">
                  <c:v>37</c:v>
                </c:pt>
                <c:pt idx="5">
                  <c:v>44</c:v>
                </c:pt>
                <c:pt idx="6">
                  <c:v>39</c:v>
                </c:pt>
                <c:pt idx="7">
                  <c:v>0</c:v>
                </c:pt>
                <c:pt idx="8">
                  <c:v>0</c:v>
                </c:pt>
                <c:pt idx="9">
                  <c:v>0</c:v>
                </c:pt>
                <c:pt idx="10">
                  <c:v>0</c:v>
                </c:pt>
                <c:pt idx="11">
                  <c:v>0</c:v>
                </c:pt>
              </c:numCache>
            </c:numRef>
          </c:val>
          <c:extLst>
            <c:ext xmlns:c16="http://schemas.microsoft.com/office/drawing/2014/chart" uri="{C3380CC4-5D6E-409C-BE32-E72D297353CC}">
              <c16:uniqueId val="{00000000-6AC5-4652-9A9B-755810929DAD}"/>
            </c:ext>
          </c:extLst>
        </c:ser>
        <c:dLbls>
          <c:showLegendKey val="0"/>
          <c:showVal val="0"/>
          <c:showCatName val="0"/>
          <c:showSerName val="0"/>
          <c:showPercent val="0"/>
          <c:showBubbleSize val="0"/>
        </c:dLbls>
        <c:gapWidth val="219"/>
        <c:overlap val="-27"/>
        <c:axId val="316655448"/>
        <c:axId val="316656104"/>
      </c:barChart>
      <c:dateAx>
        <c:axId val="316655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56104"/>
        <c:crosses val="autoZero"/>
        <c:auto val="1"/>
        <c:lblOffset val="100"/>
        <c:baseTimeUnit val="months"/>
      </c:dateAx>
      <c:valAx>
        <c:axId val="316656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5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A6E6B-5504-4BB8-AF50-EBE75481D8E9}"/>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ED2BDF09-C3D7-471E-A63D-9CF587E3C742}"/>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122202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A9377-A17E-463B-96CD-A38E74BCFA4D}"/>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3B561139-6F93-48BB-A24C-04F53B075A0F}"/>
              </a:ext>
            </a:extLst>
          </p:cNvPr>
          <p:cNvGraphicFramePr>
            <a:graphicFrameLocks noGrp="1"/>
          </p:cNvGraphicFramePr>
          <p:nvPr>
            <p:ph type="chart" sz="quarter" idx="13"/>
            <p:extLst>
              <p:ext uri="{D42A27DB-BD31-4B8C-83A1-F6EECF244321}">
                <p14:modId xmlns:p14="http://schemas.microsoft.com/office/powerpoint/2010/main" val="1748423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3BC6D8-B0C8-4DE6-BA20-BC918E58F7C5}"/>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4B8AB9DE-7E89-4A48-A707-EBEA04F258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6336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75D53-3E6D-41C5-BCD3-57821E4BE57B}"/>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F3FFE5F3-4EE8-49D4-9A07-611CD5E70054}"/>
              </a:ext>
            </a:extLst>
          </p:cNvPr>
          <p:cNvGraphicFramePr>
            <a:graphicFrameLocks noGrp="1"/>
          </p:cNvGraphicFramePr>
          <p:nvPr>
            <p:ph type="tbl" sz="quarter" idx="13"/>
            <p:extLst>
              <p:ext uri="{D42A27DB-BD31-4B8C-83A1-F6EECF244321}">
                <p14:modId xmlns:p14="http://schemas.microsoft.com/office/powerpoint/2010/main" val="2915162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17918917"/>
                    </a:ext>
                  </a:extLst>
                </a:gridCol>
                <a:gridCol w="740664">
                  <a:extLst>
                    <a:ext uri="{9D8B030D-6E8A-4147-A177-3AD203B41FA5}">
                      <a16:colId xmlns:a16="http://schemas.microsoft.com/office/drawing/2014/main" val="1086025953"/>
                    </a:ext>
                  </a:extLst>
                </a:gridCol>
                <a:gridCol w="740664">
                  <a:extLst>
                    <a:ext uri="{9D8B030D-6E8A-4147-A177-3AD203B41FA5}">
                      <a16:colId xmlns:a16="http://schemas.microsoft.com/office/drawing/2014/main" val="2852313740"/>
                    </a:ext>
                  </a:extLst>
                </a:gridCol>
                <a:gridCol w="740664">
                  <a:extLst>
                    <a:ext uri="{9D8B030D-6E8A-4147-A177-3AD203B41FA5}">
                      <a16:colId xmlns:a16="http://schemas.microsoft.com/office/drawing/2014/main" val="4274817561"/>
                    </a:ext>
                  </a:extLst>
                </a:gridCol>
                <a:gridCol w="740664">
                  <a:extLst>
                    <a:ext uri="{9D8B030D-6E8A-4147-A177-3AD203B41FA5}">
                      <a16:colId xmlns:a16="http://schemas.microsoft.com/office/drawing/2014/main" val="3663205788"/>
                    </a:ext>
                  </a:extLst>
                </a:gridCol>
                <a:gridCol w="740664">
                  <a:extLst>
                    <a:ext uri="{9D8B030D-6E8A-4147-A177-3AD203B41FA5}">
                      <a16:colId xmlns:a16="http://schemas.microsoft.com/office/drawing/2014/main" val="3110216390"/>
                    </a:ext>
                  </a:extLst>
                </a:gridCol>
                <a:gridCol w="740664">
                  <a:extLst>
                    <a:ext uri="{9D8B030D-6E8A-4147-A177-3AD203B41FA5}">
                      <a16:colId xmlns:a16="http://schemas.microsoft.com/office/drawing/2014/main" val="2155212336"/>
                    </a:ext>
                  </a:extLst>
                </a:gridCol>
                <a:gridCol w="740664">
                  <a:extLst>
                    <a:ext uri="{9D8B030D-6E8A-4147-A177-3AD203B41FA5}">
                      <a16:colId xmlns:a16="http://schemas.microsoft.com/office/drawing/2014/main" val="392119876"/>
                    </a:ext>
                  </a:extLst>
                </a:gridCol>
                <a:gridCol w="740664">
                  <a:extLst>
                    <a:ext uri="{9D8B030D-6E8A-4147-A177-3AD203B41FA5}">
                      <a16:colId xmlns:a16="http://schemas.microsoft.com/office/drawing/2014/main" val="3012191453"/>
                    </a:ext>
                  </a:extLst>
                </a:gridCol>
                <a:gridCol w="740664">
                  <a:extLst>
                    <a:ext uri="{9D8B030D-6E8A-4147-A177-3AD203B41FA5}">
                      <a16:colId xmlns:a16="http://schemas.microsoft.com/office/drawing/2014/main" val="239291272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30844998"/>
                  </a:ext>
                </a:extLst>
              </a:tr>
              <a:tr h="370840">
                <a:tc>
                  <a:txBody>
                    <a:bodyPr/>
                    <a:lstStyle/>
                    <a:p>
                      <a:r>
                        <a:rPr lang="en-US" sz="1000"/>
                        <a:t>First Insurance Company of Hawaii</a:t>
                      </a:r>
                    </a:p>
                  </a:txBody>
                  <a:tcPr/>
                </a:tc>
                <a:tc>
                  <a:txBody>
                    <a:bodyPr/>
                    <a:lstStyle/>
                    <a:p>
                      <a:r>
                        <a:rPr lang="en-US" sz="1000"/>
                        <a:t>1500</a:t>
                      </a:r>
                    </a:p>
                  </a:txBody>
                  <a:tcPr/>
                </a:tc>
                <a:tc>
                  <a:txBody>
                    <a:bodyPr/>
                    <a:lstStyle/>
                    <a:p>
                      <a:r>
                        <a:rPr lang="en-US" sz="1000"/>
                        <a:t>80</a:t>
                      </a:r>
                    </a:p>
                  </a:txBody>
                  <a:tcPr/>
                </a:tc>
                <a:tc>
                  <a:txBody>
                    <a:bodyPr/>
                    <a:lstStyle/>
                    <a:p>
                      <a:r>
                        <a:rPr lang="en-US" sz="1000"/>
                        <a:t>18</a:t>
                      </a:r>
                    </a:p>
                  </a:txBody>
                  <a:tcPr/>
                </a:tc>
                <a:tc>
                  <a:txBody>
                    <a:bodyPr/>
                    <a:lstStyle/>
                    <a:p>
                      <a:r>
                        <a:rPr lang="en-US" sz="1000"/>
                        <a:t>324</a:t>
                      </a:r>
                    </a:p>
                  </a:txBody>
                  <a:tcPr/>
                </a:tc>
                <a:tc>
                  <a:txBody>
                    <a:bodyPr/>
                    <a:lstStyle/>
                    <a:p>
                      <a:r>
                        <a:rPr lang="en-US" sz="1000"/>
                        <a:t>6</a:t>
                      </a:r>
                    </a:p>
                  </a:txBody>
                  <a:tcPr/>
                </a:tc>
                <a:tc>
                  <a:txBody>
                    <a:bodyPr/>
                    <a:lstStyle/>
                    <a:p>
                      <a:r>
                        <a:rPr lang="en-US" sz="1000"/>
                        <a:t>21</a:t>
                      </a:r>
                    </a:p>
                  </a:txBody>
                  <a:tcPr/>
                </a:tc>
                <a:tc>
                  <a:txBody>
                    <a:bodyPr/>
                    <a:lstStyle/>
                    <a:p>
                      <a:r>
                        <a:rPr lang="en-US" sz="1000"/>
                        <a:t>0</a:t>
                      </a:r>
                    </a:p>
                  </a:txBody>
                  <a:tcPr/>
                </a:tc>
                <a:tc>
                  <a:txBody>
                    <a:bodyPr/>
                    <a:lstStyle/>
                    <a:p>
                      <a:r>
                        <a:rPr lang="en-US" sz="1000"/>
                        <a:t>1.3356%</a:t>
                      </a:r>
                    </a:p>
                  </a:txBody>
                  <a:tcPr/>
                </a:tc>
                <a:tc>
                  <a:txBody>
                    <a:bodyPr/>
                    <a:lstStyle/>
                    <a:p>
                      <a:r>
                        <a:rPr lang="en-US" sz="1000"/>
                        <a:t>0.0%</a:t>
                      </a:r>
                    </a:p>
                  </a:txBody>
                  <a:tcPr/>
                </a:tc>
                <a:extLst>
                  <a:ext uri="{0D108BD9-81ED-4DB2-BD59-A6C34878D82A}">
                    <a16:rowId xmlns:a16="http://schemas.microsoft.com/office/drawing/2014/main" val="4009578960"/>
                  </a:ext>
                </a:extLst>
              </a:tr>
            </a:tbl>
          </a:graphicData>
        </a:graphic>
      </p:graphicFrame>
      <p:sp>
        <p:nvSpPr>
          <p:cNvPr id="4" name="Text Placeholder 3">
            <a:extLst>
              <a:ext uri="{FF2B5EF4-FFF2-40B4-BE49-F238E27FC236}">
                <a16:creationId xmlns:a16="http://schemas.microsoft.com/office/drawing/2014/main" id="{A36AFE10-DC69-4FEC-BF66-5ADEB26675D1}"/>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306294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907EF-0D48-487E-987A-F1CF98A32928}"/>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55970654-2CEB-4C9E-99A3-4CB39E970716}"/>
              </a:ext>
            </a:extLst>
          </p:cNvPr>
          <p:cNvGraphicFramePr>
            <a:graphicFrameLocks noGrp="1"/>
          </p:cNvGraphicFramePr>
          <p:nvPr>
            <p:ph type="chart" sz="quarter" idx="13"/>
            <p:extLst>
              <p:ext uri="{D42A27DB-BD31-4B8C-83A1-F6EECF244321}">
                <p14:modId xmlns:p14="http://schemas.microsoft.com/office/powerpoint/2010/main" val="1904481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13BE8D-64A4-47BE-AAEA-E74D44BAB503}"/>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0347B702-FC99-43BC-8232-0292819F73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7238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9C39C-61BE-4BC6-BADF-222AB0303331}"/>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ECB96FED-EC2C-4055-9B2A-0A6675F2EB83}"/>
              </a:ext>
            </a:extLst>
          </p:cNvPr>
          <p:cNvGraphicFramePr>
            <a:graphicFrameLocks noGrp="1"/>
          </p:cNvGraphicFramePr>
          <p:nvPr>
            <p:ph type="chart" sz="quarter" idx="13"/>
            <p:extLst>
              <p:ext uri="{D42A27DB-BD31-4B8C-83A1-F6EECF244321}">
                <p14:modId xmlns:p14="http://schemas.microsoft.com/office/powerpoint/2010/main" val="2862812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05869E-5F02-4B3B-BCD8-44626AACE18C}"/>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2D1AA366-23AB-4C58-A6C7-A3B9775E58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0969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104BB-7EC3-4A3B-A2E1-B3619A6A9786}"/>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13F8587F-A5FD-4968-A026-2E5CC556570C}"/>
              </a:ext>
            </a:extLst>
          </p:cNvPr>
          <p:cNvGraphicFramePr>
            <a:graphicFrameLocks noGrp="1"/>
          </p:cNvGraphicFramePr>
          <p:nvPr>
            <p:ph type="chart" sz="quarter" idx="13"/>
            <p:extLst>
              <p:ext uri="{D42A27DB-BD31-4B8C-83A1-F6EECF244321}">
                <p14:modId xmlns:p14="http://schemas.microsoft.com/office/powerpoint/2010/main" val="756077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A094AC-4AC1-47FE-A37B-DF49EDFF0E96}"/>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0BB88DF0-70F7-4C54-AB54-FEDFF6D333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0143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4DDE1-FDB8-4B45-81BA-0B47CF83A793}"/>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F69F3972-BA63-4B2B-AFBF-81A3BA19BAEA}"/>
              </a:ext>
            </a:extLst>
          </p:cNvPr>
          <p:cNvGraphicFramePr>
            <a:graphicFrameLocks noGrp="1"/>
          </p:cNvGraphicFramePr>
          <p:nvPr>
            <p:ph type="tbl" sz="quarter" idx="13"/>
            <p:extLst>
              <p:ext uri="{D42A27DB-BD31-4B8C-83A1-F6EECF244321}">
                <p14:modId xmlns:p14="http://schemas.microsoft.com/office/powerpoint/2010/main" val="2465608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36699903"/>
                    </a:ext>
                  </a:extLst>
                </a:gridCol>
                <a:gridCol w="658368">
                  <a:extLst>
                    <a:ext uri="{9D8B030D-6E8A-4147-A177-3AD203B41FA5}">
                      <a16:colId xmlns:a16="http://schemas.microsoft.com/office/drawing/2014/main" val="1957180193"/>
                    </a:ext>
                  </a:extLst>
                </a:gridCol>
                <a:gridCol w="658368">
                  <a:extLst>
                    <a:ext uri="{9D8B030D-6E8A-4147-A177-3AD203B41FA5}">
                      <a16:colId xmlns:a16="http://schemas.microsoft.com/office/drawing/2014/main" val="3466177377"/>
                    </a:ext>
                  </a:extLst>
                </a:gridCol>
                <a:gridCol w="658368">
                  <a:extLst>
                    <a:ext uri="{9D8B030D-6E8A-4147-A177-3AD203B41FA5}">
                      <a16:colId xmlns:a16="http://schemas.microsoft.com/office/drawing/2014/main" val="3714500273"/>
                    </a:ext>
                  </a:extLst>
                </a:gridCol>
                <a:gridCol w="658368">
                  <a:extLst>
                    <a:ext uri="{9D8B030D-6E8A-4147-A177-3AD203B41FA5}">
                      <a16:colId xmlns:a16="http://schemas.microsoft.com/office/drawing/2014/main" val="2686719976"/>
                    </a:ext>
                  </a:extLst>
                </a:gridCol>
                <a:gridCol w="658368">
                  <a:extLst>
                    <a:ext uri="{9D8B030D-6E8A-4147-A177-3AD203B41FA5}">
                      <a16:colId xmlns:a16="http://schemas.microsoft.com/office/drawing/2014/main" val="1915278736"/>
                    </a:ext>
                  </a:extLst>
                </a:gridCol>
                <a:gridCol w="658368">
                  <a:extLst>
                    <a:ext uri="{9D8B030D-6E8A-4147-A177-3AD203B41FA5}">
                      <a16:colId xmlns:a16="http://schemas.microsoft.com/office/drawing/2014/main" val="3719793537"/>
                    </a:ext>
                  </a:extLst>
                </a:gridCol>
                <a:gridCol w="658368">
                  <a:extLst>
                    <a:ext uri="{9D8B030D-6E8A-4147-A177-3AD203B41FA5}">
                      <a16:colId xmlns:a16="http://schemas.microsoft.com/office/drawing/2014/main" val="3487166355"/>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675179936"/>
                  </a:ext>
                </a:extLst>
              </a:tr>
              <a:tr h="370840">
                <a:tc>
                  <a:txBody>
                    <a:bodyPr/>
                    <a:lstStyle/>
                    <a:p>
                      <a:r>
                        <a:rPr lang="en-US" sz="1000" b="1"/>
                        <a:t>First Insurance Company of Hawaii - 2017-06-13 13:27:58</a:t>
                      </a:r>
                      <a:r>
                        <a:rPr lang="en-US" sz="1000"/>
                        <a:t>
Seven tips to keep your pet cool this summer, courtesy of petMD: http://ow.ly/lHLt30cyQE7 
(Pictured: Hime, a cute pooch belonging to M. Hirano of our Claims department)</a:t>
                      </a:r>
                    </a:p>
                  </a:txBody>
                  <a:tcPr/>
                </a:tc>
                <a:tc>
                  <a:txBody>
                    <a:bodyPr/>
                    <a:lstStyle/>
                    <a:p>
                      <a:r>
                        <a:rPr lang="en-US" sz="1000"/>
                        <a:t>60</a:t>
                      </a:r>
                    </a:p>
                  </a:txBody>
                  <a:tcPr/>
                </a:tc>
                <a:tc>
                  <a:txBody>
                    <a:bodyPr/>
                    <a:lstStyle/>
                    <a:p>
                      <a:r>
                        <a:rPr lang="en-US" sz="1000"/>
                        <a:t>55</a:t>
                      </a:r>
                    </a:p>
                  </a:txBody>
                  <a:tcPr/>
                </a:tc>
                <a:tc>
                  <a:txBody>
                    <a:bodyPr/>
                    <a:lstStyle/>
                    <a:p>
                      <a:r>
                        <a:rPr lang="en-US" sz="1000"/>
                        <a:t>0</a:t>
                      </a:r>
                    </a:p>
                  </a:txBody>
                  <a:tcPr/>
                </a:tc>
                <a:tc>
                  <a:txBody>
                    <a:bodyPr/>
                    <a:lstStyle/>
                    <a:p>
                      <a:r>
                        <a:rPr lang="en-US" sz="1000"/>
                        <a:t>5</a:t>
                      </a:r>
                    </a:p>
                  </a:txBody>
                  <a:tcPr/>
                </a:tc>
                <a:tc>
                  <a:txBody>
                    <a:bodyPr/>
                    <a:lstStyle/>
                    <a:p>
                      <a:r>
                        <a:rPr lang="en-US" sz="1000"/>
                        <a:t>4.0789%</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849078845"/>
                  </a:ext>
                </a:extLst>
              </a:tr>
              <a:tr h="370840">
                <a:tc>
                  <a:txBody>
                    <a:bodyPr/>
                    <a:lstStyle/>
                    <a:p>
                      <a:r>
                        <a:rPr lang="en-US" sz="1000" b="1"/>
                        <a:t>First Insurance Company of Hawaii - 2017-06-28 13:22:23</a:t>
                      </a:r>
                      <a:r>
                        <a:rPr lang="en-US" sz="1000"/>
                        <a:t>
Are you ready for the annual Moiliili Summer Fest on July 1? We're saving our appetites for some andagi and practicing our bon dance moves. Who's coming? Photo courtesy of Moiliili Summer Fest.</a:t>
                      </a:r>
                    </a:p>
                  </a:txBody>
                  <a:tcPr/>
                </a:tc>
                <a:tc>
                  <a:txBody>
                    <a:bodyPr/>
                    <a:lstStyle/>
                    <a:p>
                      <a:r>
                        <a:rPr lang="en-US" sz="1000"/>
                        <a:t>38</a:t>
                      </a:r>
                    </a:p>
                  </a:txBody>
                  <a:tcPr/>
                </a:tc>
                <a:tc>
                  <a:txBody>
                    <a:bodyPr/>
                    <a:lstStyle/>
                    <a:p>
                      <a:r>
                        <a:rPr lang="en-US" sz="1000"/>
                        <a:t>35</a:t>
                      </a:r>
                    </a:p>
                  </a:txBody>
                  <a:tcPr/>
                </a:tc>
                <a:tc>
                  <a:txBody>
                    <a:bodyPr/>
                    <a:lstStyle/>
                    <a:p>
                      <a:r>
                        <a:rPr lang="en-US" sz="1000"/>
                        <a:t>1</a:t>
                      </a:r>
                    </a:p>
                  </a:txBody>
                  <a:tcPr/>
                </a:tc>
                <a:tc>
                  <a:txBody>
                    <a:bodyPr/>
                    <a:lstStyle/>
                    <a:p>
                      <a:r>
                        <a:rPr lang="en-US" sz="1000"/>
                        <a:t>2</a:t>
                      </a:r>
                    </a:p>
                  </a:txBody>
                  <a:tcPr/>
                </a:tc>
                <a:tc>
                  <a:txBody>
                    <a:bodyPr/>
                    <a:lstStyle/>
                    <a:p>
                      <a:r>
                        <a:rPr lang="en-US" sz="1000"/>
                        <a:t>2.5350%</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641142276"/>
                  </a:ext>
                </a:extLst>
              </a:tr>
              <a:tr h="370840">
                <a:tc>
                  <a:txBody>
                    <a:bodyPr/>
                    <a:lstStyle/>
                    <a:p>
                      <a:r>
                        <a:rPr lang="en-US" sz="1000" b="1"/>
                        <a:t>First Insurance Company of Hawaii - 2017-06-04 18:09:49</a:t>
                      </a:r>
                      <a:r>
                        <a:rPr lang="en-US" sz="1000"/>
                        <a:t>
Helped out with the awards ceremony on day 1 of the powerlifting competition at the Special Olympics Hawaii summer games. Inspiring event, amazing athletes. Best volunteer gig ever. #sohigames #specialolympicshawaii</a:t>
                      </a:r>
                    </a:p>
                  </a:txBody>
                  <a:tcPr/>
                </a:tc>
                <a:tc>
                  <a:txBody>
                    <a:bodyPr/>
                    <a:lstStyle/>
                    <a:p>
                      <a:r>
                        <a:rPr lang="en-US" sz="1000"/>
                        <a:t>34</a:t>
                      </a:r>
                    </a:p>
                  </a:txBody>
                  <a:tcPr/>
                </a:tc>
                <a:tc>
                  <a:txBody>
                    <a:bodyPr/>
                    <a:lstStyle/>
                    <a:p>
                      <a:r>
                        <a:rPr lang="en-US" sz="1000"/>
                        <a:t>33</a:t>
                      </a:r>
                    </a:p>
                  </a:txBody>
                  <a:tcPr/>
                </a:tc>
                <a:tc>
                  <a:txBody>
                    <a:bodyPr/>
                    <a:lstStyle/>
                    <a:p>
                      <a:r>
                        <a:rPr lang="en-US" sz="1000"/>
                        <a:t>0</a:t>
                      </a:r>
                    </a:p>
                  </a:txBody>
                  <a:tcPr/>
                </a:tc>
                <a:tc>
                  <a:txBody>
                    <a:bodyPr/>
                    <a:lstStyle/>
                    <a:p>
                      <a:r>
                        <a:rPr lang="en-US" sz="1000"/>
                        <a:t>1</a:t>
                      </a:r>
                    </a:p>
                  </a:txBody>
                  <a:tcPr/>
                </a:tc>
                <a:tc>
                  <a:txBody>
                    <a:bodyPr/>
                    <a:lstStyle/>
                    <a:p>
                      <a:r>
                        <a:rPr lang="en-US" sz="1000"/>
                        <a:t>2.3497%</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073510401"/>
                  </a:ext>
                </a:extLst>
              </a:tr>
            </a:tbl>
          </a:graphicData>
        </a:graphic>
      </p:graphicFrame>
      <p:sp>
        <p:nvSpPr>
          <p:cNvPr id="4" name="Text Placeholder 3">
            <a:extLst>
              <a:ext uri="{FF2B5EF4-FFF2-40B4-BE49-F238E27FC236}">
                <a16:creationId xmlns:a16="http://schemas.microsoft.com/office/drawing/2014/main" id="{E945ECA8-A2E5-4255-9838-06D15842684D}"/>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855334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8913C-B320-4A5F-86B8-87D388F188CE}"/>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E3190C98-7B35-4AA5-A080-E870E908FA8A}"/>
              </a:ext>
            </a:extLst>
          </p:cNvPr>
          <p:cNvGraphicFramePr>
            <a:graphicFrameLocks noGrp="1"/>
          </p:cNvGraphicFramePr>
          <p:nvPr>
            <p:ph type="tbl" sz="quarter" idx="13"/>
            <p:extLst>
              <p:ext uri="{D42A27DB-BD31-4B8C-83A1-F6EECF244321}">
                <p14:modId xmlns:p14="http://schemas.microsoft.com/office/powerpoint/2010/main" val="1393504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285370466"/>
                    </a:ext>
                  </a:extLst>
                </a:gridCol>
                <a:gridCol w="493776">
                  <a:extLst>
                    <a:ext uri="{9D8B030D-6E8A-4147-A177-3AD203B41FA5}">
                      <a16:colId xmlns:a16="http://schemas.microsoft.com/office/drawing/2014/main" val="1588278134"/>
                    </a:ext>
                  </a:extLst>
                </a:gridCol>
                <a:gridCol w="493776">
                  <a:extLst>
                    <a:ext uri="{9D8B030D-6E8A-4147-A177-3AD203B41FA5}">
                      <a16:colId xmlns:a16="http://schemas.microsoft.com/office/drawing/2014/main" val="3162984677"/>
                    </a:ext>
                  </a:extLst>
                </a:gridCol>
                <a:gridCol w="493776">
                  <a:extLst>
                    <a:ext uri="{9D8B030D-6E8A-4147-A177-3AD203B41FA5}">
                      <a16:colId xmlns:a16="http://schemas.microsoft.com/office/drawing/2014/main" val="3646999990"/>
                    </a:ext>
                  </a:extLst>
                </a:gridCol>
                <a:gridCol w="493776">
                  <a:extLst>
                    <a:ext uri="{9D8B030D-6E8A-4147-A177-3AD203B41FA5}">
                      <a16:colId xmlns:a16="http://schemas.microsoft.com/office/drawing/2014/main" val="3353418900"/>
                    </a:ext>
                  </a:extLst>
                </a:gridCol>
                <a:gridCol w="493776">
                  <a:extLst>
                    <a:ext uri="{9D8B030D-6E8A-4147-A177-3AD203B41FA5}">
                      <a16:colId xmlns:a16="http://schemas.microsoft.com/office/drawing/2014/main" val="2116626825"/>
                    </a:ext>
                  </a:extLst>
                </a:gridCol>
                <a:gridCol w="493776">
                  <a:extLst>
                    <a:ext uri="{9D8B030D-6E8A-4147-A177-3AD203B41FA5}">
                      <a16:colId xmlns:a16="http://schemas.microsoft.com/office/drawing/2014/main" val="2611057664"/>
                    </a:ext>
                  </a:extLst>
                </a:gridCol>
                <a:gridCol w="493776">
                  <a:extLst>
                    <a:ext uri="{9D8B030D-6E8A-4147-A177-3AD203B41FA5}">
                      <a16:colId xmlns:a16="http://schemas.microsoft.com/office/drawing/2014/main" val="3473118450"/>
                    </a:ext>
                  </a:extLst>
                </a:gridCol>
                <a:gridCol w="493776">
                  <a:extLst>
                    <a:ext uri="{9D8B030D-6E8A-4147-A177-3AD203B41FA5}">
                      <a16:colId xmlns:a16="http://schemas.microsoft.com/office/drawing/2014/main" val="694066709"/>
                    </a:ext>
                  </a:extLst>
                </a:gridCol>
                <a:gridCol w="493776">
                  <a:extLst>
                    <a:ext uri="{9D8B030D-6E8A-4147-A177-3AD203B41FA5}">
                      <a16:colId xmlns:a16="http://schemas.microsoft.com/office/drawing/2014/main" val="1207146831"/>
                    </a:ext>
                  </a:extLst>
                </a:gridCol>
                <a:gridCol w="493776">
                  <a:extLst>
                    <a:ext uri="{9D8B030D-6E8A-4147-A177-3AD203B41FA5}">
                      <a16:colId xmlns:a16="http://schemas.microsoft.com/office/drawing/2014/main" val="1235240766"/>
                    </a:ext>
                  </a:extLst>
                </a:gridCol>
                <a:gridCol w="493776">
                  <a:extLst>
                    <a:ext uri="{9D8B030D-6E8A-4147-A177-3AD203B41FA5}">
                      <a16:colId xmlns:a16="http://schemas.microsoft.com/office/drawing/2014/main" val="1485877944"/>
                    </a:ext>
                  </a:extLst>
                </a:gridCol>
                <a:gridCol w="493776">
                  <a:extLst>
                    <a:ext uri="{9D8B030D-6E8A-4147-A177-3AD203B41FA5}">
                      <a16:colId xmlns:a16="http://schemas.microsoft.com/office/drawing/2014/main" val="1555295233"/>
                    </a:ext>
                  </a:extLst>
                </a:gridCol>
                <a:gridCol w="493776">
                  <a:extLst>
                    <a:ext uri="{9D8B030D-6E8A-4147-A177-3AD203B41FA5}">
                      <a16:colId xmlns:a16="http://schemas.microsoft.com/office/drawing/2014/main" val="289722187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06228991"/>
                  </a:ext>
                </a:extLst>
              </a:tr>
              <a:tr h="370840">
                <a:tc>
                  <a:txBody>
                    <a:bodyPr/>
                    <a:lstStyle/>
                    <a:p>
                      <a:r>
                        <a:rPr lang="en-US" sz="1000"/>
                        <a:t>@FirstInsHI</a:t>
                      </a:r>
                    </a:p>
                  </a:txBody>
                  <a:tcPr/>
                </a:tc>
                <a:tc>
                  <a:txBody>
                    <a:bodyPr/>
                    <a:lstStyle/>
                    <a:p>
                      <a:r>
                        <a:rPr lang="en-US" sz="1000"/>
                        <a:t>1208</a:t>
                      </a:r>
                    </a:p>
                  </a:txBody>
                  <a:tcPr/>
                </a:tc>
                <a:tc>
                  <a:txBody>
                    <a:bodyPr/>
                    <a:lstStyle/>
                    <a:p>
                      <a:r>
                        <a:rPr lang="en-US" sz="1000"/>
                        <a:t>6</a:t>
                      </a:r>
                    </a:p>
                  </a:txBody>
                  <a:tcPr/>
                </a:tc>
                <a:tc>
                  <a:txBody>
                    <a:bodyPr/>
                    <a:lstStyle/>
                    <a:p>
                      <a:r>
                        <a:rPr lang="en-US" sz="1000"/>
                        <a:t>29</a:t>
                      </a:r>
                    </a:p>
                  </a:txBody>
                  <a:tcPr/>
                </a:tc>
                <a:tc>
                  <a:txBody>
                    <a:bodyPr/>
                    <a:lstStyle/>
                    <a:p>
                      <a:r>
                        <a:rPr lang="en-US" sz="1000"/>
                        <a:t>26</a:t>
                      </a:r>
                    </a:p>
                  </a:txBody>
                  <a:tcPr/>
                </a:tc>
                <a:tc>
                  <a:txBody>
                    <a:bodyPr/>
                    <a:lstStyle/>
                    <a:p>
                      <a:r>
                        <a:rPr lang="en-US" sz="1000"/>
                        <a:t>2</a:t>
                      </a:r>
                    </a:p>
                  </a:txBody>
                  <a:tcPr/>
                </a:tc>
                <a:tc>
                  <a:txBody>
                    <a:bodyPr/>
                    <a:lstStyle/>
                    <a:p>
                      <a:r>
                        <a:rPr lang="en-US" sz="1000"/>
                        <a:t>1</a:t>
                      </a:r>
                    </a:p>
                  </a:txBody>
                  <a:tcPr/>
                </a:tc>
                <a:tc>
                  <a:txBody>
                    <a:bodyPr/>
                    <a:lstStyle/>
                    <a:p>
                      <a:r>
                        <a:rPr lang="en-US" sz="1000"/>
                        <a:t>9</a:t>
                      </a:r>
                    </a:p>
                  </a:txBody>
                  <a:tcPr/>
                </a:tc>
                <a:tc>
                  <a:txBody>
                    <a:bodyPr/>
                    <a:lstStyle/>
                    <a:p>
                      <a:r>
                        <a:rPr lang="en-US" sz="1000"/>
                        <a:t>9</a:t>
                      </a:r>
                    </a:p>
                  </a:txBody>
                  <a:tcPr/>
                </a:tc>
                <a:tc>
                  <a:txBody>
                    <a:bodyPr/>
                    <a:lstStyle/>
                    <a:p>
                      <a:r>
                        <a:rPr lang="en-US" sz="1000"/>
                        <a:t>13</a:t>
                      </a:r>
                    </a:p>
                  </a:txBody>
                  <a:tcPr/>
                </a:tc>
                <a:tc>
                  <a:txBody>
                    <a:bodyPr/>
                    <a:lstStyle/>
                    <a:p>
                      <a:r>
                        <a:rPr lang="en-US" sz="1000"/>
                        <a:t>1</a:t>
                      </a:r>
                    </a:p>
                  </a:txBody>
                  <a:tcPr/>
                </a:tc>
                <a:tc>
                  <a:txBody>
                    <a:bodyPr/>
                    <a:lstStyle/>
                    <a:p>
                      <a:r>
                        <a:rPr lang="en-US" sz="1000"/>
                        <a:t>8</a:t>
                      </a:r>
                    </a:p>
                  </a:txBody>
                  <a:tcPr/>
                </a:tc>
                <a:tc>
                  <a:txBody>
                    <a:bodyPr/>
                    <a:lstStyle/>
                    <a:p>
                      <a:r>
                        <a:rPr lang="en-US" sz="1000"/>
                        <a:t>0.0734%</a:t>
                      </a:r>
                    </a:p>
                  </a:txBody>
                  <a:tcPr/>
                </a:tc>
                <a:tc>
                  <a:txBody>
                    <a:bodyPr/>
                    <a:lstStyle/>
                    <a:p>
                      <a:r>
                        <a:rPr lang="en-US" sz="1000"/>
                        <a:t>0.0%</a:t>
                      </a:r>
                    </a:p>
                  </a:txBody>
                  <a:tcPr/>
                </a:tc>
                <a:extLst>
                  <a:ext uri="{0D108BD9-81ED-4DB2-BD59-A6C34878D82A}">
                    <a16:rowId xmlns:a16="http://schemas.microsoft.com/office/drawing/2014/main" val="998295943"/>
                  </a:ext>
                </a:extLst>
              </a:tr>
            </a:tbl>
          </a:graphicData>
        </a:graphic>
      </p:graphicFrame>
      <p:sp>
        <p:nvSpPr>
          <p:cNvPr id="4" name="Text Placeholder 3">
            <a:extLst>
              <a:ext uri="{FF2B5EF4-FFF2-40B4-BE49-F238E27FC236}">
                <a16:creationId xmlns:a16="http://schemas.microsoft.com/office/drawing/2014/main" id="{502CB97E-E2EE-4AAE-AAF6-64B84170872C}"/>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27049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13504-F7A8-49EA-83E0-419551B32460}"/>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4DE69689-804A-4E93-A496-F41A09EC4E1E}"/>
              </a:ext>
            </a:extLst>
          </p:cNvPr>
          <p:cNvGraphicFramePr>
            <a:graphicFrameLocks noGrp="1"/>
          </p:cNvGraphicFramePr>
          <p:nvPr>
            <p:ph type="chart" sz="quarter" idx="13"/>
            <p:extLst>
              <p:ext uri="{D42A27DB-BD31-4B8C-83A1-F6EECF244321}">
                <p14:modId xmlns:p14="http://schemas.microsoft.com/office/powerpoint/2010/main" val="31011754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F054FC-9A67-4CFC-AD5E-1ECAAB4770C9}"/>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86D68356-6F3A-4D37-9F18-5A38DDFBB1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3375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C4465-8C34-4032-AF7A-ACB9D3ED9D73}"/>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450711FD-3BEE-4516-BE48-CF026CDBDAE8}"/>
              </a:ext>
            </a:extLst>
          </p:cNvPr>
          <p:cNvGraphicFramePr>
            <a:graphicFrameLocks noGrp="1"/>
          </p:cNvGraphicFramePr>
          <p:nvPr>
            <p:ph type="chart" sz="quarter" idx="13"/>
            <p:extLst>
              <p:ext uri="{D42A27DB-BD31-4B8C-83A1-F6EECF244321}">
                <p14:modId xmlns:p14="http://schemas.microsoft.com/office/powerpoint/2010/main" val="2115137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6910B4-5D83-4E10-9E20-831FEBA51847}"/>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8E391E34-D501-4630-89F4-CD07246AA3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872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E8BAE-F19C-4A4C-A1F1-CADCF9691C9C}"/>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4A0F22B7-5A45-4AAF-A4AB-0C6CFAF7FC86}"/>
              </a:ext>
            </a:extLst>
          </p:cNvPr>
          <p:cNvGraphicFramePr>
            <a:graphicFrameLocks noGrp="1"/>
          </p:cNvGraphicFramePr>
          <p:nvPr>
            <p:ph type="tbl" sz="quarter" idx="13"/>
            <p:extLst>
              <p:ext uri="{D42A27DB-BD31-4B8C-83A1-F6EECF244321}">
                <p14:modId xmlns:p14="http://schemas.microsoft.com/office/powerpoint/2010/main" val="1266248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41108631"/>
                    </a:ext>
                  </a:extLst>
                </a:gridCol>
                <a:gridCol w="822960">
                  <a:extLst>
                    <a:ext uri="{9D8B030D-6E8A-4147-A177-3AD203B41FA5}">
                      <a16:colId xmlns:a16="http://schemas.microsoft.com/office/drawing/2014/main" val="2723198748"/>
                    </a:ext>
                  </a:extLst>
                </a:gridCol>
                <a:gridCol w="822960">
                  <a:extLst>
                    <a:ext uri="{9D8B030D-6E8A-4147-A177-3AD203B41FA5}">
                      <a16:colId xmlns:a16="http://schemas.microsoft.com/office/drawing/2014/main" val="2532339969"/>
                    </a:ext>
                  </a:extLst>
                </a:gridCol>
                <a:gridCol w="822960">
                  <a:extLst>
                    <a:ext uri="{9D8B030D-6E8A-4147-A177-3AD203B41FA5}">
                      <a16:colId xmlns:a16="http://schemas.microsoft.com/office/drawing/2014/main" val="2258114628"/>
                    </a:ext>
                  </a:extLst>
                </a:gridCol>
                <a:gridCol w="822960">
                  <a:extLst>
                    <a:ext uri="{9D8B030D-6E8A-4147-A177-3AD203B41FA5}">
                      <a16:colId xmlns:a16="http://schemas.microsoft.com/office/drawing/2014/main" val="3838490511"/>
                    </a:ext>
                  </a:extLst>
                </a:gridCol>
                <a:gridCol w="822960">
                  <a:extLst>
                    <a:ext uri="{9D8B030D-6E8A-4147-A177-3AD203B41FA5}">
                      <a16:colId xmlns:a16="http://schemas.microsoft.com/office/drawing/2014/main" val="935432804"/>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283980861"/>
                  </a:ext>
                </a:extLst>
              </a:tr>
              <a:tr h="370840">
                <a:tc>
                  <a:txBody>
                    <a:bodyPr/>
                    <a:lstStyle/>
                    <a:p>
                      <a:r>
                        <a:rPr lang="en-US" sz="1000" b="1"/>
                        <a:t>@FirstInsHI - 2017-06-05 13:52:10</a:t>
                      </a:r>
                      <a:r>
                        <a:rPr lang="en-US" sz="1000"/>
                        <a:t>
We had a great time cheering on the athletes on day 1 of the @SOHawaii powerlifting event. #specialolympicshawaii #sohigames https://t.co/PXUvzryHvI</a:t>
                      </a:r>
                    </a:p>
                  </a:txBody>
                  <a:tcPr/>
                </a:tc>
                <a:tc>
                  <a:txBody>
                    <a:bodyPr/>
                    <a:lstStyle/>
                    <a:p>
                      <a:r>
                        <a:rPr lang="en-US" sz="1000"/>
                        <a:t>No</a:t>
                      </a:r>
                    </a:p>
                  </a:txBody>
                  <a:tcPr/>
                </a:tc>
                <a:tc>
                  <a:txBody>
                    <a:bodyPr/>
                    <a:lstStyle/>
                    <a:p>
                      <a:r>
                        <a:rPr lang="en-US" sz="1000"/>
                        <a:t>2</a:t>
                      </a:r>
                    </a:p>
                  </a:txBody>
                  <a:tcPr/>
                </a:tc>
                <a:tc>
                  <a:txBody>
                    <a:bodyPr/>
                    <a:lstStyle/>
                    <a:p>
                      <a:r>
                        <a:rPr lang="en-US" sz="1000"/>
                        <a:t>2</a:t>
                      </a:r>
                    </a:p>
                  </a:txBody>
                  <a:tcPr/>
                </a:tc>
                <a:tc>
                  <a:txBody>
                    <a:bodyPr/>
                    <a:lstStyle/>
                    <a:p>
                      <a:r>
                        <a:rPr lang="en-US" sz="1000"/>
                        <a:t>1</a:t>
                      </a:r>
                    </a:p>
                  </a:txBody>
                  <a:tcPr/>
                </a:tc>
                <a:tc>
                  <a:txBody>
                    <a:bodyPr/>
                    <a:lstStyle/>
                    <a:p>
                      <a:r>
                        <a:rPr lang="en-US" sz="1000"/>
                        <a:t>0.4149%</a:t>
                      </a:r>
                    </a:p>
                  </a:txBody>
                  <a:tcPr/>
                </a:tc>
                <a:extLst>
                  <a:ext uri="{0D108BD9-81ED-4DB2-BD59-A6C34878D82A}">
                    <a16:rowId xmlns:a16="http://schemas.microsoft.com/office/drawing/2014/main" val="3525083022"/>
                  </a:ext>
                </a:extLst>
              </a:tr>
              <a:tr h="370840">
                <a:tc>
                  <a:txBody>
                    <a:bodyPr/>
                    <a:lstStyle/>
                    <a:p>
                      <a:r>
                        <a:rPr lang="en-US" sz="1000" b="1"/>
                        <a:t>@FirstInsHI - 2017-06-06 13:39:15</a:t>
                      </a:r>
                      <a:r>
                        <a:rPr lang="en-US" sz="1000"/>
                        <a:t>
Umbrella #liability coverage, protection in case your golf ball goes out of bounds, or... (full #explainervideo at https://t.co/Ofdl5UQwDD) https://t.co/Z24ob1dyMC</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0.2488%</a:t>
                      </a:r>
                    </a:p>
                  </a:txBody>
                  <a:tcPr/>
                </a:tc>
                <a:extLst>
                  <a:ext uri="{0D108BD9-81ED-4DB2-BD59-A6C34878D82A}">
                    <a16:rowId xmlns:a16="http://schemas.microsoft.com/office/drawing/2014/main" val="1454818846"/>
                  </a:ext>
                </a:extLst>
              </a:tr>
              <a:tr h="370840">
                <a:tc>
                  <a:txBody>
                    <a:bodyPr/>
                    <a:lstStyle/>
                    <a:p>
                      <a:r>
                        <a:rPr lang="en-US" sz="1000" b="1"/>
                        <a:t>@FirstInsHI - 2017-06-07 13:15:41</a:t>
                      </a:r>
                      <a:r>
                        <a:rPr lang="en-US" sz="1000"/>
                        <a:t>
We had a blast helping out (&amp;amp; #building things) at the @HSPLSHIgov Summer Reading Program kickoff. Get #reading 2day https://t.co/ZBFX07ZKvP https://t.co/t46XiwtHXN</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0.2483%</a:t>
                      </a:r>
                    </a:p>
                  </a:txBody>
                  <a:tcPr/>
                </a:tc>
                <a:extLst>
                  <a:ext uri="{0D108BD9-81ED-4DB2-BD59-A6C34878D82A}">
                    <a16:rowId xmlns:a16="http://schemas.microsoft.com/office/drawing/2014/main" val="3993509767"/>
                  </a:ext>
                </a:extLst>
              </a:tr>
            </a:tbl>
          </a:graphicData>
        </a:graphic>
      </p:graphicFrame>
      <p:sp>
        <p:nvSpPr>
          <p:cNvPr id="4" name="Text Placeholder 3">
            <a:extLst>
              <a:ext uri="{FF2B5EF4-FFF2-40B4-BE49-F238E27FC236}">
                <a16:creationId xmlns:a16="http://schemas.microsoft.com/office/drawing/2014/main" id="{EBE344C3-7286-4C39-AB6E-FBC6DB406338}"/>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269271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7405D-960E-4754-98D6-9B89DC4DB48D}"/>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022D9C4C-8C24-4B8D-93D0-C1B64B81B3D0}"/>
              </a:ext>
            </a:extLst>
          </p:cNvPr>
          <p:cNvGraphicFramePr>
            <a:graphicFrameLocks noGrp="1"/>
          </p:cNvGraphicFramePr>
          <p:nvPr>
            <p:ph type="tbl" sz="quarter" idx="13"/>
            <p:extLst>
              <p:ext uri="{D42A27DB-BD31-4B8C-83A1-F6EECF244321}">
                <p14:modId xmlns:p14="http://schemas.microsoft.com/office/powerpoint/2010/main" val="482621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24593195"/>
                    </a:ext>
                  </a:extLst>
                </a:gridCol>
                <a:gridCol w="1069848">
                  <a:extLst>
                    <a:ext uri="{9D8B030D-6E8A-4147-A177-3AD203B41FA5}">
                      <a16:colId xmlns:a16="http://schemas.microsoft.com/office/drawing/2014/main" val="666601292"/>
                    </a:ext>
                  </a:extLst>
                </a:gridCol>
                <a:gridCol w="1069848">
                  <a:extLst>
                    <a:ext uri="{9D8B030D-6E8A-4147-A177-3AD203B41FA5}">
                      <a16:colId xmlns:a16="http://schemas.microsoft.com/office/drawing/2014/main" val="3719164313"/>
                    </a:ext>
                  </a:extLst>
                </a:gridCol>
                <a:gridCol w="1069848">
                  <a:extLst>
                    <a:ext uri="{9D8B030D-6E8A-4147-A177-3AD203B41FA5}">
                      <a16:colId xmlns:a16="http://schemas.microsoft.com/office/drawing/2014/main" val="1708585868"/>
                    </a:ext>
                  </a:extLst>
                </a:gridCol>
                <a:gridCol w="1069848">
                  <a:extLst>
                    <a:ext uri="{9D8B030D-6E8A-4147-A177-3AD203B41FA5}">
                      <a16:colId xmlns:a16="http://schemas.microsoft.com/office/drawing/2014/main" val="586577588"/>
                    </a:ext>
                  </a:extLst>
                </a:gridCol>
                <a:gridCol w="1069848">
                  <a:extLst>
                    <a:ext uri="{9D8B030D-6E8A-4147-A177-3AD203B41FA5}">
                      <a16:colId xmlns:a16="http://schemas.microsoft.com/office/drawing/2014/main" val="1938540738"/>
                    </a:ext>
                  </a:extLst>
                </a:gridCol>
                <a:gridCol w="1069848">
                  <a:extLst>
                    <a:ext uri="{9D8B030D-6E8A-4147-A177-3AD203B41FA5}">
                      <a16:colId xmlns:a16="http://schemas.microsoft.com/office/drawing/2014/main" val="14978632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288745459"/>
                  </a:ext>
                </a:extLst>
              </a:tr>
              <a:tr h="370840">
                <a:tc>
                  <a:txBody>
                    <a:bodyPr/>
                    <a:lstStyle/>
                    <a:p>
                      <a:r>
                        <a:rPr lang="en-US" sz="1000"/>
                        <a:t>First Insurance Company of Hawaii</a:t>
                      </a:r>
                    </a:p>
                  </a:txBody>
                  <a:tcPr/>
                </a:tc>
                <a:tc>
                  <a:txBody>
                    <a:bodyPr/>
                    <a:lstStyle/>
                    <a:p>
                      <a:r>
                        <a:rPr lang="en-US" sz="1000"/>
                        <a:t>824</a:t>
                      </a:r>
                    </a:p>
                  </a:txBody>
                  <a:tcPr/>
                </a:tc>
                <a:tc>
                  <a:txBody>
                    <a:bodyPr/>
                    <a:lstStyle/>
                    <a:p>
                      <a:r>
                        <a:rPr lang="en-US" sz="1000"/>
                        <a:t>22</a:t>
                      </a:r>
                    </a:p>
                  </a:txBody>
                  <a:tcPr/>
                </a:tc>
                <a:tc>
                  <a:txBody>
                    <a:bodyPr/>
                    <a:lstStyle/>
                    <a:p>
                      <a:r>
                        <a:rPr lang="en-US" sz="1000"/>
                        <a:t>4</a:t>
                      </a:r>
                    </a:p>
                  </a:txBody>
                  <a:tcPr/>
                </a:tc>
                <a:tc>
                  <a:txBody>
                    <a:bodyPr/>
                    <a:lstStyle/>
                    <a:p>
                      <a:r>
                        <a:rPr lang="en-US" sz="1000"/>
                        <a:t>99</a:t>
                      </a:r>
                    </a:p>
                  </a:txBody>
                  <a:tcPr/>
                </a:tc>
                <a:tc>
                  <a:txBody>
                    <a:bodyPr/>
                    <a:lstStyle/>
                    <a:p>
                      <a:r>
                        <a:rPr lang="en-US" sz="1000"/>
                        <a:t>0</a:t>
                      </a:r>
                    </a:p>
                  </a:txBody>
                  <a:tcPr/>
                </a:tc>
                <a:tc>
                  <a:txBody>
                    <a:bodyPr/>
                    <a:lstStyle/>
                    <a:p>
                      <a:r>
                        <a:rPr lang="en-US" sz="1000"/>
                        <a:t>3.0443%</a:t>
                      </a:r>
                    </a:p>
                  </a:txBody>
                  <a:tcPr/>
                </a:tc>
                <a:extLst>
                  <a:ext uri="{0D108BD9-81ED-4DB2-BD59-A6C34878D82A}">
                    <a16:rowId xmlns:a16="http://schemas.microsoft.com/office/drawing/2014/main" val="3829664180"/>
                  </a:ext>
                </a:extLst>
              </a:tr>
            </a:tbl>
          </a:graphicData>
        </a:graphic>
      </p:graphicFrame>
      <p:sp>
        <p:nvSpPr>
          <p:cNvPr id="4" name="Text Placeholder 3">
            <a:extLst>
              <a:ext uri="{FF2B5EF4-FFF2-40B4-BE49-F238E27FC236}">
                <a16:creationId xmlns:a16="http://schemas.microsoft.com/office/drawing/2014/main" id="{28CDF0A0-E7C4-43C1-802F-5D717940EFC8}"/>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657545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6EA72-A7D8-4CEA-8420-CDE86C25C077}"/>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32D37A82-2B74-4704-87F7-4CCB9B379976}"/>
              </a:ext>
            </a:extLst>
          </p:cNvPr>
          <p:cNvGraphicFramePr>
            <a:graphicFrameLocks noGrp="1"/>
          </p:cNvGraphicFramePr>
          <p:nvPr>
            <p:ph type="chart" sz="quarter" idx="13"/>
            <p:extLst>
              <p:ext uri="{D42A27DB-BD31-4B8C-83A1-F6EECF244321}">
                <p14:modId xmlns:p14="http://schemas.microsoft.com/office/powerpoint/2010/main" val="2540626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E50758-BE20-4ECD-ACEA-51AF960E8749}"/>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22A36F9D-641A-4285-AC02-98DC3B1910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5785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E2D35-65B6-475C-8855-23DDE94EE094}"/>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1D0816B2-1FF0-4CB7-A874-FE3E2877DB84}"/>
              </a:ext>
            </a:extLst>
          </p:cNvPr>
          <p:cNvGraphicFramePr>
            <a:graphicFrameLocks noGrp="1"/>
          </p:cNvGraphicFramePr>
          <p:nvPr>
            <p:ph type="chart" sz="quarter" idx="13"/>
            <p:extLst>
              <p:ext uri="{D42A27DB-BD31-4B8C-83A1-F6EECF244321}">
                <p14:modId xmlns:p14="http://schemas.microsoft.com/office/powerpoint/2010/main" val="2492543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C2E380-6009-4951-9C2B-3F70B6833C32}"/>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076B0BA8-6D3B-4E8A-93F9-FBC805C57C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5377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92B21-7424-46B9-9A5B-B99083E9E197}"/>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09A8A471-9EF5-4BF3-9D3A-59C8861719D5}"/>
              </a:ext>
            </a:extLst>
          </p:cNvPr>
          <p:cNvGraphicFramePr>
            <a:graphicFrameLocks noGrp="1"/>
          </p:cNvGraphicFramePr>
          <p:nvPr>
            <p:ph type="tbl" sz="quarter" idx="13"/>
            <p:extLst>
              <p:ext uri="{D42A27DB-BD31-4B8C-83A1-F6EECF244321}">
                <p14:modId xmlns:p14="http://schemas.microsoft.com/office/powerpoint/2010/main" val="2265306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84293584"/>
                    </a:ext>
                  </a:extLst>
                </a:gridCol>
                <a:gridCol w="987552">
                  <a:extLst>
                    <a:ext uri="{9D8B030D-6E8A-4147-A177-3AD203B41FA5}">
                      <a16:colId xmlns:a16="http://schemas.microsoft.com/office/drawing/2014/main" val="4044437983"/>
                    </a:ext>
                  </a:extLst>
                </a:gridCol>
                <a:gridCol w="987552">
                  <a:extLst>
                    <a:ext uri="{9D8B030D-6E8A-4147-A177-3AD203B41FA5}">
                      <a16:colId xmlns:a16="http://schemas.microsoft.com/office/drawing/2014/main" val="482481747"/>
                    </a:ext>
                  </a:extLst>
                </a:gridCol>
                <a:gridCol w="987552">
                  <a:extLst>
                    <a:ext uri="{9D8B030D-6E8A-4147-A177-3AD203B41FA5}">
                      <a16:colId xmlns:a16="http://schemas.microsoft.com/office/drawing/2014/main" val="3822064894"/>
                    </a:ext>
                  </a:extLst>
                </a:gridCol>
                <a:gridCol w="987552">
                  <a:extLst>
                    <a:ext uri="{9D8B030D-6E8A-4147-A177-3AD203B41FA5}">
                      <a16:colId xmlns:a16="http://schemas.microsoft.com/office/drawing/2014/main" val="1239351225"/>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8258350"/>
                  </a:ext>
                </a:extLst>
              </a:tr>
              <a:tr h="370840">
                <a:tc>
                  <a:txBody>
                    <a:bodyPr/>
                    <a:lstStyle/>
                    <a:p>
                      <a:r>
                        <a:rPr lang="en-US" sz="1000" b="1"/>
                        <a:t>First Insurance Company of Hawaii - 2017-06-22 13:12:10</a:t>
                      </a:r>
                      <a:r>
                        <a:rPr lang="en-US" sz="1000"/>
                        <a:t>
In addition to our CEO Jeff Shonka chairing this year’s Oahu Heart Walk on August 12, First Insurance is the lead sponsor in Hawaii of the American Heart Association's Healthy for Good initiative. Healthy for Good is a movement to inspire people to create lasting change in their health and their life, one small step at a time. For Jeff, that change came two and a half years ago when he decided to make walking a part of his daily routine. Since then, he has lost 70 pounds and become a frequently sighted walker around town. What's your change?</a:t>
                      </a:r>
                    </a:p>
                  </a:txBody>
                  <a:tcPr/>
                </a:tc>
                <a:tc>
                  <a:txBody>
                    <a:bodyPr/>
                    <a:lstStyle/>
                    <a:p>
                      <a:r>
                        <a:rPr lang="en-US" sz="1000"/>
                        <a:t>37</a:t>
                      </a:r>
                    </a:p>
                  </a:txBody>
                  <a:tcPr/>
                </a:tc>
                <a:tc>
                  <a:txBody>
                    <a:bodyPr/>
                    <a:lstStyle/>
                    <a:p>
                      <a:r>
                        <a:rPr lang="en-US" sz="1000"/>
                        <a:t>0</a:t>
                      </a:r>
                    </a:p>
                  </a:txBody>
                  <a:tcPr/>
                </a:tc>
                <a:tc>
                  <a:txBody>
                    <a:bodyPr/>
                    <a:lstStyle/>
                    <a:p>
                      <a:r>
                        <a:rPr lang="en-US" sz="1000"/>
                        <a:t>4.5232%</a:t>
                      </a:r>
                    </a:p>
                  </a:txBody>
                  <a:tcPr/>
                </a:tc>
                <a:tc>
                  <a:txBody>
                    <a:bodyPr/>
                    <a:lstStyle/>
                    <a:p>
                      <a:r>
                        <a:rPr lang="en-US" sz="1000"/>
                        <a:t>Photo</a:t>
                      </a:r>
                    </a:p>
                  </a:txBody>
                  <a:tcPr/>
                </a:tc>
                <a:extLst>
                  <a:ext uri="{0D108BD9-81ED-4DB2-BD59-A6C34878D82A}">
                    <a16:rowId xmlns:a16="http://schemas.microsoft.com/office/drawing/2014/main" val="1082644111"/>
                  </a:ext>
                </a:extLst>
              </a:tr>
              <a:tr h="370840">
                <a:tc>
                  <a:txBody>
                    <a:bodyPr/>
                    <a:lstStyle/>
                    <a:p>
                      <a:r>
                        <a:rPr lang="en-US" sz="1000" b="1"/>
                        <a:t>First Insurance Company of Hawaii - 2017-06-16 14:24:31</a:t>
                      </a:r>
                      <a:r>
                        <a:rPr lang="en-US" sz="1000"/>
                        <a:t>
Agency Mixer on Wednesday, June 14 at the Bankers Club in downtown Honolulu. A big mahalo to our agency partners, including CSRs, without whom we would not succeed!</a:t>
                      </a:r>
                    </a:p>
                  </a:txBody>
                  <a:tcPr/>
                </a:tc>
                <a:tc>
                  <a:txBody>
                    <a:bodyPr/>
                    <a:lstStyle/>
                    <a:p>
                      <a:r>
                        <a:rPr lang="en-US" sz="1000"/>
                        <a:t>30</a:t>
                      </a:r>
                    </a:p>
                  </a:txBody>
                  <a:tcPr/>
                </a:tc>
                <a:tc>
                  <a:txBody>
                    <a:bodyPr/>
                    <a:lstStyle/>
                    <a:p>
                      <a:r>
                        <a:rPr lang="en-US" sz="1000"/>
                        <a:t>0</a:t>
                      </a:r>
                    </a:p>
                  </a:txBody>
                  <a:tcPr/>
                </a:tc>
                <a:tc>
                  <a:txBody>
                    <a:bodyPr/>
                    <a:lstStyle/>
                    <a:p>
                      <a:r>
                        <a:rPr lang="en-US" sz="1000"/>
                        <a:t>3.6991%</a:t>
                      </a:r>
                    </a:p>
                  </a:txBody>
                  <a:tcPr/>
                </a:tc>
                <a:tc>
                  <a:txBody>
                    <a:bodyPr/>
                    <a:lstStyle/>
                    <a:p>
                      <a:r>
                        <a:rPr lang="en-US" sz="1000"/>
                        <a:t>Photo</a:t>
                      </a:r>
                    </a:p>
                  </a:txBody>
                  <a:tcPr/>
                </a:tc>
                <a:extLst>
                  <a:ext uri="{0D108BD9-81ED-4DB2-BD59-A6C34878D82A}">
                    <a16:rowId xmlns:a16="http://schemas.microsoft.com/office/drawing/2014/main" val="3709419625"/>
                  </a:ext>
                </a:extLst>
              </a:tr>
              <a:tr h="370840">
                <a:tc>
                  <a:txBody>
                    <a:bodyPr/>
                    <a:lstStyle/>
                    <a:p>
                      <a:r>
                        <a:rPr lang="en-US" sz="1000" b="1"/>
                        <a:t>First Insurance Company of Hawaii - 2017-06-06 13:17:51</a:t>
                      </a:r>
                      <a:r>
                        <a:rPr lang="en-US" sz="1000"/>
                        <a:t>
This past Saturday our First CAT volunteers helped out with the power-lifting event at the Special Olympics Hawaii summer games. What an inspiring and rewarding volunteer gig.</a:t>
                      </a:r>
                    </a:p>
                  </a:txBody>
                  <a:tcPr/>
                </a:tc>
                <a:tc>
                  <a:txBody>
                    <a:bodyPr/>
                    <a:lstStyle/>
                    <a:p>
                      <a:r>
                        <a:rPr lang="en-US" sz="1000"/>
                        <a:t>21</a:t>
                      </a:r>
                    </a:p>
                  </a:txBody>
                  <a:tcPr/>
                </a:tc>
                <a:tc>
                  <a:txBody>
                    <a:bodyPr/>
                    <a:lstStyle/>
                    <a:p>
                      <a:r>
                        <a:rPr lang="en-US" sz="1000"/>
                        <a:t>0</a:t>
                      </a:r>
                    </a:p>
                  </a:txBody>
                  <a:tcPr/>
                </a:tc>
                <a:tc>
                  <a:txBody>
                    <a:bodyPr/>
                    <a:lstStyle/>
                    <a:p>
                      <a:r>
                        <a:rPr lang="en-US" sz="1000"/>
                        <a:t>2.6087%</a:t>
                      </a:r>
                    </a:p>
                  </a:txBody>
                  <a:tcPr/>
                </a:tc>
                <a:tc>
                  <a:txBody>
                    <a:bodyPr/>
                    <a:lstStyle/>
                    <a:p>
                      <a:r>
                        <a:rPr lang="en-US" sz="1000"/>
                        <a:t>Photo</a:t>
                      </a:r>
                    </a:p>
                  </a:txBody>
                  <a:tcPr/>
                </a:tc>
                <a:extLst>
                  <a:ext uri="{0D108BD9-81ED-4DB2-BD59-A6C34878D82A}">
                    <a16:rowId xmlns:a16="http://schemas.microsoft.com/office/drawing/2014/main" val="1057666519"/>
                  </a:ext>
                </a:extLst>
              </a:tr>
            </a:tbl>
          </a:graphicData>
        </a:graphic>
      </p:graphicFrame>
      <p:sp>
        <p:nvSpPr>
          <p:cNvPr id="4" name="Text Placeholder 3">
            <a:extLst>
              <a:ext uri="{FF2B5EF4-FFF2-40B4-BE49-F238E27FC236}">
                <a16:creationId xmlns:a16="http://schemas.microsoft.com/office/drawing/2014/main" id="{41515E5D-4345-4192-9834-7D402EE702CC}"/>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632884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0C0EA-D55A-418D-980D-85101E180834}"/>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0033AB81-3F06-44C2-9D5E-A05D2B237856}"/>
              </a:ext>
            </a:extLst>
          </p:cNvPr>
          <p:cNvGraphicFramePr>
            <a:graphicFrameLocks noGrp="1"/>
          </p:cNvGraphicFramePr>
          <p:nvPr>
            <p:ph type="tbl" sz="quarter" idx="13"/>
            <p:extLst>
              <p:ext uri="{D42A27DB-BD31-4B8C-83A1-F6EECF244321}">
                <p14:modId xmlns:p14="http://schemas.microsoft.com/office/powerpoint/2010/main" val="1905419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0249245"/>
                    </a:ext>
                  </a:extLst>
                </a:gridCol>
                <a:gridCol w="699516">
                  <a:extLst>
                    <a:ext uri="{9D8B030D-6E8A-4147-A177-3AD203B41FA5}">
                      <a16:colId xmlns:a16="http://schemas.microsoft.com/office/drawing/2014/main" val="3422572766"/>
                    </a:ext>
                  </a:extLst>
                </a:gridCol>
                <a:gridCol w="699516">
                  <a:extLst>
                    <a:ext uri="{9D8B030D-6E8A-4147-A177-3AD203B41FA5}">
                      <a16:colId xmlns:a16="http://schemas.microsoft.com/office/drawing/2014/main" val="4085784595"/>
                    </a:ext>
                  </a:extLst>
                </a:gridCol>
                <a:gridCol w="658368">
                  <a:extLst>
                    <a:ext uri="{9D8B030D-6E8A-4147-A177-3AD203B41FA5}">
                      <a16:colId xmlns:a16="http://schemas.microsoft.com/office/drawing/2014/main" val="732901951"/>
                    </a:ext>
                  </a:extLst>
                </a:gridCol>
                <a:gridCol w="658368">
                  <a:extLst>
                    <a:ext uri="{9D8B030D-6E8A-4147-A177-3AD203B41FA5}">
                      <a16:colId xmlns:a16="http://schemas.microsoft.com/office/drawing/2014/main" val="2534483663"/>
                    </a:ext>
                  </a:extLst>
                </a:gridCol>
                <a:gridCol w="658368">
                  <a:extLst>
                    <a:ext uri="{9D8B030D-6E8A-4147-A177-3AD203B41FA5}">
                      <a16:colId xmlns:a16="http://schemas.microsoft.com/office/drawing/2014/main" val="68227402"/>
                    </a:ext>
                  </a:extLst>
                </a:gridCol>
                <a:gridCol w="699516">
                  <a:extLst>
                    <a:ext uri="{9D8B030D-6E8A-4147-A177-3AD203B41FA5}">
                      <a16:colId xmlns:a16="http://schemas.microsoft.com/office/drawing/2014/main" val="2799927374"/>
                    </a:ext>
                  </a:extLst>
                </a:gridCol>
                <a:gridCol w="699516">
                  <a:extLst>
                    <a:ext uri="{9D8B030D-6E8A-4147-A177-3AD203B41FA5}">
                      <a16:colId xmlns:a16="http://schemas.microsoft.com/office/drawing/2014/main" val="1962069960"/>
                    </a:ext>
                  </a:extLst>
                </a:gridCol>
                <a:gridCol w="699516">
                  <a:extLst>
                    <a:ext uri="{9D8B030D-6E8A-4147-A177-3AD203B41FA5}">
                      <a16:colId xmlns:a16="http://schemas.microsoft.com/office/drawing/2014/main" val="3347711719"/>
                    </a:ext>
                  </a:extLst>
                </a:gridCol>
                <a:gridCol w="658368">
                  <a:extLst>
                    <a:ext uri="{9D8B030D-6E8A-4147-A177-3AD203B41FA5}">
                      <a16:colId xmlns:a16="http://schemas.microsoft.com/office/drawing/2014/main" val="27313794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51926719"/>
                  </a:ext>
                </a:extLst>
              </a:tr>
              <a:tr h="370840">
                <a:tc>
                  <a:txBody>
                    <a:bodyPr/>
                    <a:lstStyle/>
                    <a:p>
                      <a:r>
                        <a:rPr lang="en-US" sz="1000"/>
                        <a:t>firstinshi (First Insurance Co. of Hawaii)</a:t>
                      </a:r>
                    </a:p>
                  </a:txBody>
                  <a:tcPr/>
                </a:tc>
                <a:tc>
                  <a:txBody>
                    <a:bodyPr/>
                    <a:lstStyle/>
                    <a:p>
                      <a:r>
                        <a:rPr lang="en-US" sz="1000"/>
                        <a:t>2335</a:t>
                      </a:r>
                    </a:p>
                  </a:txBody>
                  <a:tcPr/>
                </a:tc>
                <a:tc>
                  <a:txBody>
                    <a:bodyPr/>
                    <a:lstStyle/>
                    <a:p>
                      <a:r>
                        <a:rPr lang="en-US" sz="1000"/>
                        <a:t>11</a:t>
                      </a:r>
                    </a:p>
                  </a:txBody>
                  <a:tcPr/>
                </a:tc>
                <a:tc>
                  <a:txBody>
                    <a:bodyPr/>
                    <a:lstStyle/>
                    <a:p>
                      <a:r>
                        <a:rPr lang="en-US" sz="1000"/>
                        <a:t>19</a:t>
                      </a:r>
                    </a:p>
                  </a:txBody>
                  <a:tcPr/>
                </a:tc>
                <a:tc>
                  <a:txBody>
                    <a:bodyPr/>
                    <a:lstStyle/>
                    <a:p>
                      <a:r>
                        <a:rPr lang="en-US" sz="1000"/>
                        <a:t>1</a:t>
                      </a:r>
                    </a:p>
                  </a:txBody>
                  <a:tcPr/>
                </a:tc>
                <a:tc>
                  <a:txBody>
                    <a:bodyPr/>
                    <a:lstStyle/>
                    <a:p>
                      <a:r>
                        <a:rPr lang="en-US" sz="1000"/>
                        <a:t>1</a:t>
                      </a:r>
                    </a:p>
                  </a:txBody>
                  <a:tcPr/>
                </a:tc>
                <a:tc>
                  <a:txBody>
                    <a:bodyPr/>
                    <a:lstStyle/>
                    <a:p>
                      <a:r>
                        <a:rPr lang="en-US" sz="1000"/>
                        <a:t>21</a:t>
                      </a:r>
                    </a:p>
                  </a:txBody>
                  <a:tcPr/>
                </a:tc>
                <a:tc>
                  <a:txBody>
                    <a:bodyPr/>
                    <a:lstStyle/>
                    <a:p>
                      <a:r>
                        <a:rPr lang="en-US" sz="1000"/>
                        <a:t>934</a:t>
                      </a:r>
                    </a:p>
                  </a:txBody>
                  <a:tcPr/>
                </a:tc>
                <a:tc>
                  <a:txBody>
                    <a:bodyPr/>
                    <a:lstStyle/>
                    <a:p>
                      <a:r>
                        <a:rPr lang="en-US" sz="1000"/>
                        <a:t>5</a:t>
                      </a:r>
                    </a:p>
                  </a:txBody>
                  <a:tcPr/>
                </a:tc>
                <a:tc>
                  <a:txBody>
                    <a:bodyPr/>
                    <a:lstStyle/>
                    <a:p>
                      <a:r>
                        <a:rPr lang="en-US" sz="1000"/>
                        <a:t>1.9199%</a:t>
                      </a:r>
                    </a:p>
                  </a:txBody>
                  <a:tcPr/>
                </a:tc>
                <a:extLst>
                  <a:ext uri="{0D108BD9-81ED-4DB2-BD59-A6C34878D82A}">
                    <a16:rowId xmlns:a16="http://schemas.microsoft.com/office/drawing/2014/main" val="2622776483"/>
                  </a:ext>
                </a:extLst>
              </a:tr>
            </a:tbl>
          </a:graphicData>
        </a:graphic>
      </p:graphicFrame>
      <p:sp>
        <p:nvSpPr>
          <p:cNvPr id="4" name="Text Placeholder 3">
            <a:extLst>
              <a:ext uri="{FF2B5EF4-FFF2-40B4-BE49-F238E27FC236}">
                <a16:creationId xmlns:a16="http://schemas.microsoft.com/office/drawing/2014/main" id="{6492C838-E44A-4E39-9439-38E8F9A59F94}"/>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549569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CC49D-484B-4CFF-9C05-088BDBE44B1E}"/>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E0CDF2D0-01D7-4BE7-B0BE-1F68F8195C14}"/>
              </a:ext>
            </a:extLst>
          </p:cNvPr>
          <p:cNvGraphicFramePr>
            <a:graphicFrameLocks noGrp="1"/>
          </p:cNvGraphicFramePr>
          <p:nvPr>
            <p:ph type="chart" sz="quarter" idx="13"/>
            <p:extLst>
              <p:ext uri="{D42A27DB-BD31-4B8C-83A1-F6EECF244321}">
                <p14:modId xmlns:p14="http://schemas.microsoft.com/office/powerpoint/2010/main" val="904246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6EB53F-FCEA-44E2-A60C-92BC9864A5F3}"/>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F83AF7FE-7335-4F9B-9F8B-0F189BA4FE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1967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8E2B1-4103-42A9-8FBE-F97F48FB74D3}"/>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247BC38F-ED33-4DBE-AC29-FD37EDF837A5}"/>
              </a:ext>
            </a:extLst>
          </p:cNvPr>
          <p:cNvGraphicFramePr>
            <a:graphicFrameLocks noGrp="1"/>
          </p:cNvGraphicFramePr>
          <p:nvPr>
            <p:ph type="chart" sz="quarter" idx="13"/>
            <p:extLst>
              <p:ext uri="{D42A27DB-BD31-4B8C-83A1-F6EECF244321}">
                <p14:modId xmlns:p14="http://schemas.microsoft.com/office/powerpoint/2010/main" val="1830320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9AB0DC-33C9-4AB9-90EC-D071A9C7B217}"/>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FEBA20AD-3C27-4893-A4AC-8198AD8AA3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79743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272AC-6FBF-454A-8948-978448E5FABF}"/>
              </a:ext>
            </a:extLst>
          </p:cNvPr>
          <p:cNvSpPr>
            <a:spLocks noGrp="1"/>
          </p:cNvSpPr>
          <p:nvPr>
            <p:ph type="title"/>
          </p:nvPr>
        </p:nvSpPr>
        <p:spPr/>
        <p:txBody>
          <a:bodyPr/>
          <a:lstStyle/>
          <a:p>
            <a:r>
              <a:rPr lang="en-US"/>
              <a:t>Top Instagram Posts Table</a:t>
            </a:r>
          </a:p>
        </p:txBody>
      </p:sp>
      <p:graphicFrame>
        <p:nvGraphicFramePr>
          <p:cNvPr id="5" name="Table Placeholder 4">
            <a:extLst>
              <a:ext uri="{FF2B5EF4-FFF2-40B4-BE49-F238E27FC236}">
                <a16:creationId xmlns:a16="http://schemas.microsoft.com/office/drawing/2014/main" id="{AF32E45B-65AE-40D4-8482-DA71BCEF0FB7}"/>
              </a:ext>
            </a:extLst>
          </p:cNvPr>
          <p:cNvGraphicFramePr>
            <a:graphicFrameLocks noGrp="1"/>
          </p:cNvGraphicFramePr>
          <p:nvPr>
            <p:ph type="tbl" sz="quarter" idx="13"/>
            <p:extLst>
              <p:ext uri="{D42A27DB-BD31-4B8C-83A1-F6EECF244321}">
                <p14:modId xmlns:p14="http://schemas.microsoft.com/office/powerpoint/2010/main" val="2631285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49105763"/>
                    </a:ext>
                  </a:extLst>
                </a:gridCol>
                <a:gridCol w="987552">
                  <a:extLst>
                    <a:ext uri="{9D8B030D-6E8A-4147-A177-3AD203B41FA5}">
                      <a16:colId xmlns:a16="http://schemas.microsoft.com/office/drawing/2014/main" val="4209625808"/>
                    </a:ext>
                  </a:extLst>
                </a:gridCol>
                <a:gridCol w="987552">
                  <a:extLst>
                    <a:ext uri="{9D8B030D-6E8A-4147-A177-3AD203B41FA5}">
                      <a16:colId xmlns:a16="http://schemas.microsoft.com/office/drawing/2014/main" val="3686792329"/>
                    </a:ext>
                  </a:extLst>
                </a:gridCol>
                <a:gridCol w="987552">
                  <a:extLst>
                    <a:ext uri="{9D8B030D-6E8A-4147-A177-3AD203B41FA5}">
                      <a16:colId xmlns:a16="http://schemas.microsoft.com/office/drawing/2014/main" val="666436574"/>
                    </a:ext>
                  </a:extLst>
                </a:gridCol>
                <a:gridCol w="987552">
                  <a:extLst>
                    <a:ext uri="{9D8B030D-6E8A-4147-A177-3AD203B41FA5}">
                      <a16:colId xmlns:a16="http://schemas.microsoft.com/office/drawing/2014/main" val="1761924042"/>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006393973"/>
                  </a:ext>
                </a:extLst>
              </a:tr>
              <a:tr h="370840">
                <a:tc>
                  <a:txBody>
                    <a:bodyPr/>
                    <a:lstStyle/>
                    <a:p>
                      <a:r>
                        <a:rPr lang="en-US" sz="1000" b="1"/>
                        <a:t>firstinshi (First Insurance Co. of Hawaii) - 2017-06-12 14:10:16</a:t>
                      </a:r>
                      <a:r>
                        <a:rPr lang="en-US" sz="1000"/>
                        <a:t>
The famous King Kamehameha statue in front of Ali'iolani Hale in #Honolulu, as photographed by S. Nelson of our Claims department. #kamehamehaday</a:t>
                      </a:r>
                    </a:p>
                  </a:txBody>
                  <a:tcPr/>
                </a:tc>
                <a:tc>
                  <a:txBody>
                    <a:bodyPr/>
                    <a:lstStyle/>
                    <a:p>
                      <a:r>
                        <a:rPr lang="en-US" sz="1000"/>
                        <a:t>87</a:t>
                      </a:r>
                    </a:p>
                  </a:txBody>
                  <a:tcPr/>
                </a:tc>
                <a:tc>
                  <a:txBody>
                    <a:bodyPr/>
                    <a:lstStyle/>
                    <a:p>
                      <a:r>
                        <a:rPr lang="en-US" sz="1000"/>
                        <a:t>0</a:t>
                      </a:r>
                    </a:p>
                  </a:txBody>
                  <a:tcPr/>
                </a:tc>
                <a:tc>
                  <a:txBody>
                    <a:bodyPr/>
                    <a:lstStyle/>
                    <a:p>
                      <a:r>
                        <a:rPr lang="en-US" sz="1000"/>
                        <a:t>3.7387%</a:t>
                      </a:r>
                    </a:p>
                  </a:txBody>
                  <a:tcPr/>
                </a:tc>
                <a:tc>
                  <a:txBody>
                    <a:bodyPr/>
                    <a:lstStyle/>
                    <a:p>
                      <a:r>
                        <a:rPr lang="en-US" sz="1000"/>
                        <a:t>Image</a:t>
                      </a:r>
                    </a:p>
                  </a:txBody>
                  <a:tcPr/>
                </a:tc>
                <a:extLst>
                  <a:ext uri="{0D108BD9-81ED-4DB2-BD59-A6C34878D82A}">
                    <a16:rowId xmlns:a16="http://schemas.microsoft.com/office/drawing/2014/main" val="1965790010"/>
                  </a:ext>
                </a:extLst>
              </a:tr>
              <a:tr h="370840">
                <a:tc>
                  <a:txBody>
                    <a:bodyPr/>
                    <a:lstStyle/>
                    <a:p>
                      <a:r>
                        <a:rPr lang="en-US" sz="1000" b="1"/>
                        <a:t>firstinshi (First Insurance Co. of Hawaii) - 2017-06-02 13:53:39</a:t>
                      </a:r>
                      <a:r>
                        <a:rPr lang="en-US" sz="1000"/>
                        <a:t>
Did you know we sponsor @voltacharging charging stations on Oahu? Get a free #electricvehicle charge on us at @kahalamall (pictured), @alamoanacenter, @pearlridge, and #kamshoppingcenter. #evcharging #hawaiiev #hawaii #oahu</a:t>
                      </a:r>
                    </a:p>
                  </a:txBody>
                  <a:tcPr/>
                </a:tc>
                <a:tc>
                  <a:txBody>
                    <a:bodyPr/>
                    <a:lstStyle/>
                    <a:p>
                      <a:r>
                        <a:rPr lang="en-US" sz="1000"/>
                        <a:t>69</a:t>
                      </a:r>
                    </a:p>
                  </a:txBody>
                  <a:tcPr/>
                </a:tc>
                <a:tc>
                  <a:txBody>
                    <a:bodyPr/>
                    <a:lstStyle/>
                    <a:p>
                      <a:r>
                        <a:rPr lang="en-US" sz="1000"/>
                        <a:t>0</a:t>
                      </a:r>
                    </a:p>
                  </a:txBody>
                  <a:tcPr/>
                </a:tc>
                <a:tc>
                  <a:txBody>
                    <a:bodyPr/>
                    <a:lstStyle/>
                    <a:p>
                      <a:r>
                        <a:rPr lang="en-US" sz="1000"/>
                        <a:t>2.9626%</a:t>
                      </a:r>
                    </a:p>
                  </a:txBody>
                  <a:tcPr/>
                </a:tc>
                <a:tc>
                  <a:txBody>
                    <a:bodyPr/>
                    <a:lstStyle/>
                    <a:p>
                      <a:r>
                        <a:rPr lang="en-US" sz="1000"/>
                        <a:t>Image</a:t>
                      </a:r>
                    </a:p>
                  </a:txBody>
                  <a:tcPr/>
                </a:tc>
                <a:extLst>
                  <a:ext uri="{0D108BD9-81ED-4DB2-BD59-A6C34878D82A}">
                    <a16:rowId xmlns:a16="http://schemas.microsoft.com/office/drawing/2014/main" val="2635693775"/>
                  </a:ext>
                </a:extLst>
              </a:tr>
              <a:tr h="370840">
                <a:tc>
                  <a:txBody>
                    <a:bodyPr/>
                    <a:lstStyle/>
                    <a:p>
                      <a:r>
                        <a:rPr lang="en-US" sz="1000" b="1"/>
                        <a:t>firstinshi (First Insurance Co. of Hawaii) - 2017-06-23 16:39:47</a:t>
                      </a:r>
                      <a:r>
                        <a:rPr lang="en-US" sz="1000"/>
                        <a:t>
Looking forward to a cruise weekend of hanging out on the #beach. Happy #AlohFriday! #hawaii #tgif</a:t>
                      </a:r>
                    </a:p>
                  </a:txBody>
                  <a:tcPr/>
                </a:tc>
                <a:tc>
                  <a:txBody>
                    <a:bodyPr/>
                    <a:lstStyle/>
                    <a:p>
                      <a:r>
                        <a:rPr lang="en-US" sz="1000"/>
                        <a:t>61</a:t>
                      </a:r>
                    </a:p>
                  </a:txBody>
                  <a:tcPr/>
                </a:tc>
                <a:tc>
                  <a:txBody>
                    <a:bodyPr/>
                    <a:lstStyle/>
                    <a:p>
                      <a:r>
                        <a:rPr lang="en-US" sz="1000"/>
                        <a:t>1</a:t>
                      </a:r>
                    </a:p>
                  </a:txBody>
                  <a:tcPr/>
                </a:tc>
                <a:tc>
                  <a:txBody>
                    <a:bodyPr/>
                    <a:lstStyle/>
                    <a:p>
                      <a:r>
                        <a:rPr lang="en-US" sz="1000"/>
                        <a:t>2.6518%</a:t>
                      </a:r>
                    </a:p>
                  </a:txBody>
                  <a:tcPr/>
                </a:tc>
                <a:tc>
                  <a:txBody>
                    <a:bodyPr/>
                    <a:lstStyle/>
                    <a:p>
                      <a:r>
                        <a:rPr lang="en-US" sz="1000"/>
                        <a:t>Image</a:t>
                      </a:r>
                    </a:p>
                  </a:txBody>
                  <a:tcPr/>
                </a:tc>
                <a:extLst>
                  <a:ext uri="{0D108BD9-81ED-4DB2-BD59-A6C34878D82A}">
                    <a16:rowId xmlns:a16="http://schemas.microsoft.com/office/drawing/2014/main" val="1901028137"/>
                  </a:ext>
                </a:extLst>
              </a:tr>
              <a:tr h="370840">
                <a:tc>
                  <a:txBody>
                    <a:bodyPr/>
                    <a:lstStyle/>
                    <a:p>
                      <a:r>
                        <a:rPr lang="en-US" sz="1000" b="1"/>
                        <a:t>firstinshi (First Insurance Co. of Hawaii) - 2017-06-21 13:19:36</a:t>
                      </a:r>
                      <a:r>
                        <a:rPr lang="en-US" sz="1000"/>
                        <a:t>
No plans this weekend? Go for a stroll in Honolulu's Kaka'ako district to experience the amazing street murals from #powwowhawaii. Photo courtesy of Tracy Chan of Hawai'i Magazine.</a:t>
                      </a:r>
                    </a:p>
                  </a:txBody>
                  <a:tcPr/>
                </a:tc>
                <a:tc>
                  <a:txBody>
                    <a:bodyPr/>
                    <a:lstStyle/>
                    <a:p>
                      <a:r>
                        <a:rPr lang="en-US" sz="1000"/>
                        <a:t>53</a:t>
                      </a:r>
                    </a:p>
                  </a:txBody>
                  <a:tcPr/>
                </a:tc>
                <a:tc>
                  <a:txBody>
                    <a:bodyPr/>
                    <a:lstStyle/>
                    <a:p>
                      <a:r>
                        <a:rPr lang="en-US" sz="1000"/>
                        <a:t>0</a:t>
                      </a:r>
                    </a:p>
                  </a:txBody>
                  <a:tcPr/>
                </a:tc>
                <a:tc>
                  <a:txBody>
                    <a:bodyPr/>
                    <a:lstStyle/>
                    <a:p>
                      <a:r>
                        <a:rPr lang="en-US" sz="1000"/>
                        <a:t>2.2688%</a:t>
                      </a:r>
                    </a:p>
                  </a:txBody>
                  <a:tcPr/>
                </a:tc>
                <a:tc>
                  <a:txBody>
                    <a:bodyPr/>
                    <a:lstStyle/>
                    <a:p>
                      <a:r>
                        <a:rPr lang="en-US" sz="1000"/>
                        <a:t>Image</a:t>
                      </a:r>
                    </a:p>
                  </a:txBody>
                  <a:tcPr/>
                </a:tc>
                <a:extLst>
                  <a:ext uri="{0D108BD9-81ED-4DB2-BD59-A6C34878D82A}">
                    <a16:rowId xmlns:a16="http://schemas.microsoft.com/office/drawing/2014/main" val="1049735450"/>
                  </a:ext>
                </a:extLst>
              </a:tr>
              <a:tr h="370840">
                <a:tc>
                  <a:txBody>
                    <a:bodyPr/>
                    <a:lstStyle/>
                    <a:p>
                      <a:r>
                        <a:rPr lang="en-US" sz="1000" b="1"/>
                        <a:t>firstinshi (First Insurance Co. of Hawaii) - 2017-06-16 14:52:56</a:t>
                      </a:r>
                      <a:r>
                        <a:rPr lang="en-US" sz="1000"/>
                        <a:t>
We love #green and #trees that cover and protect. Happy #AlohaFriday! Photo by L. Kishimoto of our Commercial Underwriting department. #hawaii #protectinghawaiisince1911 #106anniversary</a:t>
                      </a:r>
                    </a:p>
                  </a:txBody>
                  <a:tcPr/>
                </a:tc>
                <a:tc>
                  <a:txBody>
                    <a:bodyPr/>
                    <a:lstStyle/>
                    <a:p>
                      <a:r>
                        <a:rPr lang="en-US" sz="1000"/>
                        <a:t>52</a:t>
                      </a:r>
                    </a:p>
                  </a:txBody>
                  <a:tcPr/>
                </a:tc>
                <a:tc>
                  <a:txBody>
                    <a:bodyPr/>
                    <a:lstStyle/>
                    <a:p>
                      <a:r>
                        <a:rPr lang="en-US" sz="1000"/>
                        <a:t>0</a:t>
                      </a:r>
                    </a:p>
                  </a:txBody>
                  <a:tcPr/>
                </a:tc>
                <a:tc>
                  <a:txBody>
                    <a:bodyPr/>
                    <a:lstStyle/>
                    <a:p>
                      <a:r>
                        <a:rPr lang="en-US" sz="1000"/>
                        <a:t>2.2298%</a:t>
                      </a:r>
                    </a:p>
                  </a:txBody>
                  <a:tcPr/>
                </a:tc>
                <a:tc>
                  <a:txBody>
                    <a:bodyPr/>
                    <a:lstStyle/>
                    <a:p>
                      <a:r>
                        <a:rPr lang="en-US" sz="1000"/>
                        <a:t>Image</a:t>
                      </a:r>
                    </a:p>
                  </a:txBody>
                  <a:tcPr/>
                </a:tc>
                <a:extLst>
                  <a:ext uri="{0D108BD9-81ED-4DB2-BD59-A6C34878D82A}">
                    <a16:rowId xmlns:a16="http://schemas.microsoft.com/office/drawing/2014/main" val="273364831"/>
                  </a:ext>
                </a:extLst>
              </a:tr>
            </a:tbl>
          </a:graphicData>
        </a:graphic>
      </p:graphicFrame>
      <p:sp>
        <p:nvSpPr>
          <p:cNvPr id="4" name="Text Placeholder 3">
            <a:extLst>
              <a:ext uri="{FF2B5EF4-FFF2-40B4-BE49-F238E27FC236}">
                <a16:creationId xmlns:a16="http://schemas.microsoft.com/office/drawing/2014/main" id="{9EB898E7-8DAC-4792-A140-1780C51F990A}"/>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9451341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518</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FICOH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2017-07-10T20:06:27Z</dcterms:created>
  <dcterms:modified xsi:type="dcterms:W3CDTF">2017-07-10T20:06:55Z</dcterms:modified>
</cp:coreProperties>
</file>