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42887</c:v>
                </c:pt>
              </c:numCache>
            </c:numRef>
          </c:cat>
          <c:val>
            <c:numRef>
              <c:f>Sheet1!$B$2</c:f>
              <c:numCache>
                <c:formatCode>General</c:formatCode>
                <c:ptCount val="1"/>
                <c:pt idx="0">
                  <c:v>3165</c:v>
                </c:pt>
              </c:numCache>
            </c:numRef>
          </c:val>
          <c:extLst>
            <c:ext xmlns:c16="http://schemas.microsoft.com/office/drawing/2014/chart" uri="{C3380CC4-5D6E-409C-BE32-E72D297353CC}">
              <c16:uniqueId val="{00000000-90A3-4345-A7C1-08EF5F22A415}"/>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42887</c:v>
                </c:pt>
              </c:numCache>
            </c:numRef>
          </c:cat>
          <c:val>
            <c:numRef>
              <c:f>Sheet1!$C$2</c:f>
              <c:numCache>
                <c:formatCode>General</c:formatCode>
                <c:ptCount val="1"/>
                <c:pt idx="0">
                  <c:v>2673</c:v>
                </c:pt>
              </c:numCache>
            </c:numRef>
          </c:val>
          <c:extLst>
            <c:ext xmlns:c16="http://schemas.microsoft.com/office/drawing/2014/chart" uri="{C3380CC4-5D6E-409C-BE32-E72D297353CC}">
              <c16:uniqueId val="{00000001-90A3-4345-A7C1-08EF5F22A415}"/>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42887</c:v>
                </c:pt>
              </c:numCache>
            </c:numRef>
          </c:cat>
          <c:val>
            <c:numRef>
              <c:f>Sheet1!$D$2</c:f>
              <c:numCache>
                <c:formatCode>General</c:formatCode>
                <c:ptCount val="1"/>
                <c:pt idx="0">
                  <c:v>0</c:v>
                </c:pt>
              </c:numCache>
            </c:numRef>
          </c:val>
          <c:extLst>
            <c:ext xmlns:c16="http://schemas.microsoft.com/office/drawing/2014/chart" uri="{C3380CC4-5D6E-409C-BE32-E72D297353CC}">
              <c16:uniqueId val="{00000002-90A3-4345-A7C1-08EF5F22A415}"/>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42887</c:v>
                </c:pt>
              </c:numCache>
            </c:numRef>
          </c:cat>
          <c:val>
            <c:numRef>
              <c:f>Sheet1!$E$2</c:f>
              <c:numCache>
                <c:formatCode>General</c:formatCode>
                <c:ptCount val="1"/>
                <c:pt idx="0">
                  <c:v>0</c:v>
                </c:pt>
              </c:numCache>
            </c:numRef>
          </c:val>
          <c:extLst>
            <c:ext xmlns:c16="http://schemas.microsoft.com/office/drawing/2014/chart" uri="{C3380CC4-5D6E-409C-BE32-E72D297353CC}">
              <c16:uniqueId val="{00000003-90A3-4345-A7C1-08EF5F22A415}"/>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42887</c:v>
                </c:pt>
              </c:numCache>
            </c:numRef>
          </c:cat>
          <c:val>
            <c:numRef>
              <c:f>Sheet1!$F$2</c:f>
              <c:numCache>
                <c:formatCode>General</c:formatCode>
                <c:ptCount val="1"/>
                <c:pt idx="0">
                  <c:v>12576</c:v>
                </c:pt>
              </c:numCache>
            </c:numRef>
          </c:val>
          <c:extLst>
            <c:ext xmlns:c16="http://schemas.microsoft.com/office/drawing/2014/chart" uri="{C3380CC4-5D6E-409C-BE32-E72D297353CC}">
              <c16:uniqueId val="{00000004-90A3-4345-A7C1-08EF5F22A415}"/>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42887</c:v>
                </c:pt>
              </c:numCache>
            </c:numRef>
          </c:cat>
          <c:val>
            <c:numRef>
              <c:f>Sheet1!$G$2</c:f>
              <c:numCache>
                <c:formatCode>General</c:formatCode>
                <c:ptCount val="1"/>
                <c:pt idx="0">
                  <c:v>556</c:v>
                </c:pt>
              </c:numCache>
            </c:numRef>
          </c:val>
          <c:extLst>
            <c:ext xmlns:c16="http://schemas.microsoft.com/office/drawing/2014/chart" uri="{C3380CC4-5D6E-409C-BE32-E72D297353CC}">
              <c16:uniqueId val="{00000005-90A3-4345-A7C1-08EF5F22A415}"/>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42887</c:v>
                </c:pt>
              </c:numCache>
            </c:numRef>
          </c:cat>
          <c:val>
            <c:numRef>
              <c:f>Sheet1!$H$2</c:f>
              <c:numCache>
                <c:formatCode>General</c:formatCode>
                <c:ptCount val="1"/>
                <c:pt idx="0">
                  <c:v>0</c:v>
                </c:pt>
              </c:numCache>
            </c:numRef>
          </c:val>
          <c:extLst>
            <c:ext xmlns:c16="http://schemas.microsoft.com/office/drawing/2014/chart" uri="{C3380CC4-5D6E-409C-BE32-E72D297353CC}">
              <c16:uniqueId val="{00000006-90A3-4345-A7C1-08EF5F22A415}"/>
            </c:ext>
          </c:extLst>
        </c:ser>
        <c:dLbls>
          <c:showLegendKey val="0"/>
          <c:showVal val="0"/>
          <c:showCatName val="0"/>
          <c:showSerName val="0"/>
          <c:showPercent val="0"/>
          <c:showBubbleSize val="0"/>
        </c:dLbls>
        <c:gapWidth val="219"/>
        <c:overlap val="-27"/>
        <c:axId val="245914256"/>
        <c:axId val="245915896"/>
      </c:barChart>
      <c:dateAx>
        <c:axId val="245914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15896"/>
        <c:crosses val="autoZero"/>
        <c:auto val="1"/>
        <c:lblOffset val="100"/>
        <c:baseTimeUnit val="days"/>
      </c:dateAx>
      <c:valAx>
        <c:axId val="24591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1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c:v>
                </c:pt>
              </c:numCache>
            </c:numRef>
          </c:val>
          <c:extLst>
            <c:ext xmlns:c16="http://schemas.microsoft.com/office/drawing/2014/chart" uri="{C3380CC4-5D6E-409C-BE32-E72D297353CC}">
              <c16:uniqueId val="{00000000-3DF6-467C-B11C-5CC3E39BAED2}"/>
            </c:ext>
          </c:extLst>
        </c:ser>
        <c:dLbls>
          <c:showLegendKey val="0"/>
          <c:showVal val="0"/>
          <c:showCatName val="0"/>
          <c:showSerName val="0"/>
          <c:showPercent val="0"/>
          <c:showBubbleSize val="0"/>
        </c:dLbls>
        <c:gapWidth val="219"/>
        <c:overlap val="-27"/>
        <c:axId val="245919008"/>
        <c:axId val="245919336"/>
      </c:barChart>
      <c:dateAx>
        <c:axId val="24591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19336"/>
        <c:crosses val="autoZero"/>
        <c:auto val="1"/>
        <c:lblOffset val="100"/>
        <c:baseTimeUnit val="months"/>
      </c:dateAx>
      <c:valAx>
        <c:axId val="24591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1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28</c:v>
                </c:pt>
                <c:pt idx="7">
                  <c:v>0</c:v>
                </c:pt>
                <c:pt idx="8">
                  <c:v>0</c:v>
                </c:pt>
                <c:pt idx="9">
                  <c:v>0</c:v>
                </c:pt>
                <c:pt idx="10">
                  <c:v>0</c:v>
                </c:pt>
                <c:pt idx="11">
                  <c:v>0</c:v>
                </c:pt>
              </c:numCache>
            </c:numRef>
          </c:val>
          <c:extLst>
            <c:ext xmlns:c16="http://schemas.microsoft.com/office/drawing/2014/chart" uri="{C3380CC4-5D6E-409C-BE32-E72D297353CC}">
              <c16:uniqueId val="{00000000-FCC2-457C-9E15-07260D1C83FE}"/>
            </c:ext>
          </c:extLst>
        </c:ser>
        <c:dLbls>
          <c:showLegendKey val="0"/>
          <c:showVal val="0"/>
          <c:showCatName val="0"/>
          <c:showSerName val="0"/>
          <c:showPercent val="0"/>
          <c:showBubbleSize val="0"/>
        </c:dLbls>
        <c:gapWidth val="219"/>
        <c:overlap val="-27"/>
        <c:axId val="296637192"/>
        <c:axId val="296638176"/>
      </c:barChart>
      <c:dateAx>
        <c:axId val="29663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38176"/>
        <c:crosses val="autoZero"/>
        <c:auto val="1"/>
        <c:lblOffset val="100"/>
        <c:baseTimeUnit val="months"/>
      </c:dateAx>
      <c:valAx>
        <c:axId val="29663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3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214240</c:v>
                </c:pt>
                <c:pt idx="3">
                  <c:v>163457</c:v>
                </c:pt>
                <c:pt idx="4">
                  <c:v>40647</c:v>
                </c:pt>
                <c:pt idx="5">
                  <c:v>55617</c:v>
                </c:pt>
                <c:pt idx="6">
                  <c:v>6406</c:v>
                </c:pt>
              </c:numCache>
            </c:numRef>
          </c:val>
          <c:extLst>
            <c:ext xmlns:c16="http://schemas.microsoft.com/office/drawing/2014/chart" uri="{C3380CC4-5D6E-409C-BE32-E72D297353CC}">
              <c16:uniqueId val="{00000000-3842-427B-99F5-99C4FABC2FFB}"/>
            </c:ext>
          </c:extLst>
        </c:ser>
        <c:dLbls>
          <c:showLegendKey val="0"/>
          <c:showVal val="0"/>
          <c:showCatName val="0"/>
          <c:showSerName val="0"/>
          <c:showPercent val="0"/>
          <c:showBubbleSize val="0"/>
        </c:dLbls>
        <c:gapWidth val="219"/>
        <c:overlap val="-27"/>
        <c:axId val="297395256"/>
        <c:axId val="297397880"/>
      </c:barChart>
      <c:dateAx>
        <c:axId val="29739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7880"/>
        <c:crosses val="autoZero"/>
        <c:auto val="1"/>
        <c:lblOffset val="100"/>
        <c:baseTimeUnit val="months"/>
      </c:dateAx>
      <c:valAx>
        <c:axId val="29739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39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8</c:v>
                </c:pt>
              </c:numCache>
            </c:numRef>
          </c:val>
          <c:extLst>
            <c:ext xmlns:c16="http://schemas.microsoft.com/office/drawing/2014/chart" uri="{C3380CC4-5D6E-409C-BE32-E72D297353CC}">
              <c16:uniqueId val="{00000000-48A3-497C-8DBD-BE47881C9DEA}"/>
            </c:ext>
          </c:extLst>
        </c:ser>
        <c:dLbls>
          <c:showLegendKey val="0"/>
          <c:showVal val="0"/>
          <c:showCatName val="0"/>
          <c:showSerName val="0"/>
          <c:showPercent val="0"/>
          <c:showBubbleSize val="0"/>
        </c:dLbls>
        <c:gapWidth val="219"/>
        <c:overlap val="-27"/>
        <c:axId val="305325712"/>
        <c:axId val="305329648"/>
      </c:barChart>
      <c:dateAx>
        <c:axId val="30532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29648"/>
        <c:crosses val="autoZero"/>
        <c:auto val="1"/>
        <c:lblOffset val="100"/>
        <c:baseTimeUnit val="months"/>
      </c:dateAx>
      <c:valAx>
        <c:axId val="30532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2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1</c:v>
                </c:pt>
                <c:pt idx="7">
                  <c:v>0</c:v>
                </c:pt>
                <c:pt idx="8">
                  <c:v>0</c:v>
                </c:pt>
                <c:pt idx="9">
                  <c:v>0</c:v>
                </c:pt>
                <c:pt idx="10">
                  <c:v>0</c:v>
                </c:pt>
                <c:pt idx="11">
                  <c:v>0</c:v>
                </c:pt>
              </c:numCache>
            </c:numRef>
          </c:val>
          <c:extLst>
            <c:ext xmlns:c16="http://schemas.microsoft.com/office/drawing/2014/chart" uri="{C3380CC4-5D6E-409C-BE32-E72D297353CC}">
              <c16:uniqueId val="{00000000-DF23-435F-B862-36519A6F6FBE}"/>
            </c:ext>
          </c:extLst>
        </c:ser>
        <c:dLbls>
          <c:showLegendKey val="0"/>
          <c:showVal val="0"/>
          <c:showCatName val="0"/>
          <c:showSerName val="0"/>
          <c:showPercent val="0"/>
          <c:showBubbleSize val="0"/>
        </c:dLbls>
        <c:gapWidth val="219"/>
        <c:overlap val="-27"/>
        <c:axId val="305319152"/>
        <c:axId val="305316856"/>
      </c:barChart>
      <c:dateAx>
        <c:axId val="30531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16856"/>
        <c:crosses val="autoZero"/>
        <c:auto val="1"/>
        <c:lblOffset val="100"/>
        <c:baseTimeUnit val="months"/>
      </c:dateAx>
      <c:valAx>
        <c:axId val="30531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1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2</c:v>
                </c:pt>
                <c:pt idx="7">
                  <c:v>0</c:v>
                </c:pt>
                <c:pt idx="8">
                  <c:v>0</c:v>
                </c:pt>
                <c:pt idx="9">
                  <c:v>0</c:v>
                </c:pt>
                <c:pt idx="10">
                  <c:v>0</c:v>
                </c:pt>
                <c:pt idx="11">
                  <c:v>0</c:v>
                </c:pt>
              </c:numCache>
            </c:numRef>
          </c:val>
          <c:extLst>
            <c:ext xmlns:c16="http://schemas.microsoft.com/office/drawing/2014/chart" uri="{C3380CC4-5D6E-409C-BE32-E72D297353CC}">
              <c16:uniqueId val="{00000000-CF14-4920-9CE5-B44E1529E5DF}"/>
            </c:ext>
          </c:extLst>
        </c:ser>
        <c:dLbls>
          <c:showLegendKey val="0"/>
          <c:showVal val="0"/>
          <c:showCatName val="0"/>
          <c:showSerName val="0"/>
          <c:showPercent val="0"/>
          <c:showBubbleSize val="0"/>
        </c:dLbls>
        <c:gapWidth val="219"/>
        <c:overlap val="-27"/>
        <c:axId val="305315544"/>
        <c:axId val="305317512"/>
      </c:barChart>
      <c:dateAx>
        <c:axId val="30531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17512"/>
        <c:crosses val="autoZero"/>
        <c:auto val="1"/>
        <c:lblOffset val="100"/>
        <c:baseTimeUnit val="months"/>
      </c:dateAx>
      <c:valAx>
        <c:axId val="30531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1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32</c:v>
                </c:pt>
              </c:numCache>
            </c:numRef>
          </c:val>
          <c:extLst>
            <c:ext xmlns:c16="http://schemas.microsoft.com/office/drawing/2014/chart" uri="{C3380CC4-5D6E-409C-BE32-E72D297353CC}">
              <c16:uniqueId val="{00000000-01A6-411A-9EA7-7B119BE80F81}"/>
            </c:ext>
          </c:extLst>
        </c:ser>
        <c:dLbls>
          <c:showLegendKey val="0"/>
          <c:showVal val="0"/>
          <c:showCatName val="0"/>
          <c:showSerName val="0"/>
          <c:showPercent val="0"/>
          <c:showBubbleSize val="0"/>
        </c:dLbls>
        <c:gapWidth val="219"/>
        <c:overlap val="-27"/>
        <c:axId val="343908592"/>
        <c:axId val="343909576"/>
      </c:barChart>
      <c:dateAx>
        <c:axId val="34390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09576"/>
        <c:crosses val="autoZero"/>
        <c:auto val="1"/>
        <c:lblOffset val="100"/>
        <c:baseTimeUnit val="months"/>
      </c:dateAx>
      <c:valAx>
        <c:axId val="34390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0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90</c:v>
                </c:pt>
                <c:pt idx="2">
                  <c:v>77</c:v>
                </c:pt>
                <c:pt idx="3">
                  <c:v>69</c:v>
                </c:pt>
                <c:pt idx="4">
                  <c:v>58</c:v>
                </c:pt>
                <c:pt idx="5">
                  <c:v>62</c:v>
                </c:pt>
                <c:pt idx="6">
                  <c:v>43</c:v>
                </c:pt>
                <c:pt idx="7">
                  <c:v>0</c:v>
                </c:pt>
                <c:pt idx="8">
                  <c:v>0</c:v>
                </c:pt>
                <c:pt idx="9">
                  <c:v>0</c:v>
                </c:pt>
                <c:pt idx="10">
                  <c:v>0</c:v>
                </c:pt>
                <c:pt idx="11">
                  <c:v>0</c:v>
                </c:pt>
              </c:numCache>
            </c:numRef>
          </c:val>
          <c:extLst>
            <c:ext xmlns:c16="http://schemas.microsoft.com/office/drawing/2014/chart" uri="{C3380CC4-5D6E-409C-BE32-E72D297353CC}">
              <c16:uniqueId val="{00000000-87EF-40D3-8836-E0A8E05721DA}"/>
            </c:ext>
          </c:extLst>
        </c:ser>
        <c:dLbls>
          <c:showLegendKey val="0"/>
          <c:showVal val="0"/>
          <c:showCatName val="0"/>
          <c:showSerName val="0"/>
          <c:showPercent val="0"/>
          <c:showBubbleSize val="0"/>
        </c:dLbls>
        <c:gapWidth val="219"/>
        <c:overlap val="-27"/>
        <c:axId val="343902360"/>
        <c:axId val="343903672"/>
      </c:barChart>
      <c:dateAx>
        <c:axId val="34390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03672"/>
        <c:crosses val="autoZero"/>
        <c:auto val="1"/>
        <c:lblOffset val="100"/>
        <c:baseTimeUnit val="months"/>
      </c:dateAx>
      <c:valAx>
        <c:axId val="34390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0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5</c:v>
                </c:pt>
              </c:numCache>
            </c:numRef>
          </c:val>
          <c:extLst>
            <c:ext xmlns:c16="http://schemas.microsoft.com/office/drawing/2014/chart" uri="{C3380CC4-5D6E-409C-BE32-E72D297353CC}">
              <c16:uniqueId val="{00000000-9A6E-4DA8-9F67-7BA115776172}"/>
            </c:ext>
          </c:extLst>
        </c:ser>
        <c:dLbls>
          <c:showLegendKey val="0"/>
          <c:showVal val="0"/>
          <c:showCatName val="0"/>
          <c:showSerName val="0"/>
          <c:showPercent val="0"/>
          <c:showBubbleSize val="0"/>
        </c:dLbls>
        <c:gapWidth val="219"/>
        <c:overlap val="-27"/>
        <c:axId val="307677656"/>
        <c:axId val="307678312"/>
      </c:barChart>
      <c:dateAx>
        <c:axId val="30767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78312"/>
        <c:crosses val="autoZero"/>
        <c:auto val="1"/>
        <c:lblOffset val="100"/>
        <c:baseTimeUnit val="months"/>
      </c:dateAx>
      <c:valAx>
        <c:axId val="30767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7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55</c:v>
                </c:pt>
                <c:pt idx="3">
                  <c:v>55</c:v>
                </c:pt>
                <c:pt idx="4">
                  <c:v>56</c:v>
                </c:pt>
                <c:pt idx="5">
                  <c:v>59</c:v>
                </c:pt>
                <c:pt idx="6">
                  <c:v>52</c:v>
                </c:pt>
                <c:pt idx="7">
                  <c:v>0</c:v>
                </c:pt>
                <c:pt idx="8">
                  <c:v>0</c:v>
                </c:pt>
                <c:pt idx="9">
                  <c:v>0</c:v>
                </c:pt>
                <c:pt idx="10">
                  <c:v>0</c:v>
                </c:pt>
                <c:pt idx="11">
                  <c:v>0</c:v>
                </c:pt>
              </c:numCache>
            </c:numRef>
          </c:val>
          <c:extLst>
            <c:ext xmlns:c16="http://schemas.microsoft.com/office/drawing/2014/chart" uri="{C3380CC4-5D6E-409C-BE32-E72D297353CC}">
              <c16:uniqueId val="{00000000-254B-45EF-B461-264FBAFFB72B}"/>
            </c:ext>
          </c:extLst>
        </c:ser>
        <c:dLbls>
          <c:showLegendKey val="0"/>
          <c:showVal val="0"/>
          <c:showCatName val="0"/>
          <c:showSerName val="0"/>
          <c:showPercent val="0"/>
          <c:showBubbleSize val="0"/>
        </c:dLbls>
        <c:gapWidth val="219"/>
        <c:overlap val="-27"/>
        <c:axId val="307674048"/>
        <c:axId val="307679952"/>
      </c:barChart>
      <c:dateAx>
        <c:axId val="307674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79952"/>
        <c:crosses val="autoZero"/>
        <c:auto val="1"/>
        <c:lblOffset val="100"/>
        <c:baseTimeUnit val="months"/>
      </c:dateAx>
      <c:valAx>
        <c:axId val="30767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7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B699C-3296-4416-A184-23E04FC31AE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D780F6F-BAF2-49F6-B010-B3B18E30B18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40896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3C269-8D82-451E-88EC-FED5F6B85CED}"/>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43FCDD3D-7DFD-4D49-9DB9-94A90F14DDF3}"/>
              </a:ext>
            </a:extLst>
          </p:cNvPr>
          <p:cNvGraphicFramePr>
            <a:graphicFrameLocks noGrp="1"/>
          </p:cNvGraphicFramePr>
          <p:nvPr>
            <p:ph type="chart" sz="quarter" idx="13"/>
            <p:extLst>
              <p:ext uri="{D42A27DB-BD31-4B8C-83A1-F6EECF244321}">
                <p14:modId xmlns:p14="http://schemas.microsoft.com/office/powerpoint/2010/main" val="2192799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D3DE4C-A6E0-440C-A00D-198CD3D9819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1246A094-36E6-4884-A1C8-0D1B4CF1C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7372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32690-BC2F-4B04-BF6E-B8C432DAE71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B1C7AD7-DB5F-4818-94E9-F8DE24CC5A26}"/>
              </a:ext>
            </a:extLst>
          </p:cNvPr>
          <p:cNvGraphicFramePr>
            <a:graphicFrameLocks noGrp="1"/>
          </p:cNvGraphicFramePr>
          <p:nvPr>
            <p:ph type="tbl" sz="quarter" idx="13"/>
            <p:extLst>
              <p:ext uri="{D42A27DB-BD31-4B8C-83A1-F6EECF244321}">
                <p14:modId xmlns:p14="http://schemas.microsoft.com/office/powerpoint/2010/main" val="4371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5482589"/>
                    </a:ext>
                  </a:extLst>
                </a:gridCol>
                <a:gridCol w="740664">
                  <a:extLst>
                    <a:ext uri="{9D8B030D-6E8A-4147-A177-3AD203B41FA5}">
                      <a16:colId xmlns:a16="http://schemas.microsoft.com/office/drawing/2014/main" val="2414682305"/>
                    </a:ext>
                  </a:extLst>
                </a:gridCol>
                <a:gridCol w="740664">
                  <a:extLst>
                    <a:ext uri="{9D8B030D-6E8A-4147-A177-3AD203B41FA5}">
                      <a16:colId xmlns:a16="http://schemas.microsoft.com/office/drawing/2014/main" val="4141571762"/>
                    </a:ext>
                  </a:extLst>
                </a:gridCol>
                <a:gridCol w="740664">
                  <a:extLst>
                    <a:ext uri="{9D8B030D-6E8A-4147-A177-3AD203B41FA5}">
                      <a16:colId xmlns:a16="http://schemas.microsoft.com/office/drawing/2014/main" val="1446160220"/>
                    </a:ext>
                  </a:extLst>
                </a:gridCol>
                <a:gridCol w="740664">
                  <a:extLst>
                    <a:ext uri="{9D8B030D-6E8A-4147-A177-3AD203B41FA5}">
                      <a16:colId xmlns:a16="http://schemas.microsoft.com/office/drawing/2014/main" val="3992919155"/>
                    </a:ext>
                  </a:extLst>
                </a:gridCol>
                <a:gridCol w="740664">
                  <a:extLst>
                    <a:ext uri="{9D8B030D-6E8A-4147-A177-3AD203B41FA5}">
                      <a16:colId xmlns:a16="http://schemas.microsoft.com/office/drawing/2014/main" val="1031521214"/>
                    </a:ext>
                  </a:extLst>
                </a:gridCol>
                <a:gridCol w="740664">
                  <a:extLst>
                    <a:ext uri="{9D8B030D-6E8A-4147-A177-3AD203B41FA5}">
                      <a16:colId xmlns:a16="http://schemas.microsoft.com/office/drawing/2014/main" val="3699860842"/>
                    </a:ext>
                  </a:extLst>
                </a:gridCol>
                <a:gridCol w="740664">
                  <a:extLst>
                    <a:ext uri="{9D8B030D-6E8A-4147-A177-3AD203B41FA5}">
                      <a16:colId xmlns:a16="http://schemas.microsoft.com/office/drawing/2014/main" val="2121040282"/>
                    </a:ext>
                  </a:extLst>
                </a:gridCol>
                <a:gridCol w="740664">
                  <a:extLst>
                    <a:ext uri="{9D8B030D-6E8A-4147-A177-3AD203B41FA5}">
                      <a16:colId xmlns:a16="http://schemas.microsoft.com/office/drawing/2014/main" val="2014553846"/>
                    </a:ext>
                  </a:extLst>
                </a:gridCol>
                <a:gridCol w="740664">
                  <a:extLst>
                    <a:ext uri="{9D8B030D-6E8A-4147-A177-3AD203B41FA5}">
                      <a16:colId xmlns:a16="http://schemas.microsoft.com/office/drawing/2014/main" val="22286769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70258646"/>
                  </a:ext>
                </a:extLst>
              </a:tr>
              <a:tr h="370840">
                <a:tc>
                  <a:txBody>
                    <a:bodyPr/>
                    <a:lstStyle/>
                    <a:p>
                      <a:r>
                        <a:rPr lang="en-US" sz="1000"/>
                        <a:t>Philadelphia Insurance Companies</a:t>
                      </a:r>
                    </a:p>
                  </a:txBody>
                  <a:tcPr/>
                </a:tc>
                <a:tc>
                  <a:txBody>
                    <a:bodyPr/>
                    <a:lstStyle/>
                    <a:p>
                      <a:r>
                        <a:rPr lang="en-US" sz="1000"/>
                        <a:t>3165</a:t>
                      </a:r>
                    </a:p>
                  </a:txBody>
                  <a:tcPr/>
                </a:tc>
                <a:tc>
                  <a:txBody>
                    <a:bodyPr/>
                    <a:lstStyle/>
                    <a:p>
                      <a:r>
                        <a:rPr lang="en-US" sz="1000"/>
                        <a:t>38</a:t>
                      </a:r>
                    </a:p>
                  </a:txBody>
                  <a:tcPr/>
                </a:tc>
                <a:tc>
                  <a:txBody>
                    <a:bodyPr/>
                    <a:lstStyle/>
                    <a:p>
                      <a:r>
                        <a:rPr lang="en-US" sz="1000"/>
                        <a:t>34</a:t>
                      </a:r>
                    </a:p>
                  </a:txBody>
                  <a:tcPr/>
                </a:tc>
                <a:tc>
                  <a:txBody>
                    <a:bodyPr/>
                    <a:lstStyle/>
                    <a:p>
                      <a:r>
                        <a:rPr lang="en-US" sz="1000"/>
                        <a:t>749</a:t>
                      </a:r>
                    </a:p>
                  </a:txBody>
                  <a:tcPr/>
                </a:tc>
                <a:tc>
                  <a:txBody>
                    <a:bodyPr/>
                    <a:lstStyle/>
                    <a:p>
                      <a:r>
                        <a:rPr lang="en-US" sz="1000"/>
                        <a:t>18</a:t>
                      </a:r>
                    </a:p>
                  </a:txBody>
                  <a:tcPr/>
                </a:tc>
                <a:tc>
                  <a:txBody>
                    <a:bodyPr/>
                    <a:lstStyle/>
                    <a:p>
                      <a:r>
                        <a:rPr lang="en-US" sz="1000"/>
                        <a:t>94</a:t>
                      </a:r>
                    </a:p>
                  </a:txBody>
                  <a:tcPr/>
                </a:tc>
                <a:tc>
                  <a:txBody>
                    <a:bodyPr/>
                    <a:lstStyle/>
                    <a:p>
                      <a:r>
                        <a:rPr lang="en-US" sz="1000"/>
                        <a:t>1</a:t>
                      </a:r>
                    </a:p>
                  </a:txBody>
                  <a:tcPr/>
                </a:tc>
                <a:tc>
                  <a:txBody>
                    <a:bodyPr/>
                    <a:lstStyle/>
                    <a:p>
                      <a:r>
                        <a:rPr lang="en-US" sz="1000"/>
                        <a:t>0.8049%</a:t>
                      </a:r>
                    </a:p>
                  </a:txBody>
                  <a:tcPr/>
                </a:tc>
                <a:tc>
                  <a:txBody>
                    <a:bodyPr/>
                    <a:lstStyle/>
                    <a:p>
                      <a:r>
                        <a:rPr lang="en-US" sz="1000"/>
                        <a:t>0.0%</a:t>
                      </a:r>
                    </a:p>
                  </a:txBody>
                  <a:tcPr/>
                </a:tc>
                <a:extLst>
                  <a:ext uri="{0D108BD9-81ED-4DB2-BD59-A6C34878D82A}">
                    <a16:rowId xmlns:a16="http://schemas.microsoft.com/office/drawing/2014/main" val="4192355525"/>
                  </a:ext>
                </a:extLst>
              </a:tr>
            </a:tbl>
          </a:graphicData>
        </a:graphic>
      </p:graphicFrame>
      <p:sp>
        <p:nvSpPr>
          <p:cNvPr id="4" name="Text Placeholder 3">
            <a:extLst>
              <a:ext uri="{FF2B5EF4-FFF2-40B4-BE49-F238E27FC236}">
                <a16:creationId xmlns:a16="http://schemas.microsoft.com/office/drawing/2014/main" id="{9EC65FDE-B605-437E-B690-E8C376C9CB04}"/>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089034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4EA66-EE75-47CC-8C60-877E8A29E0C8}"/>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EF2FD90-44C2-428D-9148-94DDE3E527EF}"/>
              </a:ext>
            </a:extLst>
          </p:cNvPr>
          <p:cNvGraphicFramePr>
            <a:graphicFrameLocks noGrp="1"/>
          </p:cNvGraphicFramePr>
          <p:nvPr>
            <p:ph type="chart" sz="quarter" idx="13"/>
            <p:extLst>
              <p:ext uri="{D42A27DB-BD31-4B8C-83A1-F6EECF244321}">
                <p14:modId xmlns:p14="http://schemas.microsoft.com/office/powerpoint/2010/main" val="3559341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1FC4B-1AF1-4E96-96F4-16F908486C2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498CB90-46DC-4205-A7DD-8026D6A42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046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0F5B-B62A-451A-AD5F-971E939D73F0}"/>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498BE3EA-6DB4-4E8C-8B29-E2C0135A1BBC}"/>
              </a:ext>
            </a:extLst>
          </p:cNvPr>
          <p:cNvGraphicFramePr>
            <a:graphicFrameLocks noGrp="1"/>
          </p:cNvGraphicFramePr>
          <p:nvPr>
            <p:ph type="chart" sz="quarter" idx="13"/>
            <p:extLst>
              <p:ext uri="{D42A27DB-BD31-4B8C-83A1-F6EECF244321}">
                <p14:modId xmlns:p14="http://schemas.microsoft.com/office/powerpoint/2010/main" val="893046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D538F5-4109-4D1D-B401-AA59DB3DACB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DB010CB-F95D-4C4E-99AE-95C107D7AD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403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3FACE-F047-44A2-9D7E-156DC269A059}"/>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9099AE78-7640-4CFD-BCC4-C269D455A45D}"/>
              </a:ext>
            </a:extLst>
          </p:cNvPr>
          <p:cNvGraphicFramePr>
            <a:graphicFrameLocks noGrp="1"/>
          </p:cNvGraphicFramePr>
          <p:nvPr>
            <p:ph type="chart" sz="quarter" idx="13"/>
            <p:extLst>
              <p:ext uri="{D42A27DB-BD31-4B8C-83A1-F6EECF244321}">
                <p14:modId xmlns:p14="http://schemas.microsoft.com/office/powerpoint/2010/main" val="2842992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FBCEE6-8870-48A0-B079-AC2C812C986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6DCFE43-151E-4354-AE66-20557742C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849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CE4E0-F6E8-4DFE-9D25-A971E06973D7}"/>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EEAE1641-ED34-4616-A3D9-05B635C2AA86}"/>
              </a:ext>
            </a:extLst>
          </p:cNvPr>
          <p:cNvGraphicFramePr>
            <a:graphicFrameLocks noGrp="1"/>
          </p:cNvGraphicFramePr>
          <p:nvPr>
            <p:ph type="tbl" sz="quarter" idx="13"/>
            <p:extLst>
              <p:ext uri="{D42A27DB-BD31-4B8C-83A1-F6EECF244321}">
                <p14:modId xmlns:p14="http://schemas.microsoft.com/office/powerpoint/2010/main" val="2690582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0813180"/>
                    </a:ext>
                  </a:extLst>
                </a:gridCol>
                <a:gridCol w="658368">
                  <a:extLst>
                    <a:ext uri="{9D8B030D-6E8A-4147-A177-3AD203B41FA5}">
                      <a16:colId xmlns:a16="http://schemas.microsoft.com/office/drawing/2014/main" val="800423232"/>
                    </a:ext>
                  </a:extLst>
                </a:gridCol>
                <a:gridCol w="658368">
                  <a:extLst>
                    <a:ext uri="{9D8B030D-6E8A-4147-A177-3AD203B41FA5}">
                      <a16:colId xmlns:a16="http://schemas.microsoft.com/office/drawing/2014/main" val="508208653"/>
                    </a:ext>
                  </a:extLst>
                </a:gridCol>
                <a:gridCol w="658368">
                  <a:extLst>
                    <a:ext uri="{9D8B030D-6E8A-4147-A177-3AD203B41FA5}">
                      <a16:colId xmlns:a16="http://schemas.microsoft.com/office/drawing/2014/main" val="2284119078"/>
                    </a:ext>
                  </a:extLst>
                </a:gridCol>
                <a:gridCol w="658368">
                  <a:extLst>
                    <a:ext uri="{9D8B030D-6E8A-4147-A177-3AD203B41FA5}">
                      <a16:colId xmlns:a16="http://schemas.microsoft.com/office/drawing/2014/main" val="3517403412"/>
                    </a:ext>
                  </a:extLst>
                </a:gridCol>
                <a:gridCol w="658368">
                  <a:extLst>
                    <a:ext uri="{9D8B030D-6E8A-4147-A177-3AD203B41FA5}">
                      <a16:colId xmlns:a16="http://schemas.microsoft.com/office/drawing/2014/main" val="1006698809"/>
                    </a:ext>
                  </a:extLst>
                </a:gridCol>
                <a:gridCol w="658368">
                  <a:extLst>
                    <a:ext uri="{9D8B030D-6E8A-4147-A177-3AD203B41FA5}">
                      <a16:colId xmlns:a16="http://schemas.microsoft.com/office/drawing/2014/main" val="108098458"/>
                    </a:ext>
                  </a:extLst>
                </a:gridCol>
                <a:gridCol w="658368">
                  <a:extLst>
                    <a:ext uri="{9D8B030D-6E8A-4147-A177-3AD203B41FA5}">
                      <a16:colId xmlns:a16="http://schemas.microsoft.com/office/drawing/2014/main" val="21856217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999960269"/>
                  </a:ext>
                </a:extLst>
              </a:tr>
              <a:tr h="370840">
                <a:tc>
                  <a:txBody>
                    <a:bodyPr/>
                    <a:lstStyle/>
                    <a:p>
                      <a:r>
                        <a:rPr lang="en-US" sz="1000" b="1"/>
                        <a:t>Philadelphia Insurance Companies - 2017-06-06 13:58:41</a:t>
                      </a:r>
                      <a:r>
                        <a:rPr lang="en-US" sz="1000"/>
                        <a:t>
Yesterday, PHLY kicked off its 6th annual Summer Associates Program in the Home and Field offices! #TEAMPHLY welcomed 39 interns from across the country to the Home Office in Bala Cynwyd, PA for a 3-day orientation. Following the orientation, the Summer Associates will return to their respective offices to begin their 10-week internship assignment. We would like to extend a warm welcome to the Class of 2017! #PHLYinternlife</a:t>
                      </a:r>
                    </a:p>
                  </a:txBody>
                  <a:tcPr/>
                </a:tc>
                <a:tc>
                  <a:txBody>
                    <a:bodyPr/>
                    <a:lstStyle/>
                    <a:p>
                      <a:r>
                        <a:rPr lang="en-US" sz="1000"/>
                        <a:t>57</a:t>
                      </a:r>
                    </a:p>
                  </a:txBody>
                  <a:tcPr/>
                </a:tc>
                <a:tc>
                  <a:txBody>
                    <a:bodyPr/>
                    <a:lstStyle/>
                    <a:p>
                      <a:r>
                        <a:rPr lang="en-US" sz="1000"/>
                        <a:t>52</a:t>
                      </a:r>
                    </a:p>
                  </a:txBody>
                  <a:tcPr/>
                </a:tc>
                <a:tc>
                  <a:txBody>
                    <a:bodyPr/>
                    <a:lstStyle/>
                    <a:p>
                      <a:r>
                        <a:rPr lang="en-US" sz="1000"/>
                        <a:t>0</a:t>
                      </a:r>
                    </a:p>
                  </a:txBody>
                  <a:tcPr/>
                </a:tc>
                <a:tc>
                  <a:txBody>
                    <a:bodyPr/>
                    <a:lstStyle/>
                    <a:p>
                      <a:r>
                        <a:rPr lang="en-US" sz="1000"/>
                        <a:t>5</a:t>
                      </a:r>
                    </a:p>
                  </a:txBody>
                  <a:tcPr/>
                </a:tc>
                <a:tc>
                  <a:txBody>
                    <a:bodyPr/>
                    <a:lstStyle/>
                    <a:p>
                      <a:r>
                        <a:rPr lang="en-US" sz="1000"/>
                        <a:t>1.8182%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807113892"/>
                  </a:ext>
                </a:extLst>
              </a:tr>
              <a:tr h="370840">
                <a:tc>
                  <a:txBody>
                    <a:bodyPr/>
                    <a:lstStyle/>
                    <a:p>
                      <a:r>
                        <a:rPr lang="en-US" sz="1000" b="1"/>
                        <a:t>Philadelphia Insurance Companies - 2017-06-06 11:39:55</a:t>
                      </a:r>
                      <a:r>
                        <a:rPr lang="en-US" sz="1000"/>
                        <a:t>
Drowning is the fourth leading cause of accidental death in the U.S., claiming 4,000 lives annually. PHLY wants to help owners and operators of outdoor water activities make this a fun and safe summer. Read our latest Risk Management blog post about key safeguards to have in place: https://goo.gl/6kdZfD</a:t>
                      </a:r>
                    </a:p>
                  </a:txBody>
                  <a:tcPr/>
                </a:tc>
                <a:tc>
                  <a:txBody>
                    <a:bodyPr/>
                    <a:lstStyle/>
                    <a:p>
                      <a:r>
                        <a:rPr lang="en-US" sz="1000"/>
                        <a:t>49</a:t>
                      </a:r>
                    </a:p>
                  </a:txBody>
                  <a:tcPr/>
                </a:tc>
                <a:tc>
                  <a:txBody>
                    <a:bodyPr/>
                    <a:lstStyle/>
                    <a:p>
                      <a:r>
                        <a:rPr lang="en-US" sz="1000"/>
                        <a:t>20</a:t>
                      </a:r>
                    </a:p>
                  </a:txBody>
                  <a:tcPr/>
                </a:tc>
                <a:tc>
                  <a:txBody>
                    <a:bodyPr/>
                    <a:lstStyle/>
                    <a:p>
                      <a:r>
                        <a:rPr lang="en-US" sz="1000"/>
                        <a:t>0</a:t>
                      </a:r>
                    </a:p>
                  </a:txBody>
                  <a:tcPr/>
                </a:tc>
                <a:tc>
                  <a:txBody>
                    <a:bodyPr/>
                    <a:lstStyle/>
                    <a:p>
                      <a:r>
                        <a:rPr lang="en-US" sz="1000"/>
                        <a:t>29</a:t>
                      </a:r>
                    </a:p>
                  </a:txBody>
                  <a:tcPr/>
                </a:tc>
                <a:tc>
                  <a:txBody>
                    <a:bodyPr/>
                    <a:lstStyle/>
                    <a:p>
                      <a:r>
                        <a:rPr lang="en-US" sz="1000"/>
                        <a:t>1.5630%</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3427306771"/>
                  </a:ext>
                </a:extLst>
              </a:tr>
              <a:tr h="370840">
                <a:tc>
                  <a:txBody>
                    <a:bodyPr/>
                    <a:lstStyle/>
                    <a:p>
                      <a:r>
                        <a:rPr lang="en-US" sz="1000" b="1"/>
                        <a:t>Philadelphia Insurance Companies - 2017-06-21 15:58:18</a:t>
                      </a:r>
                      <a:r>
                        <a:rPr lang="en-US" sz="1000"/>
                        <a:t>
Are you curious about opportunities in the insurance field? PHLY is a great place to launch a career! Here's an inside look at why Millie Dorsey, who works in our Customer Service Department, loves being on #TEAMPHLY 💙</a:t>
                      </a:r>
                    </a:p>
                  </a:txBody>
                  <a:tcPr/>
                </a:tc>
                <a:tc>
                  <a:txBody>
                    <a:bodyPr/>
                    <a:lstStyle/>
                    <a:p>
                      <a:r>
                        <a:rPr lang="en-US" sz="1000"/>
                        <a:t>48</a:t>
                      </a:r>
                    </a:p>
                  </a:txBody>
                  <a:tcPr/>
                </a:tc>
                <a:tc>
                  <a:txBody>
                    <a:bodyPr/>
                    <a:lstStyle/>
                    <a:p>
                      <a:r>
                        <a:rPr lang="en-US" sz="1000"/>
                        <a:t>43</a:t>
                      </a:r>
                    </a:p>
                  </a:txBody>
                  <a:tcPr/>
                </a:tc>
                <a:tc>
                  <a:txBody>
                    <a:bodyPr/>
                    <a:lstStyle/>
                    <a:p>
                      <a:r>
                        <a:rPr lang="en-US" sz="1000"/>
                        <a:t>2</a:t>
                      </a:r>
                    </a:p>
                  </a:txBody>
                  <a:tcPr/>
                </a:tc>
                <a:tc>
                  <a:txBody>
                    <a:bodyPr/>
                    <a:lstStyle/>
                    <a:p>
                      <a:r>
                        <a:rPr lang="en-US" sz="1000"/>
                        <a:t>3</a:t>
                      </a:r>
                    </a:p>
                  </a:txBody>
                  <a:tcPr/>
                </a:tc>
                <a:tc>
                  <a:txBody>
                    <a:bodyPr/>
                    <a:lstStyle/>
                    <a:p>
                      <a:r>
                        <a:rPr lang="en-US" sz="1000"/>
                        <a:t>1.5204%</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42095489"/>
                  </a:ext>
                </a:extLst>
              </a:tr>
              <a:tr h="370840">
                <a:tc>
                  <a:txBody>
                    <a:bodyPr/>
                    <a:lstStyle/>
                    <a:p>
                      <a:r>
                        <a:rPr lang="en-US" sz="1000" b="1"/>
                        <a:t>Philadelphia Insurance Companies - 2017-06-13 16:50:44</a:t>
                      </a:r>
                      <a:r>
                        <a:rPr lang="en-US" sz="1000"/>
                        <a:t>
PHLY employee Ryan Spengler supported the Pennsylvania Environmental Council by participating in their 7th Annual Environment Ride! The 3-day Ride For PEC went from Doylestown to Center City Philadelphia and raised over $46K, which supports the PEC's trail planning across the state and other conservation efforts. Here's an inside look at Ryan's 169 mile cycling adventure throughout Southeast Pennsylvania.</a:t>
                      </a:r>
                    </a:p>
                  </a:txBody>
                  <a:tcPr/>
                </a:tc>
                <a:tc>
                  <a:txBody>
                    <a:bodyPr/>
                    <a:lstStyle/>
                    <a:p>
                      <a:r>
                        <a:rPr lang="en-US" sz="1000"/>
                        <a:t>42</a:t>
                      </a:r>
                    </a:p>
                  </a:txBody>
                  <a:tcPr/>
                </a:tc>
                <a:tc>
                  <a:txBody>
                    <a:bodyPr/>
                    <a:lstStyle/>
                    <a:p>
                      <a:r>
                        <a:rPr lang="en-US" sz="1000"/>
                        <a:t>33</a:t>
                      </a:r>
                    </a:p>
                  </a:txBody>
                  <a:tcPr/>
                </a:tc>
                <a:tc>
                  <a:txBody>
                    <a:bodyPr/>
                    <a:lstStyle/>
                    <a:p>
                      <a:r>
                        <a:rPr lang="en-US" sz="1000"/>
                        <a:t>6</a:t>
                      </a:r>
                    </a:p>
                  </a:txBody>
                  <a:tcPr/>
                </a:tc>
                <a:tc>
                  <a:txBody>
                    <a:bodyPr/>
                    <a:lstStyle/>
                    <a:p>
                      <a:r>
                        <a:rPr lang="en-US" sz="1000"/>
                        <a:t>3</a:t>
                      </a:r>
                    </a:p>
                  </a:txBody>
                  <a:tcPr/>
                </a:tc>
                <a:tc>
                  <a:txBody>
                    <a:bodyPr/>
                    <a:lstStyle/>
                    <a:p>
                      <a:r>
                        <a:rPr lang="en-US" sz="1000"/>
                        <a:t>1.3372%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039295852"/>
                  </a:ext>
                </a:extLst>
              </a:tr>
            </a:tbl>
          </a:graphicData>
        </a:graphic>
      </p:graphicFrame>
      <p:sp>
        <p:nvSpPr>
          <p:cNvPr id="4" name="Text Placeholder 3">
            <a:extLst>
              <a:ext uri="{FF2B5EF4-FFF2-40B4-BE49-F238E27FC236}">
                <a16:creationId xmlns:a16="http://schemas.microsoft.com/office/drawing/2014/main" id="{F4570D12-F9B7-430C-8155-33E27799366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647591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18A1-46F7-4FB7-9D6C-857E86202DF7}"/>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B5F817F7-A779-4B18-9917-94FC60CB4C45}"/>
              </a:ext>
            </a:extLst>
          </p:cNvPr>
          <p:cNvGraphicFramePr>
            <a:graphicFrameLocks noGrp="1"/>
          </p:cNvGraphicFramePr>
          <p:nvPr>
            <p:ph type="tbl" sz="quarter" idx="13"/>
            <p:extLst>
              <p:ext uri="{D42A27DB-BD31-4B8C-83A1-F6EECF244321}">
                <p14:modId xmlns:p14="http://schemas.microsoft.com/office/powerpoint/2010/main" val="25572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68935688"/>
                    </a:ext>
                  </a:extLst>
                </a:gridCol>
                <a:gridCol w="493776">
                  <a:extLst>
                    <a:ext uri="{9D8B030D-6E8A-4147-A177-3AD203B41FA5}">
                      <a16:colId xmlns:a16="http://schemas.microsoft.com/office/drawing/2014/main" val="1015070455"/>
                    </a:ext>
                  </a:extLst>
                </a:gridCol>
                <a:gridCol w="493776">
                  <a:extLst>
                    <a:ext uri="{9D8B030D-6E8A-4147-A177-3AD203B41FA5}">
                      <a16:colId xmlns:a16="http://schemas.microsoft.com/office/drawing/2014/main" val="4279348694"/>
                    </a:ext>
                  </a:extLst>
                </a:gridCol>
                <a:gridCol w="493776">
                  <a:extLst>
                    <a:ext uri="{9D8B030D-6E8A-4147-A177-3AD203B41FA5}">
                      <a16:colId xmlns:a16="http://schemas.microsoft.com/office/drawing/2014/main" val="130952836"/>
                    </a:ext>
                  </a:extLst>
                </a:gridCol>
                <a:gridCol w="493776">
                  <a:extLst>
                    <a:ext uri="{9D8B030D-6E8A-4147-A177-3AD203B41FA5}">
                      <a16:colId xmlns:a16="http://schemas.microsoft.com/office/drawing/2014/main" val="3306795613"/>
                    </a:ext>
                  </a:extLst>
                </a:gridCol>
                <a:gridCol w="493776">
                  <a:extLst>
                    <a:ext uri="{9D8B030D-6E8A-4147-A177-3AD203B41FA5}">
                      <a16:colId xmlns:a16="http://schemas.microsoft.com/office/drawing/2014/main" val="4294589426"/>
                    </a:ext>
                  </a:extLst>
                </a:gridCol>
                <a:gridCol w="493776">
                  <a:extLst>
                    <a:ext uri="{9D8B030D-6E8A-4147-A177-3AD203B41FA5}">
                      <a16:colId xmlns:a16="http://schemas.microsoft.com/office/drawing/2014/main" val="4024475565"/>
                    </a:ext>
                  </a:extLst>
                </a:gridCol>
                <a:gridCol w="493776">
                  <a:extLst>
                    <a:ext uri="{9D8B030D-6E8A-4147-A177-3AD203B41FA5}">
                      <a16:colId xmlns:a16="http://schemas.microsoft.com/office/drawing/2014/main" val="956223477"/>
                    </a:ext>
                  </a:extLst>
                </a:gridCol>
                <a:gridCol w="493776">
                  <a:extLst>
                    <a:ext uri="{9D8B030D-6E8A-4147-A177-3AD203B41FA5}">
                      <a16:colId xmlns:a16="http://schemas.microsoft.com/office/drawing/2014/main" val="1481083911"/>
                    </a:ext>
                  </a:extLst>
                </a:gridCol>
                <a:gridCol w="493776">
                  <a:extLst>
                    <a:ext uri="{9D8B030D-6E8A-4147-A177-3AD203B41FA5}">
                      <a16:colId xmlns:a16="http://schemas.microsoft.com/office/drawing/2014/main" val="868276184"/>
                    </a:ext>
                  </a:extLst>
                </a:gridCol>
                <a:gridCol w="493776">
                  <a:extLst>
                    <a:ext uri="{9D8B030D-6E8A-4147-A177-3AD203B41FA5}">
                      <a16:colId xmlns:a16="http://schemas.microsoft.com/office/drawing/2014/main" val="1754365657"/>
                    </a:ext>
                  </a:extLst>
                </a:gridCol>
                <a:gridCol w="493776">
                  <a:extLst>
                    <a:ext uri="{9D8B030D-6E8A-4147-A177-3AD203B41FA5}">
                      <a16:colId xmlns:a16="http://schemas.microsoft.com/office/drawing/2014/main" val="1713342376"/>
                    </a:ext>
                  </a:extLst>
                </a:gridCol>
                <a:gridCol w="493776">
                  <a:extLst>
                    <a:ext uri="{9D8B030D-6E8A-4147-A177-3AD203B41FA5}">
                      <a16:colId xmlns:a16="http://schemas.microsoft.com/office/drawing/2014/main" val="1574709674"/>
                    </a:ext>
                  </a:extLst>
                </a:gridCol>
                <a:gridCol w="493776">
                  <a:extLst>
                    <a:ext uri="{9D8B030D-6E8A-4147-A177-3AD203B41FA5}">
                      <a16:colId xmlns:a16="http://schemas.microsoft.com/office/drawing/2014/main" val="26904564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89951884"/>
                  </a:ext>
                </a:extLst>
              </a:tr>
              <a:tr h="370840">
                <a:tc>
                  <a:txBody>
                    <a:bodyPr/>
                    <a:lstStyle/>
                    <a:p>
                      <a:r>
                        <a:rPr lang="en-US" sz="1000"/>
                        <a:t>@PHLYINS</a:t>
                      </a:r>
                    </a:p>
                  </a:txBody>
                  <a:tcPr/>
                </a:tc>
                <a:tc>
                  <a:txBody>
                    <a:bodyPr/>
                    <a:lstStyle/>
                    <a:p>
                      <a:r>
                        <a:rPr lang="en-US" sz="1000"/>
                        <a:t>2673</a:t>
                      </a:r>
                    </a:p>
                  </a:txBody>
                  <a:tcPr/>
                </a:tc>
                <a:tc>
                  <a:txBody>
                    <a:bodyPr/>
                    <a:lstStyle/>
                    <a:p>
                      <a:r>
                        <a:rPr lang="en-US" sz="1000"/>
                        <a:t>42</a:t>
                      </a:r>
                    </a:p>
                  </a:txBody>
                  <a:tcPr/>
                </a:tc>
                <a:tc>
                  <a:txBody>
                    <a:bodyPr/>
                    <a:lstStyle/>
                    <a:p>
                      <a:r>
                        <a:rPr lang="en-US" sz="1000"/>
                        <a:t>40</a:t>
                      </a:r>
                    </a:p>
                  </a:txBody>
                  <a:tcPr/>
                </a:tc>
                <a:tc>
                  <a:txBody>
                    <a:bodyPr/>
                    <a:lstStyle/>
                    <a:p>
                      <a:r>
                        <a:rPr lang="en-US" sz="1000"/>
                        <a:t>35</a:t>
                      </a:r>
                    </a:p>
                  </a:txBody>
                  <a:tcPr/>
                </a:tc>
                <a:tc>
                  <a:txBody>
                    <a:bodyPr/>
                    <a:lstStyle/>
                    <a:p>
                      <a:r>
                        <a:rPr lang="en-US" sz="1000"/>
                        <a:t>2</a:t>
                      </a:r>
                    </a:p>
                  </a:txBody>
                  <a:tcPr/>
                </a:tc>
                <a:tc>
                  <a:txBody>
                    <a:bodyPr/>
                    <a:lstStyle/>
                    <a:p>
                      <a:r>
                        <a:rPr lang="en-US" sz="1000"/>
                        <a:t>3</a:t>
                      </a:r>
                    </a:p>
                  </a:txBody>
                  <a:tcPr/>
                </a:tc>
                <a:tc>
                  <a:txBody>
                    <a:bodyPr/>
                    <a:lstStyle/>
                    <a:p>
                      <a:r>
                        <a:rPr lang="en-US" sz="1000"/>
                        <a:t>48</a:t>
                      </a:r>
                    </a:p>
                  </a:txBody>
                  <a:tcPr/>
                </a:tc>
                <a:tc>
                  <a:txBody>
                    <a:bodyPr/>
                    <a:lstStyle/>
                    <a:p>
                      <a:r>
                        <a:rPr lang="en-US" sz="1000"/>
                        <a:t>48</a:t>
                      </a:r>
                    </a:p>
                  </a:txBody>
                  <a:tcPr/>
                </a:tc>
                <a:tc>
                  <a:txBody>
                    <a:bodyPr/>
                    <a:lstStyle/>
                    <a:p>
                      <a:r>
                        <a:rPr lang="en-US" sz="1000"/>
                        <a:t>98</a:t>
                      </a:r>
                    </a:p>
                  </a:txBody>
                  <a:tcPr/>
                </a:tc>
                <a:tc>
                  <a:txBody>
                    <a:bodyPr/>
                    <a:lstStyle/>
                    <a:p>
                      <a:r>
                        <a:rPr lang="en-US" sz="1000"/>
                        <a:t>1</a:t>
                      </a:r>
                    </a:p>
                  </a:txBody>
                  <a:tcPr/>
                </a:tc>
                <a:tc>
                  <a:txBody>
                    <a:bodyPr/>
                    <a:lstStyle/>
                    <a:p>
                      <a:r>
                        <a:rPr lang="en-US" sz="1000"/>
                        <a:t>21</a:t>
                      </a:r>
                    </a:p>
                  </a:txBody>
                  <a:tcPr/>
                </a:tc>
                <a:tc>
                  <a:txBody>
                    <a:bodyPr/>
                    <a:lstStyle/>
                    <a:p>
                      <a:r>
                        <a:rPr lang="en-US" sz="1000"/>
                        <a:t>0.1584%</a:t>
                      </a:r>
                    </a:p>
                  </a:txBody>
                  <a:tcPr/>
                </a:tc>
                <a:tc>
                  <a:txBody>
                    <a:bodyPr/>
                    <a:lstStyle/>
                    <a:p>
                      <a:r>
                        <a:rPr lang="en-US" sz="1000"/>
                        <a:t>50.0%</a:t>
                      </a:r>
                    </a:p>
                  </a:txBody>
                  <a:tcPr/>
                </a:tc>
                <a:extLst>
                  <a:ext uri="{0D108BD9-81ED-4DB2-BD59-A6C34878D82A}">
                    <a16:rowId xmlns:a16="http://schemas.microsoft.com/office/drawing/2014/main" val="2082536836"/>
                  </a:ext>
                </a:extLst>
              </a:tr>
            </a:tbl>
          </a:graphicData>
        </a:graphic>
      </p:graphicFrame>
      <p:sp>
        <p:nvSpPr>
          <p:cNvPr id="4" name="Text Placeholder 3">
            <a:extLst>
              <a:ext uri="{FF2B5EF4-FFF2-40B4-BE49-F238E27FC236}">
                <a16:creationId xmlns:a16="http://schemas.microsoft.com/office/drawing/2014/main" id="{D2BF84AF-C1A4-4EA4-B281-B1E0E7BA6C9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99224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C373B-82F5-4199-88C7-CC3B315ED825}"/>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152F751F-3678-49B6-8521-6C63A0FFB0C2}"/>
              </a:ext>
            </a:extLst>
          </p:cNvPr>
          <p:cNvGraphicFramePr>
            <a:graphicFrameLocks noGrp="1"/>
          </p:cNvGraphicFramePr>
          <p:nvPr>
            <p:ph type="chart" sz="quarter" idx="13"/>
            <p:extLst>
              <p:ext uri="{D42A27DB-BD31-4B8C-83A1-F6EECF244321}">
                <p14:modId xmlns:p14="http://schemas.microsoft.com/office/powerpoint/2010/main" val="1179940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C1B0D3-B549-420F-B613-0E7DDD7D90A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5C9C86A-A5D6-47B6-95DA-7BDB13F97E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2844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D2A36-6B54-46E7-A301-F03A703FBCAD}"/>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940DD7FB-4D0D-4CBA-8AF8-CABEB3FA4245}"/>
              </a:ext>
            </a:extLst>
          </p:cNvPr>
          <p:cNvGraphicFramePr>
            <a:graphicFrameLocks noGrp="1"/>
          </p:cNvGraphicFramePr>
          <p:nvPr>
            <p:ph type="chart" sz="quarter" idx="13"/>
            <p:extLst>
              <p:ext uri="{D42A27DB-BD31-4B8C-83A1-F6EECF244321}">
                <p14:modId xmlns:p14="http://schemas.microsoft.com/office/powerpoint/2010/main" val="683823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A66E24-D69F-4B58-A4D4-3FF5DDDCB13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A34D31B-0477-42CD-AFCA-C409717B0A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48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128A6-8B94-4A4C-9085-232787B3BF8B}"/>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BD2CBEEB-D725-4231-8A47-4A382261E0FE}"/>
              </a:ext>
            </a:extLst>
          </p:cNvPr>
          <p:cNvGraphicFramePr>
            <a:graphicFrameLocks noGrp="1"/>
          </p:cNvGraphicFramePr>
          <p:nvPr>
            <p:ph type="chart" sz="quarter" idx="13"/>
            <p:extLst>
              <p:ext uri="{D42A27DB-BD31-4B8C-83A1-F6EECF244321}">
                <p14:modId xmlns:p14="http://schemas.microsoft.com/office/powerpoint/2010/main" val="3313373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66D19A-BB93-4B39-B861-3350EE5A352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722E114-28B6-48E3-8688-96937A2DC5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2302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8F84F-E556-468E-9318-7B10B9B90D71}"/>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B4930C14-2392-48CE-A234-4D0366678A75}"/>
              </a:ext>
            </a:extLst>
          </p:cNvPr>
          <p:cNvGraphicFramePr>
            <a:graphicFrameLocks noGrp="1"/>
          </p:cNvGraphicFramePr>
          <p:nvPr>
            <p:ph type="tbl" sz="quarter" idx="13"/>
            <p:extLst>
              <p:ext uri="{D42A27DB-BD31-4B8C-83A1-F6EECF244321}">
                <p14:modId xmlns:p14="http://schemas.microsoft.com/office/powerpoint/2010/main" val="380475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72901613"/>
                    </a:ext>
                  </a:extLst>
                </a:gridCol>
                <a:gridCol w="1645920">
                  <a:extLst>
                    <a:ext uri="{9D8B030D-6E8A-4147-A177-3AD203B41FA5}">
                      <a16:colId xmlns:a16="http://schemas.microsoft.com/office/drawing/2014/main" val="823574390"/>
                    </a:ext>
                  </a:extLst>
                </a:gridCol>
                <a:gridCol w="822960">
                  <a:extLst>
                    <a:ext uri="{9D8B030D-6E8A-4147-A177-3AD203B41FA5}">
                      <a16:colId xmlns:a16="http://schemas.microsoft.com/office/drawing/2014/main" val="3321843266"/>
                    </a:ext>
                  </a:extLst>
                </a:gridCol>
                <a:gridCol w="822960">
                  <a:extLst>
                    <a:ext uri="{9D8B030D-6E8A-4147-A177-3AD203B41FA5}">
                      <a16:colId xmlns:a16="http://schemas.microsoft.com/office/drawing/2014/main" val="2696686065"/>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991749144"/>
                  </a:ext>
                </a:extLst>
              </a:tr>
              <a:tr h="370840">
                <a:tc>
                  <a:txBody>
                    <a:bodyPr/>
                    <a:lstStyle/>
                    <a:p>
                      <a:r>
                        <a:rPr lang="en-US" sz="1000" b="1"/>
                        <a:t>@PHLYINS</a:t>
                      </a:r>
                      <a:r>
                        <a:rPr lang="en-US" sz="1000"/>
                        <a:t> was mentioned by </a:t>
                      </a:r>
                      <a:r>
                        <a:rPr lang="en-US" sz="1000" b="1"/>
                        <a:t>@DubinGroup - 2017-06-21 15:29:17</a:t>
                      </a:r>
                      <a:r>
                        <a:rPr lang="en-US" sz="1000"/>
                        <a:t>
Our #IStandWithAlex video! Thanks @PowerHRG &amp;amp; @AlexsLemonade: We challenge @PHLYINS @LearnQuest @MainLineChamber!… https://t.co/sVE9nHGc6e</a:t>
                      </a:r>
                    </a:p>
                  </a:txBody>
                  <a:tcPr/>
                </a:tc>
                <a:tc>
                  <a:txBody>
                    <a:bodyPr/>
                    <a:lstStyle/>
                    <a:p>
                      <a:r>
                        <a:rPr lang="en-US" sz="1000"/>
                        <a:t>06/27/2017 14:15:54</a:t>
                      </a:r>
                    </a:p>
                  </a:txBody>
                  <a:tcPr/>
                </a:tc>
                <a:tc>
                  <a:txBody>
                    <a:bodyPr/>
                    <a:lstStyle/>
                    <a:p>
                      <a:r>
                        <a:rPr lang="en-US" sz="1000"/>
                        <a:t>3</a:t>
                      </a:r>
                    </a:p>
                  </a:txBody>
                  <a:tcPr/>
                </a:tc>
                <a:tc>
                  <a:txBody>
                    <a:bodyPr/>
                    <a:lstStyle/>
                    <a:p>
                      <a:r>
                        <a:rPr lang="en-US" sz="1000"/>
                        <a:t>6</a:t>
                      </a:r>
                    </a:p>
                  </a:txBody>
                  <a:tcPr/>
                </a:tc>
                <a:extLst>
                  <a:ext uri="{0D108BD9-81ED-4DB2-BD59-A6C34878D82A}">
                    <a16:rowId xmlns:a16="http://schemas.microsoft.com/office/drawing/2014/main" val="2193472263"/>
                  </a:ext>
                </a:extLst>
              </a:tr>
              <a:tr h="370840">
                <a:tc>
                  <a:txBody>
                    <a:bodyPr/>
                    <a:lstStyle/>
                    <a:p>
                      <a:r>
                        <a:rPr lang="en-US" sz="1000" b="1"/>
                        <a:t>@PHLYINS</a:t>
                      </a:r>
                      <a:r>
                        <a:rPr lang="en-US" sz="1000"/>
                        <a:t> was mentioned by </a:t>
                      </a:r>
                      <a:r>
                        <a:rPr lang="en-US" sz="1000" b="1"/>
                        <a:t>@11DayPowerPlay - 2017-06-23 14:50:49</a:t>
                      </a:r>
                      <a:r>
                        <a:rPr lang="en-US" sz="1000"/>
                        <a:t>
Come down and visit our PUCK WALL of HOPE sponsored by @PHLYINS. Purchase a puck for the Puck Wall Of Hope and supp… https://t.co/xoEyurv8l8</a:t>
                      </a:r>
                    </a:p>
                  </a:txBody>
                  <a:tcPr/>
                </a:tc>
                <a:tc>
                  <a:txBody>
                    <a:bodyPr/>
                    <a:lstStyle/>
                    <a:p>
                      <a:r>
                        <a:rPr lang="en-US" sz="1000"/>
                        <a:t>n/a</a:t>
                      </a:r>
                    </a:p>
                  </a:txBody>
                  <a:tcPr/>
                </a:tc>
                <a:tc>
                  <a:txBody>
                    <a:bodyPr/>
                    <a:lstStyle/>
                    <a:p>
                      <a:r>
                        <a:rPr lang="en-US" sz="1000"/>
                        <a:t>3</a:t>
                      </a:r>
                    </a:p>
                  </a:txBody>
                  <a:tcPr/>
                </a:tc>
                <a:tc>
                  <a:txBody>
                    <a:bodyPr/>
                    <a:lstStyle/>
                    <a:p>
                      <a:r>
                        <a:rPr lang="en-US" sz="1000"/>
                        <a:t>5</a:t>
                      </a:r>
                    </a:p>
                  </a:txBody>
                  <a:tcPr/>
                </a:tc>
                <a:extLst>
                  <a:ext uri="{0D108BD9-81ED-4DB2-BD59-A6C34878D82A}">
                    <a16:rowId xmlns:a16="http://schemas.microsoft.com/office/drawing/2014/main" val="4251154695"/>
                  </a:ext>
                </a:extLst>
              </a:tr>
              <a:tr h="370840">
                <a:tc>
                  <a:txBody>
                    <a:bodyPr/>
                    <a:lstStyle/>
                    <a:p>
                      <a:r>
                        <a:rPr lang="en-US" sz="1000" b="1"/>
                        <a:t>@PHLYINS</a:t>
                      </a:r>
                      <a:r>
                        <a:rPr lang="en-US" sz="1000"/>
                        <a:t> was mentioned by </a:t>
                      </a:r>
                      <a:r>
                        <a:rPr lang="en-US" sz="1000" b="1"/>
                        <a:t>@City_Ave - 2017-06-27 09:47:25</a:t>
                      </a:r>
                      <a:r>
                        <a:rPr lang="en-US" sz="1000"/>
                        <a:t>
@PCOMeducation @6abc @PHLYINS @AlexsLemonade @DubinGroup @MassMutualGP @CourtyardCityAv @HiltonCityAve @RsidntPresident</a:t>
                      </a:r>
                    </a:p>
                  </a:txBody>
                  <a:tcPr/>
                </a:tc>
                <a:tc>
                  <a:txBody>
                    <a:bodyPr/>
                    <a:lstStyle/>
                    <a:p>
                      <a:r>
                        <a:rPr lang="en-US" sz="1000"/>
                        <a:t>06/27/2017 14:15:54</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766370661"/>
                  </a:ext>
                </a:extLst>
              </a:tr>
              <a:tr h="370840">
                <a:tc>
                  <a:txBody>
                    <a:bodyPr/>
                    <a:lstStyle/>
                    <a:p>
                      <a:r>
                        <a:rPr lang="en-US" sz="1000" b="1"/>
                        <a:t>@PHLYINS</a:t>
                      </a:r>
                      <a:r>
                        <a:rPr lang="en-US" sz="1000"/>
                        <a:t> was mentioned by </a:t>
                      </a:r>
                      <a:r>
                        <a:rPr lang="en-US" sz="1000" b="1"/>
                        <a:t>@PowerHRG - 2017-06-21 16:42:58</a:t>
                      </a:r>
                      <a:r>
                        <a:rPr lang="en-US" sz="1000"/>
                        <a:t>
@PHLYINS Hope we see a #IStandWithAlex Challenge from your team! Learn how more at https://t.co/ukKlrvHbB9 @DubinGroup @AlexsLemonade</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495123792"/>
                  </a:ext>
                </a:extLst>
              </a:tr>
              <a:tr h="370840">
                <a:tc>
                  <a:txBody>
                    <a:bodyPr/>
                    <a:lstStyle/>
                    <a:p>
                      <a:r>
                        <a:rPr lang="en-US" sz="1000" b="1"/>
                        <a:t>@PHLYINS</a:t>
                      </a:r>
                      <a:r>
                        <a:rPr lang="en-US" sz="1000"/>
                        <a:t> was mentioned by </a:t>
                      </a:r>
                      <a:r>
                        <a:rPr lang="en-US" sz="1000" b="1"/>
                        <a:t>@BGCPhila - 2017-06-22 11:58:58</a:t>
                      </a:r>
                      <a:r>
                        <a:rPr lang="en-US" sz="1000"/>
                        <a:t>
#Thankyou @UPMCHealthPlan,#TheAllenHillesFund, @MeridianBank #PaulaSteinebachTrust,@JPMascaro @PHLYINS… https://t.co/XBv6v45hY9</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185015059"/>
                  </a:ext>
                </a:extLst>
              </a:tr>
            </a:tbl>
          </a:graphicData>
        </a:graphic>
      </p:graphicFrame>
      <p:sp>
        <p:nvSpPr>
          <p:cNvPr id="4" name="Text Placeholder 3">
            <a:extLst>
              <a:ext uri="{FF2B5EF4-FFF2-40B4-BE49-F238E27FC236}">
                <a16:creationId xmlns:a16="http://schemas.microsoft.com/office/drawing/2014/main" id="{4222EAF5-5533-4211-98D3-57A05ECCE21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404475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6DB44-DB86-4A49-AB96-AC9968AF284D}"/>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18FF2BBE-BB60-41CD-989A-7498B11356DD}"/>
              </a:ext>
            </a:extLst>
          </p:cNvPr>
          <p:cNvGraphicFramePr>
            <a:graphicFrameLocks noGrp="1"/>
          </p:cNvGraphicFramePr>
          <p:nvPr>
            <p:ph type="tbl" sz="quarter" idx="13"/>
            <p:extLst>
              <p:ext uri="{D42A27DB-BD31-4B8C-83A1-F6EECF244321}">
                <p14:modId xmlns:p14="http://schemas.microsoft.com/office/powerpoint/2010/main" val="292239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5903670"/>
                    </a:ext>
                  </a:extLst>
                </a:gridCol>
                <a:gridCol w="2468880">
                  <a:extLst>
                    <a:ext uri="{9D8B030D-6E8A-4147-A177-3AD203B41FA5}">
                      <a16:colId xmlns:a16="http://schemas.microsoft.com/office/drawing/2014/main" val="427328689"/>
                    </a:ext>
                  </a:extLst>
                </a:gridCol>
                <a:gridCol w="2468880">
                  <a:extLst>
                    <a:ext uri="{9D8B030D-6E8A-4147-A177-3AD203B41FA5}">
                      <a16:colId xmlns:a16="http://schemas.microsoft.com/office/drawing/2014/main" val="121595001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107018575"/>
                  </a:ext>
                </a:extLst>
              </a:tr>
              <a:tr h="370840">
                <a:tc>
                  <a:txBody>
                    <a:bodyPr/>
                    <a:lstStyle/>
                    <a:p>
                      <a:r>
                        <a:rPr lang="en-US" sz="1000"/>
                        <a:t>@SilversSteve</a:t>
                      </a:r>
                    </a:p>
                  </a:txBody>
                  <a:tcPr/>
                </a:tc>
                <a:tc>
                  <a:txBody>
                    <a:bodyPr/>
                    <a:lstStyle/>
                    <a:p>
                      <a:r>
                        <a:rPr lang="en-US" sz="1000"/>
                        <a:t>@PHLYINS (59)</a:t>
                      </a:r>
                    </a:p>
                  </a:txBody>
                  <a:tcPr/>
                </a:tc>
                <a:tc>
                  <a:txBody>
                    <a:bodyPr/>
                    <a:lstStyle/>
                    <a:p>
                      <a:r>
                        <a:rPr lang="en-US" sz="1000"/>
                        <a:t>59</a:t>
                      </a:r>
                    </a:p>
                  </a:txBody>
                  <a:tcPr/>
                </a:tc>
                <a:extLst>
                  <a:ext uri="{0D108BD9-81ED-4DB2-BD59-A6C34878D82A}">
                    <a16:rowId xmlns:a16="http://schemas.microsoft.com/office/drawing/2014/main" val="814359539"/>
                  </a:ext>
                </a:extLst>
              </a:tr>
              <a:tr h="370840">
                <a:tc>
                  <a:txBody>
                    <a:bodyPr/>
                    <a:lstStyle/>
                    <a:p>
                      <a:r>
                        <a:rPr lang="en-US" sz="1000"/>
                        <a:t>@ChristinaVerish</a:t>
                      </a:r>
                    </a:p>
                  </a:txBody>
                  <a:tcPr/>
                </a:tc>
                <a:tc>
                  <a:txBody>
                    <a:bodyPr/>
                    <a:lstStyle/>
                    <a:p>
                      <a:r>
                        <a:rPr lang="en-US" sz="1000"/>
                        <a:t>@PHLYINS (23)</a:t>
                      </a:r>
                    </a:p>
                  </a:txBody>
                  <a:tcPr/>
                </a:tc>
                <a:tc>
                  <a:txBody>
                    <a:bodyPr/>
                    <a:lstStyle/>
                    <a:p>
                      <a:r>
                        <a:rPr lang="en-US" sz="1000"/>
                        <a:t>23</a:t>
                      </a:r>
                    </a:p>
                  </a:txBody>
                  <a:tcPr/>
                </a:tc>
                <a:extLst>
                  <a:ext uri="{0D108BD9-81ED-4DB2-BD59-A6C34878D82A}">
                    <a16:rowId xmlns:a16="http://schemas.microsoft.com/office/drawing/2014/main" val="3644057073"/>
                  </a:ext>
                </a:extLst>
              </a:tr>
              <a:tr h="370840">
                <a:tc>
                  <a:txBody>
                    <a:bodyPr/>
                    <a:lstStyle/>
                    <a:p>
                      <a:r>
                        <a:rPr lang="en-US" sz="1000"/>
                        <a:t>@City_Ave</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3430840447"/>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400047868"/>
                  </a:ext>
                </a:extLst>
              </a:tr>
              <a:tr h="370840">
                <a:tc>
                  <a:txBody>
                    <a:bodyPr/>
                    <a:lstStyle/>
                    <a:p>
                      <a:r>
                        <a:rPr lang="en-US" sz="1000"/>
                        <a:t>@Regore2</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153759395"/>
                  </a:ext>
                </a:extLst>
              </a:tr>
              <a:tr h="370840">
                <a:tc>
                  <a:txBody>
                    <a:bodyPr/>
                    <a:lstStyle/>
                    <a:p>
                      <a:r>
                        <a:rPr lang="en-US" sz="1000"/>
                        <a:t>@HeatherDSt</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753415893"/>
                  </a:ext>
                </a:extLst>
              </a:tr>
              <a:tr h="370840">
                <a:tc>
                  <a:txBody>
                    <a:bodyPr/>
                    <a:lstStyle/>
                    <a:p>
                      <a:r>
                        <a:rPr lang="en-US" sz="1000"/>
                        <a:t>@TMNASrecruiting</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868385362"/>
                  </a:ext>
                </a:extLst>
              </a:tr>
              <a:tr h="370840">
                <a:tc>
                  <a:txBody>
                    <a:bodyPr/>
                    <a:lstStyle/>
                    <a:p>
                      <a:r>
                        <a:rPr lang="en-US" sz="1000"/>
                        <a:t>@NHLFlyers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806767726"/>
                  </a:ext>
                </a:extLst>
              </a:tr>
              <a:tr h="370840">
                <a:tc>
                  <a:txBody>
                    <a:bodyPr/>
                    <a:lstStyle/>
                    <a:p>
                      <a:r>
                        <a:rPr lang="en-US" sz="1000"/>
                        <a:t>@jeepgeek</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102401314"/>
                  </a:ext>
                </a:extLst>
              </a:tr>
              <a:tr h="370840">
                <a:tc>
                  <a:txBody>
                    <a:bodyPr/>
                    <a:lstStyle/>
                    <a:p>
                      <a:r>
                        <a:rPr lang="en-US" sz="1000"/>
                        <a:t>@Dan_Charlton48</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534548045"/>
                  </a:ext>
                </a:extLst>
              </a:tr>
            </a:tbl>
          </a:graphicData>
        </a:graphic>
      </p:graphicFrame>
      <p:sp>
        <p:nvSpPr>
          <p:cNvPr id="4" name="Text Placeholder 3">
            <a:extLst>
              <a:ext uri="{FF2B5EF4-FFF2-40B4-BE49-F238E27FC236}">
                <a16:creationId xmlns:a16="http://schemas.microsoft.com/office/drawing/2014/main" id="{39E4A0B3-F214-4749-82AF-80C56F035B8C}"/>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85763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8C96-9F21-4469-A931-FE3D047A2DBF}"/>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BFAC56A4-72C5-44AB-9E68-78FA5A0A6F73}"/>
              </a:ext>
            </a:extLst>
          </p:cNvPr>
          <p:cNvGraphicFramePr>
            <a:graphicFrameLocks noGrp="1"/>
          </p:cNvGraphicFramePr>
          <p:nvPr>
            <p:ph type="tbl" sz="quarter" idx="13"/>
            <p:extLst>
              <p:ext uri="{D42A27DB-BD31-4B8C-83A1-F6EECF244321}">
                <p14:modId xmlns:p14="http://schemas.microsoft.com/office/powerpoint/2010/main" val="187600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86312356"/>
                    </a:ext>
                  </a:extLst>
                </a:gridCol>
                <a:gridCol w="822960">
                  <a:extLst>
                    <a:ext uri="{9D8B030D-6E8A-4147-A177-3AD203B41FA5}">
                      <a16:colId xmlns:a16="http://schemas.microsoft.com/office/drawing/2014/main" val="3044512648"/>
                    </a:ext>
                  </a:extLst>
                </a:gridCol>
                <a:gridCol w="822960">
                  <a:extLst>
                    <a:ext uri="{9D8B030D-6E8A-4147-A177-3AD203B41FA5}">
                      <a16:colId xmlns:a16="http://schemas.microsoft.com/office/drawing/2014/main" val="3218908899"/>
                    </a:ext>
                  </a:extLst>
                </a:gridCol>
                <a:gridCol w="822960">
                  <a:extLst>
                    <a:ext uri="{9D8B030D-6E8A-4147-A177-3AD203B41FA5}">
                      <a16:colId xmlns:a16="http://schemas.microsoft.com/office/drawing/2014/main" val="1810814011"/>
                    </a:ext>
                  </a:extLst>
                </a:gridCol>
                <a:gridCol w="822960">
                  <a:extLst>
                    <a:ext uri="{9D8B030D-6E8A-4147-A177-3AD203B41FA5}">
                      <a16:colId xmlns:a16="http://schemas.microsoft.com/office/drawing/2014/main" val="2870072617"/>
                    </a:ext>
                  </a:extLst>
                </a:gridCol>
                <a:gridCol w="822960">
                  <a:extLst>
                    <a:ext uri="{9D8B030D-6E8A-4147-A177-3AD203B41FA5}">
                      <a16:colId xmlns:a16="http://schemas.microsoft.com/office/drawing/2014/main" val="310857751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929498702"/>
                  </a:ext>
                </a:extLst>
              </a:tr>
              <a:tr h="370840">
                <a:tc>
                  <a:txBody>
                    <a:bodyPr/>
                    <a:lstStyle/>
                    <a:p>
                      <a:r>
                        <a:rPr lang="en-US" sz="1000" b="1"/>
                        <a:t>@PHLYINS - 2017-06-06 14:04:01</a:t>
                      </a:r>
                      <a:r>
                        <a:rPr lang="en-US" sz="1000"/>
                        <a:t>
#PHLY kicked off its 6th annual Summer Associates Program! #TEAMPHLY welcomed 39 #interns from across the U.S. into the Class of 2017 🙌🏻 https://t.co/2ADgxap9gy</a:t>
                      </a:r>
                    </a:p>
                  </a:txBody>
                  <a:tcPr/>
                </a:tc>
                <a:tc>
                  <a:txBody>
                    <a:bodyPr/>
                    <a:lstStyle/>
                    <a:p>
                      <a:r>
                        <a:rPr lang="en-US" sz="1000"/>
                        <a:t>No</a:t>
                      </a:r>
                    </a:p>
                  </a:txBody>
                  <a:tcPr/>
                </a:tc>
                <a:tc>
                  <a:txBody>
                    <a:bodyPr/>
                    <a:lstStyle/>
                    <a:p>
                      <a:r>
                        <a:rPr lang="en-US" sz="1000"/>
                        <a:t>4</a:t>
                      </a:r>
                    </a:p>
                  </a:txBody>
                  <a:tcPr/>
                </a:tc>
                <a:tc>
                  <a:txBody>
                    <a:bodyPr/>
                    <a:lstStyle/>
                    <a:p>
                      <a:r>
                        <a:rPr lang="en-US" sz="1000"/>
                        <a:t>8</a:t>
                      </a:r>
                    </a:p>
                  </a:txBody>
                  <a:tcPr/>
                </a:tc>
                <a:tc>
                  <a:txBody>
                    <a:bodyPr/>
                    <a:lstStyle/>
                    <a:p>
                      <a:r>
                        <a:rPr lang="en-US" sz="1000"/>
                        <a:t>0</a:t>
                      </a:r>
                    </a:p>
                  </a:txBody>
                  <a:tcPr/>
                </a:tc>
                <a:tc>
                  <a:txBody>
                    <a:bodyPr/>
                    <a:lstStyle/>
                    <a:p>
                      <a:r>
                        <a:rPr lang="en-US" sz="1000"/>
                        <a:t>0.4559%</a:t>
                      </a:r>
                    </a:p>
                  </a:txBody>
                  <a:tcPr/>
                </a:tc>
                <a:extLst>
                  <a:ext uri="{0D108BD9-81ED-4DB2-BD59-A6C34878D82A}">
                    <a16:rowId xmlns:a16="http://schemas.microsoft.com/office/drawing/2014/main" val="3457397481"/>
                  </a:ext>
                </a:extLst>
              </a:tr>
              <a:tr h="370840">
                <a:tc>
                  <a:txBody>
                    <a:bodyPr/>
                    <a:lstStyle/>
                    <a:p>
                      <a:r>
                        <a:rPr lang="en-US" sz="1000" b="1"/>
                        <a:t>@PHLYINS - 2017-06-26 16:51:27</a:t>
                      </a:r>
                      <a:r>
                        <a:rPr lang="en-US" sz="1000"/>
                        <a:t>
This weekend, #TEAMPHLY put their #fitness to the test and competed in the 13th Annual #Philadelphia #EscapeSeriesTri 💪🏼 https://t.co/c7hmcIo9HZ</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0.4126%</a:t>
                      </a:r>
                    </a:p>
                  </a:txBody>
                  <a:tcPr/>
                </a:tc>
                <a:extLst>
                  <a:ext uri="{0D108BD9-81ED-4DB2-BD59-A6C34878D82A}">
                    <a16:rowId xmlns:a16="http://schemas.microsoft.com/office/drawing/2014/main" val="4170705985"/>
                  </a:ext>
                </a:extLst>
              </a:tr>
              <a:tr h="370840">
                <a:tc>
                  <a:txBody>
                    <a:bodyPr/>
                    <a:lstStyle/>
                    <a:p>
                      <a:r>
                        <a:rPr lang="en-US" sz="1000" b="1"/>
                        <a:t>@PHLYINS - 2017-06-14 15:14:57</a:t>
                      </a:r>
                      <a:r>
                        <a:rPr lang="en-US" sz="1000"/>
                        <a:t>
#PHLY employee Ryan Spengler supported the @PECPA by participating in their 7th Annual #PECEnvironmentRide! 🚴👍🏼#TEAMPHLY #fitness https://t.co/s8BdjZQooO</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0.3399%</a:t>
                      </a:r>
                    </a:p>
                  </a:txBody>
                  <a:tcPr/>
                </a:tc>
                <a:extLst>
                  <a:ext uri="{0D108BD9-81ED-4DB2-BD59-A6C34878D82A}">
                    <a16:rowId xmlns:a16="http://schemas.microsoft.com/office/drawing/2014/main" val="1798862427"/>
                  </a:ext>
                </a:extLst>
              </a:tr>
            </a:tbl>
          </a:graphicData>
        </a:graphic>
      </p:graphicFrame>
      <p:sp>
        <p:nvSpPr>
          <p:cNvPr id="4" name="Text Placeholder 3">
            <a:extLst>
              <a:ext uri="{FF2B5EF4-FFF2-40B4-BE49-F238E27FC236}">
                <a16:creationId xmlns:a16="http://schemas.microsoft.com/office/drawing/2014/main" id="{3C68B6BD-2DC8-4086-A1D0-15879791818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752119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FEC15-0006-4293-8900-6577E3DE71D9}"/>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A7692F7E-7271-484F-BE9F-4CFE6644ABAA}"/>
              </a:ext>
            </a:extLst>
          </p:cNvPr>
          <p:cNvGraphicFramePr>
            <a:graphicFrameLocks noGrp="1"/>
          </p:cNvGraphicFramePr>
          <p:nvPr>
            <p:ph type="tbl" sz="quarter" idx="13"/>
            <p:extLst>
              <p:ext uri="{D42A27DB-BD31-4B8C-83A1-F6EECF244321}">
                <p14:modId xmlns:p14="http://schemas.microsoft.com/office/powerpoint/2010/main" val="142955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9874915"/>
                    </a:ext>
                  </a:extLst>
                </a:gridCol>
                <a:gridCol w="1069848">
                  <a:extLst>
                    <a:ext uri="{9D8B030D-6E8A-4147-A177-3AD203B41FA5}">
                      <a16:colId xmlns:a16="http://schemas.microsoft.com/office/drawing/2014/main" val="4120676980"/>
                    </a:ext>
                  </a:extLst>
                </a:gridCol>
                <a:gridCol w="1069848">
                  <a:extLst>
                    <a:ext uri="{9D8B030D-6E8A-4147-A177-3AD203B41FA5}">
                      <a16:colId xmlns:a16="http://schemas.microsoft.com/office/drawing/2014/main" val="2632568747"/>
                    </a:ext>
                  </a:extLst>
                </a:gridCol>
                <a:gridCol w="1069848">
                  <a:extLst>
                    <a:ext uri="{9D8B030D-6E8A-4147-A177-3AD203B41FA5}">
                      <a16:colId xmlns:a16="http://schemas.microsoft.com/office/drawing/2014/main" val="2777222146"/>
                    </a:ext>
                  </a:extLst>
                </a:gridCol>
                <a:gridCol w="1069848">
                  <a:extLst>
                    <a:ext uri="{9D8B030D-6E8A-4147-A177-3AD203B41FA5}">
                      <a16:colId xmlns:a16="http://schemas.microsoft.com/office/drawing/2014/main" val="2394531299"/>
                    </a:ext>
                  </a:extLst>
                </a:gridCol>
                <a:gridCol w="1069848">
                  <a:extLst>
                    <a:ext uri="{9D8B030D-6E8A-4147-A177-3AD203B41FA5}">
                      <a16:colId xmlns:a16="http://schemas.microsoft.com/office/drawing/2014/main" val="408275706"/>
                    </a:ext>
                  </a:extLst>
                </a:gridCol>
                <a:gridCol w="1069848">
                  <a:extLst>
                    <a:ext uri="{9D8B030D-6E8A-4147-A177-3AD203B41FA5}">
                      <a16:colId xmlns:a16="http://schemas.microsoft.com/office/drawing/2014/main" val="39435109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15914396"/>
                  </a:ext>
                </a:extLst>
              </a:tr>
              <a:tr h="370840">
                <a:tc>
                  <a:txBody>
                    <a:bodyPr/>
                    <a:lstStyle/>
                    <a:p>
                      <a:r>
                        <a:rPr lang="en-US" sz="1000"/>
                        <a:t>Philadelphia Insurance Companies</a:t>
                      </a:r>
                    </a:p>
                  </a:txBody>
                  <a:tcPr/>
                </a:tc>
                <a:tc>
                  <a:txBody>
                    <a:bodyPr/>
                    <a:lstStyle/>
                    <a:p>
                      <a:r>
                        <a:rPr lang="en-US" sz="1000"/>
                        <a:t>12576</a:t>
                      </a:r>
                    </a:p>
                  </a:txBody>
                  <a:tcPr/>
                </a:tc>
                <a:tc>
                  <a:txBody>
                    <a:bodyPr/>
                    <a:lstStyle/>
                    <a:p>
                      <a:r>
                        <a:rPr lang="en-US" sz="1000"/>
                        <a:t>175</a:t>
                      </a:r>
                    </a:p>
                  </a:txBody>
                  <a:tcPr/>
                </a:tc>
                <a:tc>
                  <a:txBody>
                    <a:bodyPr/>
                    <a:lstStyle/>
                    <a:p>
                      <a:r>
                        <a:rPr lang="en-US" sz="1000"/>
                        <a:t>21</a:t>
                      </a:r>
                    </a:p>
                  </a:txBody>
                  <a:tcPr/>
                </a:tc>
                <a:tc>
                  <a:txBody>
                    <a:bodyPr/>
                    <a:lstStyle/>
                    <a:p>
                      <a:r>
                        <a:rPr lang="en-US" sz="1000"/>
                        <a:t>1307</a:t>
                      </a:r>
                    </a:p>
                  </a:txBody>
                  <a:tcPr/>
                </a:tc>
                <a:tc>
                  <a:txBody>
                    <a:bodyPr/>
                    <a:lstStyle/>
                    <a:p>
                      <a:r>
                        <a:rPr lang="en-US" sz="1000"/>
                        <a:t>8</a:t>
                      </a:r>
                    </a:p>
                  </a:txBody>
                  <a:tcPr/>
                </a:tc>
                <a:tc>
                  <a:txBody>
                    <a:bodyPr/>
                    <a:lstStyle/>
                    <a:p>
                      <a:r>
                        <a:rPr lang="en-US" sz="1000"/>
                        <a:t>0.5014%</a:t>
                      </a:r>
                    </a:p>
                  </a:txBody>
                  <a:tcPr/>
                </a:tc>
                <a:extLst>
                  <a:ext uri="{0D108BD9-81ED-4DB2-BD59-A6C34878D82A}">
                    <a16:rowId xmlns:a16="http://schemas.microsoft.com/office/drawing/2014/main" val="426435534"/>
                  </a:ext>
                </a:extLst>
              </a:tr>
            </a:tbl>
          </a:graphicData>
        </a:graphic>
      </p:graphicFrame>
      <p:sp>
        <p:nvSpPr>
          <p:cNvPr id="4" name="Text Placeholder 3">
            <a:extLst>
              <a:ext uri="{FF2B5EF4-FFF2-40B4-BE49-F238E27FC236}">
                <a16:creationId xmlns:a16="http://schemas.microsoft.com/office/drawing/2014/main" id="{EDFD8600-FA4A-4721-B682-2D23CC28BCD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363359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AEE3-2C79-469E-9E8C-6ACD1F1875F4}"/>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CD0F97B3-0625-404F-8F5E-9091348C7E1D}"/>
              </a:ext>
            </a:extLst>
          </p:cNvPr>
          <p:cNvGraphicFramePr>
            <a:graphicFrameLocks noGrp="1"/>
          </p:cNvGraphicFramePr>
          <p:nvPr>
            <p:ph type="chart" sz="quarter" idx="13"/>
            <p:extLst>
              <p:ext uri="{D42A27DB-BD31-4B8C-83A1-F6EECF244321}">
                <p14:modId xmlns:p14="http://schemas.microsoft.com/office/powerpoint/2010/main" val="1667617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C02597-B63B-4C1B-A17C-C03120BA3A1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5F883EF-FE1C-4E19-A22D-FD11E359FB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488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3A27-1CA7-4649-AB3B-75977260090F}"/>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A8FAE3BB-D703-4A1B-8F5F-58F2841FB191}"/>
              </a:ext>
            </a:extLst>
          </p:cNvPr>
          <p:cNvGraphicFramePr>
            <a:graphicFrameLocks noGrp="1"/>
          </p:cNvGraphicFramePr>
          <p:nvPr>
            <p:ph type="chart" sz="quarter" idx="13"/>
            <p:extLst>
              <p:ext uri="{D42A27DB-BD31-4B8C-83A1-F6EECF244321}">
                <p14:modId xmlns:p14="http://schemas.microsoft.com/office/powerpoint/2010/main" val="1962651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AC58D-C3DA-4CDD-8821-BB9AEB1E500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A7CE853-1494-4884-ACCF-B7314A8754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129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E19C0-4885-434E-AFC1-F1CED1D71E8B}"/>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40CC2EC1-9C26-4097-B008-D2B599C5F081}"/>
              </a:ext>
            </a:extLst>
          </p:cNvPr>
          <p:cNvGraphicFramePr>
            <a:graphicFrameLocks noGrp="1"/>
          </p:cNvGraphicFramePr>
          <p:nvPr>
            <p:ph type="tbl" sz="quarter" idx="13"/>
            <p:extLst>
              <p:ext uri="{D42A27DB-BD31-4B8C-83A1-F6EECF244321}">
                <p14:modId xmlns:p14="http://schemas.microsoft.com/office/powerpoint/2010/main" val="3298555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94779022"/>
                    </a:ext>
                  </a:extLst>
                </a:gridCol>
                <a:gridCol w="987552">
                  <a:extLst>
                    <a:ext uri="{9D8B030D-6E8A-4147-A177-3AD203B41FA5}">
                      <a16:colId xmlns:a16="http://schemas.microsoft.com/office/drawing/2014/main" val="848521564"/>
                    </a:ext>
                  </a:extLst>
                </a:gridCol>
                <a:gridCol w="987552">
                  <a:extLst>
                    <a:ext uri="{9D8B030D-6E8A-4147-A177-3AD203B41FA5}">
                      <a16:colId xmlns:a16="http://schemas.microsoft.com/office/drawing/2014/main" val="3395898142"/>
                    </a:ext>
                  </a:extLst>
                </a:gridCol>
                <a:gridCol w="987552">
                  <a:extLst>
                    <a:ext uri="{9D8B030D-6E8A-4147-A177-3AD203B41FA5}">
                      <a16:colId xmlns:a16="http://schemas.microsoft.com/office/drawing/2014/main" val="3664730540"/>
                    </a:ext>
                  </a:extLst>
                </a:gridCol>
                <a:gridCol w="987552">
                  <a:extLst>
                    <a:ext uri="{9D8B030D-6E8A-4147-A177-3AD203B41FA5}">
                      <a16:colId xmlns:a16="http://schemas.microsoft.com/office/drawing/2014/main" val="274382232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019512086"/>
                  </a:ext>
                </a:extLst>
              </a:tr>
              <a:tr h="370840">
                <a:tc>
                  <a:txBody>
                    <a:bodyPr/>
                    <a:lstStyle/>
                    <a:p>
                      <a:r>
                        <a:rPr lang="en-US" sz="1000" b="1"/>
                        <a:t>Philadelphia Insurance Companies - 2017-06-14 08:47:35</a:t>
                      </a:r>
                      <a:r>
                        <a:rPr lang="en-US" sz="1000"/>
                        <a:t>
PHLY is the lead carrier for the PGA Insurance program for Golf Courses, Practice Facilities, and Teaching Academies. Find out what makes our coverage a hole-in-one: https://goo.gl/52MLdI</a:t>
                      </a:r>
                    </a:p>
                  </a:txBody>
                  <a:tcPr/>
                </a:tc>
                <a:tc>
                  <a:txBody>
                    <a:bodyPr/>
                    <a:lstStyle/>
                    <a:p>
                      <a:r>
                        <a:rPr lang="en-US" sz="1000"/>
                        <a:t>87</a:t>
                      </a:r>
                    </a:p>
                  </a:txBody>
                  <a:tcPr/>
                </a:tc>
                <a:tc>
                  <a:txBody>
                    <a:bodyPr/>
                    <a:lstStyle/>
                    <a:p>
                      <a:r>
                        <a:rPr lang="en-US" sz="1000"/>
                        <a:t>0</a:t>
                      </a:r>
                    </a:p>
                  </a:txBody>
                  <a:tcPr/>
                </a:tc>
                <a:tc>
                  <a:txBody>
                    <a:bodyPr/>
                    <a:lstStyle/>
                    <a:p>
                      <a:r>
                        <a:rPr lang="en-US" sz="1000"/>
                        <a:t>0.6963%</a:t>
                      </a:r>
                    </a:p>
                  </a:txBody>
                  <a:tcPr/>
                </a:tc>
                <a:tc>
                  <a:txBody>
                    <a:bodyPr/>
                    <a:lstStyle/>
                    <a:p>
                      <a:r>
                        <a:rPr lang="en-US" sz="1000"/>
                        <a:t>Photo</a:t>
                      </a:r>
                    </a:p>
                  </a:txBody>
                  <a:tcPr/>
                </a:tc>
                <a:extLst>
                  <a:ext uri="{0D108BD9-81ED-4DB2-BD59-A6C34878D82A}">
                    <a16:rowId xmlns:a16="http://schemas.microsoft.com/office/drawing/2014/main" val="1175594867"/>
                  </a:ext>
                </a:extLst>
              </a:tr>
              <a:tr h="370840">
                <a:tc>
                  <a:txBody>
                    <a:bodyPr/>
                    <a:lstStyle/>
                    <a:p>
                      <a:r>
                        <a:rPr lang="en-US" sz="1000" b="1"/>
                        <a:t>Philadelphia Insurance Companies - 2017-06-27 09:58:57</a:t>
                      </a:r>
                      <a:r>
                        <a:rPr lang="en-US" sz="1000"/>
                        <a:t>
This weekend, Fairmount Park hosted the 13th Annual Philadelphia Escape Triathlon Series which featured two days of challenging activities. A group of PHLY employees from the Home Office put their fitness to the test by competing in the Sprint distance and Olympic distance races. Go #TEAMPHLY!</a:t>
                      </a:r>
                    </a:p>
                  </a:txBody>
                  <a:tcPr/>
                </a:tc>
                <a:tc>
                  <a:txBody>
                    <a:bodyPr/>
                    <a:lstStyle/>
                    <a:p>
                      <a:r>
                        <a:rPr lang="en-US" sz="1000"/>
                        <a:t>82</a:t>
                      </a:r>
                    </a:p>
                  </a:txBody>
                  <a:tcPr/>
                </a:tc>
                <a:tc>
                  <a:txBody>
                    <a:bodyPr/>
                    <a:lstStyle/>
                    <a:p>
                      <a:r>
                        <a:rPr lang="en-US" sz="1000"/>
                        <a:t>0</a:t>
                      </a:r>
                    </a:p>
                  </a:txBody>
                  <a:tcPr/>
                </a:tc>
                <a:tc>
                  <a:txBody>
                    <a:bodyPr/>
                    <a:lstStyle/>
                    <a:p>
                      <a:r>
                        <a:rPr lang="en-US" sz="1000"/>
                        <a:t>0.6528%</a:t>
                      </a:r>
                    </a:p>
                  </a:txBody>
                  <a:tcPr/>
                </a:tc>
                <a:tc>
                  <a:txBody>
                    <a:bodyPr/>
                    <a:lstStyle/>
                    <a:p>
                      <a:r>
                        <a:rPr lang="en-US" sz="1000"/>
                        <a:t>Photo</a:t>
                      </a:r>
                    </a:p>
                  </a:txBody>
                  <a:tcPr/>
                </a:tc>
                <a:extLst>
                  <a:ext uri="{0D108BD9-81ED-4DB2-BD59-A6C34878D82A}">
                    <a16:rowId xmlns:a16="http://schemas.microsoft.com/office/drawing/2014/main" val="3436355728"/>
                  </a:ext>
                </a:extLst>
              </a:tr>
              <a:tr h="370840">
                <a:tc>
                  <a:txBody>
                    <a:bodyPr/>
                    <a:lstStyle/>
                    <a:p>
                      <a:r>
                        <a:rPr lang="en-US" sz="1000" b="1"/>
                        <a:t>Philadelphia Insurance Companies - 2017-06-23 16:24:05</a:t>
                      </a:r>
                      <a:r>
                        <a:rPr lang="en-US" sz="1000"/>
                        <a:t>
Earlier this month, seven employees from the Home and Field Offices represented #TEAMPHLY at the IICF Women in Insurance Global Conference.  The 3rd annual three-day conference welcomed over 600 insurance professionals from around the world in Times Square, New York City and focused on exploring issues of diversity and inclusion, the global impact of innovation, and empowerment. We were proud to participate in the largest, most successful diversity initiative in the insurance industry!</a:t>
                      </a:r>
                    </a:p>
                  </a:txBody>
                  <a:tcPr/>
                </a:tc>
                <a:tc>
                  <a:txBody>
                    <a:bodyPr/>
                    <a:lstStyle/>
                    <a:p>
                      <a:r>
                        <a:rPr lang="en-US" sz="1000"/>
                        <a:t>81</a:t>
                      </a:r>
                    </a:p>
                  </a:txBody>
                  <a:tcPr/>
                </a:tc>
                <a:tc>
                  <a:txBody>
                    <a:bodyPr/>
                    <a:lstStyle/>
                    <a:p>
                      <a:r>
                        <a:rPr lang="en-US" sz="1000"/>
                        <a:t>0</a:t>
                      </a:r>
                    </a:p>
                  </a:txBody>
                  <a:tcPr/>
                </a:tc>
                <a:tc>
                  <a:txBody>
                    <a:bodyPr/>
                    <a:lstStyle/>
                    <a:p>
                      <a:r>
                        <a:rPr lang="en-US" sz="1000"/>
                        <a:t>0.6455%</a:t>
                      </a:r>
                    </a:p>
                  </a:txBody>
                  <a:tcPr/>
                </a:tc>
                <a:tc>
                  <a:txBody>
                    <a:bodyPr/>
                    <a:lstStyle/>
                    <a:p>
                      <a:r>
                        <a:rPr lang="en-US" sz="1000"/>
                        <a:t>Photo</a:t>
                      </a:r>
                    </a:p>
                  </a:txBody>
                  <a:tcPr/>
                </a:tc>
                <a:extLst>
                  <a:ext uri="{0D108BD9-81ED-4DB2-BD59-A6C34878D82A}">
                    <a16:rowId xmlns:a16="http://schemas.microsoft.com/office/drawing/2014/main" val="129317762"/>
                  </a:ext>
                </a:extLst>
              </a:tr>
              <a:tr h="370840">
                <a:tc>
                  <a:txBody>
                    <a:bodyPr/>
                    <a:lstStyle/>
                    <a:p>
                      <a:r>
                        <a:rPr lang="en-US" sz="1000" b="1"/>
                        <a:t>Philadelphia Insurance Companies - 2017-06-20 16:38:38</a:t>
                      </a:r>
                      <a:r>
                        <a:rPr lang="en-US" sz="1000"/>
                        <a:t>
PHLY employees in our Ewing, NJ office volunteered to help at one of the group homes of our insured, SERV Behavioral Health System.  #TEAMPHLY helped landscape the front yard by mulching and planting flowers, which were donated by Home Depot.</a:t>
                      </a:r>
                    </a:p>
                  </a:txBody>
                  <a:tcPr/>
                </a:tc>
                <a:tc>
                  <a:txBody>
                    <a:bodyPr/>
                    <a:lstStyle/>
                    <a:p>
                      <a:r>
                        <a:rPr lang="en-US" sz="1000"/>
                        <a:t>75</a:t>
                      </a:r>
                    </a:p>
                  </a:txBody>
                  <a:tcPr/>
                </a:tc>
                <a:tc>
                  <a:txBody>
                    <a:bodyPr/>
                    <a:lstStyle/>
                    <a:p>
                      <a:r>
                        <a:rPr lang="en-US" sz="1000"/>
                        <a:t>1</a:t>
                      </a:r>
                    </a:p>
                  </a:txBody>
                  <a:tcPr/>
                </a:tc>
                <a:tc>
                  <a:txBody>
                    <a:bodyPr/>
                    <a:lstStyle/>
                    <a:p>
                      <a:r>
                        <a:rPr lang="en-US" sz="1000"/>
                        <a:t>0.6067%</a:t>
                      </a:r>
                    </a:p>
                  </a:txBody>
                  <a:tcPr/>
                </a:tc>
                <a:tc>
                  <a:txBody>
                    <a:bodyPr/>
                    <a:lstStyle/>
                    <a:p>
                      <a:r>
                        <a:rPr lang="en-US" sz="1000"/>
                        <a:t>Photo</a:t>
                      </a:r>
                    </a:p>
                  </a:txBody>
                  <a:tcPr/>
                </a:tc>
                <a:extLst>
                  <a:ext uri="{0D108BD9-81ED-4DB2-BD59-A6C34878D82A}">
                    <a16:rowId xmlns:a16="http://schemas.microsoft.com/office/drawing/2014/main" val="1585551523"/>
                  </a:ext>
                </a:extLst>
              </a:tr>
              <a:tr h="370840">
                <a:tc>
                  <a:txBody>
                    <a:bodyPr/>
                    <a:lstStyle/>
                    <a:p>
                      <a:r>
                        <a:rPr lang="en-US" sz="1000" b="1"/>
                        <a:t>Philadelphia Insurance Companies - 2017-06-08 17:17:05</a:t>
                      </a:r>
                      <a:r>
                        <a:rPr lang="en-US" sz="1000"/>
                        <a:t>
#TEAMPHLY volunteered to help Elwyn celebrate the end of the school year and kick off the summer with a festival at the Davidson School. PHLY employees in the Home Office helped set up and man several activity areas at Elwyn's Summer Festival which was chock-full of games, crafts, water ice, and just plain fun!</a:t>
                      </a:r>
                    </a:p>
                  </a:txBody>
                  <a:tcPr/>
                </a:tc>
                <a:tc>
                  <a:txBody>
                    <a:bodyPr/>
                    <a:lstStyle/>
                    <a:p>
                      <a:r>
                        <a:rPr lang="en-US" sz="1000"/>
                        <a:t>74</a:t>
                      </a:r>
                    </a:p>
                  </a:txBody>
                  <a:tcPr/>
                </a:tc>
                <a:tc>
                  <a:txBody>
                    <a:bodyPr/>
                    <a:lstStyle/>
                    <a:p>
                      <a:r>
                        <a:rPr lang="en-US" sz="1000"/>
                        <a:t>0</a:t>
                      </a:r>
                    </a:p>
                  </a:txBody>
                  <a:tcPr/>
                </a:tc>
                <a:tc>
                  <a:txBody>
                    <a:bodyPr/>
                    <a:lstStyle/>
                    <a:p>
                      <a:r>
                        <a:rPr lang="en-US" sz="1000"/>
                        <a:t>0.5940%</a:t>
                      </a:r>
                    </a:p>
                  </a:txBody>
                  <a:tcPr/>
                </a:tc>
                <a:tc>
                  <a:txBody>
                    <a:bodyPr/>
                    <a:lstStyle/>
                    <a:p>
                      <a:r>
                        <a:rPr lang="en-US" sz="1000"/>
                        <a:t>Photo</a:t>
                      </a:r>
                    </a:p>
                  </a:txBody>
                  <a:tcPr/>
                </a:tc>
                <a:extLst>
                  <a:ext uri="{0D108BD9-81ED-4DB2-BD59-A6C34878D82A}">
                    <a16:rowId xmlns:a16="http://schemas.microsoft.com/office/drawing/2014/main" val="506682040"/>
                  </a:ext>
                </a:extLst>
              </a:tr>
            </a:tbl>
          </a:graphicData>
        </a:graphic>
      </p:graphicFrame>
      <p:sp>
        <p:nvSpPr>
          <p:cNvPr id="4" name="Text Placeholder 3">
            <a:extLst>
              <a:ext uri="{FF2B5EF4-FFF2-40B4-BE49-F238E27FC236}">
                <a16:creationId xmlns:a16="http://schemas.microsoft.com/office/drawing/2014/main" id="{92803F72-326F-42C1-BAFB-EBE42275675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878563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E3A07-A3D7-4633-BB09-07B82230E1D1}"/>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29D499D6-2F0E-4229-B9DB-56FD7CA4EBF8}"/>
              </a:ext>
            </a:extLst>
          </p:cNvPr>
          <p:cNvGraphicFramePr>
            <a:graphicFrameLocks noGrp="1"/>
          </p:cNvGraphicFramePr>
          <p:nvPr>
            <p:ph type="tbl" sz="quarter" idx="13"/>
            <p:extLst>
              <p:ext uri="{D42A27DB-BD31-4B8C-83A1-F6EECF244321}">
                <p14:modId xmlns:p14="http://schemas.microsoft.com/office/powerpoint/2010/main" val="194723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9940473"/>
                    </a:ext>
                  </a:extLst>
                </a:gridCol>
                <a:gridCol w="699516">
                  <a:extLst>
                    <a:ext uri="{9D8B030D-6E8A-4147-A177-3AD203B41FA5}">
                      <a16:colId xmlns:a16="http://schemas.microsoft.com/office/drawing/2014/main" val="3996555747"/>
                    </a:ext>
                  </a:extLst>
                </a:gridCol>
                <a:gridCol w="699516">
                  <a:extLst>
                    <a:ext uri="{9D8B030D-6E8A-4147-A177-3AD203B41FA5}">
                      <a16:colId xmlns:a16="http://schemas.microsoft.com/office/drawing/2014/main" val="3559626120"/>
                    </a:ext>
                  </a:extLst>
                </a:gridCol>
                <a:gridCol w="658368">
                  <a:extLst>
                    <a:ext uri="{9D8B030D-6E8A-4147-A177-3AD203B41FA5}">
                      <a16:colId xmlns:a16="http://schemas.microsoft.com/office/drawing/2014/main" val="685071156"/>
                    </a:ext>
                  </a:extLst>
                </a:gridCol>
                <a:gridCol w="658368">
                  <a:extLst>
                    <a:ext uri="{9D8B030D-6E8A-4147-A177-3AD203B41FA5}">
                      <a16:colId xmlns:a16="http://schemas.microsoft.com/office/drawing/2014/main" val="3067469668"/>
                    </a:ext>
                  </a:extLst>
                </a:gridCol>
                <a:gridCol w="658368">
                  <a:extLst>
                    <a:ext uri="{9D8B030D-6E8A-4147-A177-3AD203B41FA5}">
                      <a16:colId xmlns:a16="http://schemas.microsoft.com/office/drawing/2014/main" val="3572311301"/>
                    </a:ext>
                  </a:extLst>
                </a:gridCol>
                <a:gridCol w="699516">
                  <a:extLst>
                    <a:ext uri="{9D8B030D-6E8A-4147-A177-3AD203B41FA5}">
                      <a16:colId xmlns:a16="http://schemas.microsoft.com/office/drawing/2014/main" val="2063452855"/>
                    </a:ext>
                  </a:extLst>
                </a:gridCol>
                <a:gridCol w="699516">
                  <a:extLst>
                    <a:ext uri="{9D8B030D-6E8A-4147-A177-3AD203B41FA5}">
                      <a16:colId xmlns:a16="http://schemas.microsoft.com/office/drawing/2014/main" val="3265861410"/>
                    </a:ext>
                  </a:extLst>
                </a:gridCol>
                <a:gridCol w="699516">
                  <a:extLst>
                    <a:ext uri="{9D8B030D-6E8A-4147-A177-3AD203B41FA5}">
                      <a16:colId xmlns:a16="http://schemas.microsoft.com/office/drawing/2014/main" val="1838328488"/>
                    </a:ext>
                  </a:extLst>
                </a:gridCol>
                <a:gridCol w="658368">
                  <a:extLst>
                    <a:ext uri="{9D8B030D-6E8A-4147-A177-3AD203B41FA5}">
                      <a16:colId xmlns:a16="http://schemas.microsoft.com/office/drawing/2014/main" val="22825152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01173469"/>
                  </a:ext>
                </a:extLst>
              </a:tr>
              <a:tr h="370840">
                <a:tc>
                  <a:txBody>
                    <a:bodyPr/>
                    <a:lstStyle/>
                    <a:p>
                      <a:r>
                        <a:rPr lang="en-US" sz="1000"/>
                        <a:t>phlyinsurance (Philadelphia Insurance Co.)</a:t>
                      </a:r>
                    </a:p>
                  </a:txBody>
                  <a:tcPr/>
                </a:tc>
                <a:tc>
                  <a:txBody>
                    <a:bodyPr/>
                    <a:lstStyle/>
                    <a:p>
                      <a:r>
                        <a:rPr lang="en-US" sz="1000"/>
                        <a:t>556</a:t>
                      </a:r>
                    </a:p>
                  </a:txBody>
                  <a:tcPr/>
                </a:tc>
                <a:tc>
                  <a:txBody>
                    <a:bodyPr/>
                    <a:lstStyle/>
                    <a:p>
                      <a:r>
                        <a:rPr lang="en-US" sz="1000"/>
                        <a:t>56</a:t>
                      </a:r>
                    </a:p>
                  </a:txBody>
                  <a:tcPr/>
                </a:tc>
                <a:tc>
                  <a:txBody>
                    <a:bodyPr/>
                    <a:lstStyle/>
                    <a:p>
                      <a:r>
                        <a:rPr lang="en-US" sz="1000"/>
                        <a:t>17</a:t>
                      </a:r>
                    </a:p>
                  </a:txBody>
                  <a:tcPr/>
                </a:tc>
                <a:tc>
                  <a:txBody>
                    <a:bodyPr/>
                    <a:lstStyle/>
                    <a:p>
                      <a:r>
                        <a:rPr lang="en-US" sz="1000"/>
                        <a:t>7</a:t>
                      </a:r>
                    </a:p>
                  </a:txBody>
                  <a:tcPr/>
                </a:tc>
                <a:tc>
                  <a:txBody>
                    <a:bodyPr/>
                    <a:lstStyle/>
                    <a:p>
                      <a:r>
                        <a:rPr lang="en-US" sz="1000"/>
                        <a:t>0</a:t>
                      </a:r>
                    </a:p>
                  </a:txBody>
                  <a:tcPr/>
                </a:tc>
                <a:tc>
                  <a:txBody>
                    <a:bodyPr/>
                    <a:lstStyle/>
                    <a:p>
                      <a:r>
                        <a:rPr lang="en-US" sz="1000"/>
                        <a:t>24</a:t>
                      </a:r>
                    </a:p>
                  </a:txBody>
                  <a:tcPr/>
                </a:tc>
                <a:tc>
                  <a:txBody>
                    <a:bodyPr/>
                    <a:lstStyle/>
                    <a:p>
                      <a:r>
                        <a:rPr lang="en-US" sz="1000"/>
                        <a:t>1463</a:t>
                      </a:r>
                    </a:p>
                  </a:txBody>
                  <a:tcPr/>
                </a:tc>
                <a:tc>
                  <a:txBody>
                    <a:bodyPr/>
                    <a:lstStyle/>
                    <a:p>
                      <a:r>
                        <a:rPr lang="en-US" sz="1000"/>
                        <a:t>12</a:t>
                      </a:r>
                    </a:p>
                  </a:txBody>
                  <a:tcPr/>
                </a:tc>
                <a:tc>
                  <a:txBody>
                    <a:bodyPr/>
                    <a:lstStyle/>
                    <a:p>
                      <a:r>
                        <a:rPr lang="en-US" sz="1000"/>
                        <a:t>11.6398%</a:t>
                      </a:r>
                    </a:p>
                  </a:txBody>
                  <a:tcPr/>
                </a:tc>
                <a:extLst>
                  <a:ext uri="{0D108BD9-81ED-4DB2-BD59-A6C34878D82A}">
                    <a16:rowId xmlns:a16="http://schemas.microsoft.com/office/drawing/2014/main" val="1748038517"/>
                  </a:ext>
                </a:extLst>
              </a:tr>
            </a:tbl>
          </a:graphicData>
        </a:graphic>
      </p:graphicFrame>
      <p:sp>
        <p:nvSpPr>
          <p:cNvPr id="4" name="Text Placeholder 3">
            <a:extLst>
              <a:ext uri="{FF2B5EF4-FFF2-40B4-BE49-F238E27FC236}">
                <a16:creationId xmlns:a16="http://schemas.microsoft.com/office/drawing/2014/main" id="{2B410BC0-7298-48E2-9F28-9E0612B491D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034008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33C8F-8F69-42DF-9D70-765E5C6B0F0B}"/>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805DA5BA-6988-4C16-863D-EDFF241CC248}"/>
              </a:ext>
            </a:extLst>
          </p:cNvPr>
          <p:cNvGraphicFramePr>
            <a:graphicFrameLocks noGrp="1"/>
          </p:cNvGraphicFramePr>
          <p:nvPr>
            <p:ph type="chart" sz="quarter" idx="13"/>
            <p:extLst>
              <p:ext uri="{D42A27DB-BD31-4B8C-83A1-F6EECF244321}">
                <p14:modId xmlns:p14="http://schemas.microsoft.com/office/powerpoint/2010/main" val="2530163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A5BEA2-A55A-4FA6-880C-BE262E259CE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4E5D8A7-3824-49C0-92EE-C12251962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298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E3A26-5E2F-435F-92CE-45CE3ED13228}"/>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604E659E-A18F-4CDE-B50E-C9BDCC4D5FE3}"/>
              </a:ext>
            </a:extLst>
          </p:cNvPr>
          <p:cNvGraphicFramePr>
            <a:graphicFrameLocks noGrp="1"/>
          </p:cNvGraphicFramePr>
          <p:nvPr>
            <p:ph type="chart" sz="quarter" idx="13"/>
            <p:extLst>
              <p:ext uri="{D42A27DB-BD31-4B8C-83A1-F6EECF244321}">
                <p14:modId xmlns:p14="http://schemas.microsoft.com/office/powerpoint/2010/main" val="2532444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1A17CE-2349-4D85-B4A3-471E1526D56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7A88B84-C245-4E20-BFFC-5491962DF6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224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750D-0322-42F4-A31F-20CA744C7ECC}"/>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4C67D567-28AD-4DE5-B090-CE1048F2CABE}"/>
              </a:ext>
            </a:extLst>
          </p:cNvPr>
          <p:cNvGraphicFramePr>
            <a:graphicFrameLocks noGrp="1"/>
          </p:cNvGraphicFramePr>
          <p:nvPr>
            <p:ph type="tbl" sz="quarter" idx="13"/>
            <p:extLst>
              <p:ext uri="{D42A27DB-BD31-4B8C-83A1-F6EECF244321}">
                <p14:modId xmlns:p14="http://schemas.microsoft.com/office/powerpoint/2010/main" val="190819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40274914"/>
                    </a:ext>
                  </a:extLst>
                </a:gridCol>
                <a:gridCol w="987552">
                  <a:extLst>
                    <a:ext uri="{9D8B030D-6E8A-4147-A177-3AD203B41FA5}">
                      <a16:colId xmlns:a16="http://schemas.microsoft.com/office/drawing/2014/main" val="156899692"/>
                    </a:ext>
                  </a:extLst>
                </a:gridCol>
                <a:gridCol w="987552">
                  <a:extLst>
                    <a:ext uri="{9D8B030D-6E8A-4147-A177-3AD203B41FA5}">
                      <a16:colId xmlns:a16="http://schemas.microsoft.com/office/drawing/2014/main" val="1615247141"/>
                    </a:ext>
                  </a:extLst>
                </a:gridCol>
                <a:gridCol w="987552">
                  <a:extLst>
                    <a:ext uri="{9D8B030D-6E8A-4147-A177-3AD203B41FA5}">
                      <a16:colId xmlns:a16="http://schemas.microsoft.com/office/drawing/2014/main" val="721613460"/>
                    </a:ext>
                  </a:extLst>
                </a:gridCol>
                <a:gridCol w="987552">
                  <a:extLst>
                    <a:ext uri="{9D8B030D-6E8A-4147-A177-3AD203B41FA5}">
                      <a16:colId xmlns:a16="http://schemas.microsoft.com/office/drawing/2014/main" val="118218142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0089674"/>
                  </a:ext>
                </a:extLst>
              </a:tr>
              <a:tr h="370840">
                <a:tc>
                  <a:txBody>
                    <a:bodyPr/>
                    <a:lstStyle/>
                    <a:p>
                      <a:r>
                        <a:rPr lang="en-US" sz="1000" b="1"/>
                        <a:t>phlyinsurance (Philadelphia Insurance Co.) - 2017-06-05 16:56:22</a:t>
                      </a:r>
                      <a:r>
                        <a:rPr lang="en-US" sz="1000"/>
                        <a:t>
Conquering a #triathlon is no easy feat. #Congratulations to #TEAMPHLY for completing the #Olympic distance of #escapethecape, a triathlon in #CapeMay, NJ which begins with a 12 foot jump off the Cape May-Lewes #Ferry into the #DelawareBay! 💪🏼 #ThinkPHLY  #insurance #fitness #motivation #triathlete #swimbikerun #trilife</a:t>
                      </a:r>
                    </a:p>
                  </a:txBody>
                  <a:tcPr/>
                </a:tc>
                <a:tc>
                  <a:txBody>
                    <a:bodyPr/>
                    <a:lstStyle/>
                    <a:p>
                      <a:r>
                        <a:rPr lang="en-US" sz="1000"/>
                        <a:t>107</a:t>
                      </a:r>
                    </a:p>
                  </a:txBody>
                  <a:tcPr/>
                </a:tc>
                <a:tc>
                  <a:txBody>
                    <a:bodyPr/>
                    <a:lstStyle/>
                    <a:p>
                      <a:r>
                        <a:rPr lang="en-US" sz="1000"/>
                        <a:t>1</a:t>
                      </a:r>
                    </a:p>
                  </a:txBody>
                  <a:tcPr/>
                </a:tc>
                <a:tc>
                  <a:txBody>
                    <a:bodyPr/>
                    <a:lstStyle/>
                    <a:p>
                      <a:r>
                        <a:rPr lang="en-US" sz="1000"/>
                        <a:t>21.1350%</a:t>
                      </a:r>
                    </a:p>
                  </a:txBody>
                  <a:tcPr/>
                </a:tc>
                <a:tc>
                  <a:txBody>
                    <a:bodyPr/>
                    <a:lstStyle/>
                    <a:p>
                      <a:r>
                        <a:rPr lang="en-US" sz="1000"/>
                        <a:t>Image</a:t>
                      </a:r>
                    </a:p>
                  </a:txBody>
                  <a:tcPr/>
                </a:tc>
                <a:extLst>
                  <a:ext uri="{0D108BD9-81ED-4DB2-BD59-A6C34878D82A}">
                    <a16:rowId xmlns:a16="http://schemas.microsoft.com/office/drawing/2014/main" val="2824218411"/>
                  </a:ext>
                </a:extLst>
              </a:tr>
              <a:tr h="370840">
                <a:tc>
                  <a:txBody>
                    <a:bodyPr/>
                    <a:lstStyle/>
                    <a:p>
                      <a:r>
                        <a:rPr lang="en-US" sz="1000" b="1"/>
                        <a:t>phlyinsurance (Philadelphia Insurance Co.) - 2017-06-06 17:13:33</a:t>
                      </a:r>
                      <a:r>
                        <a:rPr lang="en-US" sz="1000"/>
                        <a:t>
Yesterday, #PHLY kicked off its 6th annual Summer Associates Program in the Home and Field offices! #TEAMPHLY welcomed 39 #interns from across the country to the Home Office in #BalaCynwyd, PA for a 3-day orientation. Following the orientation, the Summer Associates will return to their respective offices to begin their 10-week #internship assignment. We would like to extend a warm welcome to the Class of 2017! 🙌🏼 #PHLYinternlife #ThinkPHLY #insurance #summerinternship #insurancelife #summergoals</a:t>
                      </a:r>
                    </a:p>
                  </a:txBody>
                  <a:tcPr/>
                </a:tc>
                <a:tc>
                  <a:txBody>
                    <a:bodyPr/>
                    <a:lstStyle/>
                    <a:p>
                      <a:r>
                        <a:rPr lang="en-US" sz="1000"/>
                        <a:t>91</a:t>
                      </a:r>
                    </a:p>
                  </a:txBody>
                  <a:tcPr/>
                </a:tc>
                <a:tc>
                  <a:txBody>
                    <a:bodyPr/>
                    <a:lstStyle/>
                    <a:p>
                      <a:r>
                        <a:rPr lang="en-US" sz="1000"/>
                        <a:t>0</a:t>
                      </a:r>
                    </a:p>
                  </a:txBody>
                  <a:tcPr/>
                </a:tc>
                <a:tc>
                  <a:txBody>
                    <a:bodyPr/>
                    <a:lstStyle/>
                    <a:p>
                      <a:r>
                        <a:rPr lang="en-US" sz="1000"/>
                        <a:t>17.7043%</a:t>
                      </a:r>
                    </a:p>
                  </a:txBody>
                  <a:tcPr/>
                </a:tc>
                <a:tc>
                  <a:txBody>
                    <a:bodyPr/>
                    <a:lstStyle/>
                    <a:p>
                      <a:r>
                        <a:rPr lang="en-US" sz="1000"/>
                        <a:t>Image</a:t>
                      </a:r>
                    </a:p>
                  </a:txBody>
                  <a:tcPr/>
                </a:tc>
                <a:extLst>
                  <a:ext uri="{0D108BD9-81ED-4DB2-BD59-A6C34878D82A}">
                    <a16:rowId xmlns:a16="http://schemas.microsoft.com/office/drawing/2014/main" val="575869669"/>
                  </a:ext>
                </a:extLst>
              </a:tr>
              <a:tr h="370840">
                <a:tc>
                  <a:txBody>
                    <a:bodyPr/>
                    <a:lstStyle/>
                    <a:p>
                      <a:r>
                        <a:rPr lang="en-US" sz="1000" b="1"/>
                        <a:t>phlyinsurance (Philadelphia Insurance Co.) - 2017-06-26 16:59:10</a:t>
                      </a:r>
                      <a:r>
                        <a:rPr lang="en-US" sz="1000"/>
                        <a:t>
This weekend, #FairmountPark hosted the 13th Annual #Philadelphia Escape #Triathlon Series which featured two days of challenging activities. A group of #PHLY employees from the Home Office put their #fitness to the test by competing in the Sprint distance and Olympic distance #races. Go #TEAMPHLY! 💪🏼 #ThinkPHLY #insurance #EscapeSeriesTri #PEMraces #inspiration #motivation</a:t>
                      </a:r>
                    </a:p>
                  </a:txBody>
                  <a:tcPr/>
                </a:tc>
                <a:tc>
                  <a:txBody>
                    <a:bodyPr/>
                    <a:lstStyle/>
                    <a:p>
                      <a:r>
                        <a:rPr lang="en-US" sz="1000"/>
                        <a:t>84</a:t>
                      </a:r>
                    </a:p>
                  </a:txBody>
                  <a:tcPr/>
                </a:tc>
                <a:tc>
                  <a:txBody>
                    <a:bodyPr/>
                    <a:lstStyle/>
                    <a:p>
                      <a:r>
                        <a:rPr lang="en-US" sz="1000"/>
                        <a:t>1</a:t>
                      </a:r>
                    </a:p>
                  </a:txBody>
                  <a:tcPr/>
                </a:tc>
                <a:tc>
                  <a:txBody>
                    <a:bodyPr/>
                    <a:lstStyle/>
                    <a:p>
                      <a:r>
                        <a:rPr lang="en-US" sz="1000"/>
                        <a:t>15.5963%</a:t>
                      </a:r>
                    </a:p>
                  </a:txBody>
                  <a:tcPr/>
                </a:tc>
                <a:tc>
                  <a:txBody>
                    <a:bodyPr/>
                    <a:lstStyle/>
                    <a:p>
                      <a:r>
                        <a:rPr lang="en-US" sz="1000"/>
                        <a:t>Carousel</a:t>
                      </a:r>
                    </a:p>
                  </a:txBody>
                  <a:tcPr/>
                </a:tc>
                <a:extLst>
                  <a:ext uri="{0D108BD9-81ED-4DB2-BD59-A6C34878D82A}">
                    <a16:rowId xmlns:a16="http://schemas.microsoft.com/office/drawing/2014/main" val="3393129654"/>
                  </a:ext>
                </a:extLst>
              </a:tr>
            </a:tbl>
          </a:graphicData>
        </a:graphic>
      </p:graphicFrame>
      <p:sp>
        <p:nvSpPr>
          <p:cNvPr id="4" name="Text Placeholder 3">
            <a:extLst>
              <a:ext uri="{FF2B5EF4-FFF2-40B4-BE49-F238E27FC236}">
                <a16:creationId xmlns:a16="http://schemas.microsoft.com/office/drawing/2014/main" id="{B393AE2A-2E75-46BE-BC5B-D1E8EC606AB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67338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681</Words>
  <Application>Microsoft Office PowerPoint</Application>
  <PresentationFormat>On-screen Show (4:3)</PresentationFormat>
  <Paragraphs>308</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2017-07-10T19:14:56Z</dcterms:created>
  <dcterms:modified xsi:type="dcterms:W3CDTF">2017-07-10T19:15:28Z</dcterms:modified>
</cp:coreProperties>
</file>