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3-4BE5-9768-24DDBAA97C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D3-4BE5-9768-24DDBAA97C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D3-4BE5-9768-24DDBAA97C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D3-4BE5-9768-24DDBAA97C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D3-4BE5-9768-24DDBAA97C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D3-4BE5-9768-24DDBAA97C0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5D3-4BE5-9768-24DDBAA97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298368"/>
        <c:axId val="248299024"/>
      </c:barChart>
      <c:dateAx>
        <c:axId val="24829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99024"/>
        <c:crosses val="autoZero"/>
        <c:auto val="1"/>
        <c:lblOffset val="100"/>
        <c:baseTimeUnit val="days"/>
      </c:dateAx>
      <c:valAx>
        <c:axId val="24829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9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1</c:v>
                </c:pt>
                <c:pt idx="4">
                  <c:v>9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2-4D62-9210-95C25EB2F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173504"/>
        <c:axId val="249176128"/>
      </c:barChart>
      <c:dateAx>
        <c:axId val="249173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76128"/>
        <c:crosses val="autoZero"/>
        <c:auto val="1"/>
        <c:lblOffset val="100"/>
        <c:baseTimeUnit val="months"/>
      </c:dateAx>
      <c:valAx>
        <c:axId val="24917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7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E-4945-A04E-9BF93AA0A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542888"/>
        <c:axId val="299542560"/>
      </c:barChart>
      <c:dateAx>
        <c:axId val="299542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42560"/>
        <c:crosses val="autoZero"/>
        <c:auto val="1"/>
        <c:lblOffset val="100"/>
        <c:baseTimeUnit val="months"/>
      </c:dateAx>
      <c:valAx>
        <c:axId val="29954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4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20</c:v>
                </c:pt>
                <c:pt idx="4">
                  <c:v>33</c:v>
                </c:pt>
                <c:pt idx="5">
                  <c:v>26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A5-43DD-AC00-A28B235EF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378584"/>
        <c:axId val="303382520"/>
      </c:barChart>
      <c:dateAx>
        <c:axId val="30337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82520"/>
        <c:crosses val="autoZero"/>
        <c:auto val="1"/>
        <c:lblOffset val="100"/>
        <c:baseTimeUnit val="months"/>
      </c:dateAx>
      <c:valAx>
        <c:axId val="30338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7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35</c:v>
                </c:pt>
                <c:pt idx="3">
                  <c:v>37</c:v>
                </c:pt>
                <c:pt idx="4">
                  <c:v>23</c:v>
                </c:pt>
                <c:pt idx="5">
                  <c:v>40</c:v>
                </c:pt>
                <c:pt idx="6">
                  <c:v>17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E-400A-8B8D-BC1316128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380224"/>
        <c:axId val="303381208"/>
      </c:barChart>
      <c:dateAx>
        <c:axId val="30338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81208"/>
        <c:crosses val="autoZero"/>
        <c:auto val="1"/>
        <c:lblOffset val="100"/>
        <c:baseTimeUnit val="months"/>
      </c:dateAx>
      <c:valAx>
        <c:axId val="30338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8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36</c:v>
                </c:pt>
                <c:pt idx="4">
                  <c:v>18</c:v>
                </c:pt>
                <c:pt idx="5">
                  <c:v>21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C-4963-91C2-8F03762C6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352128"/>
        <c:axId val="309355080"/>
      </c:barChart>
      <c:dateAx>
        <c:axId val="30935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55080"/>
        <c:crosses val="autoZero"/>
        <c:auto val="1"/>
        <c:lblOffset val="100"/>
        <c:baseTimeUnit val="months"/>
      </c:dateAx>
      <c:valAx>
        <c:axId val="30935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5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14</c:v>
                </c:pt>
                <c:pt idx="3">
                  <c:v>23</c:v>
                </c:pt>
                <c:pt idx="4">
                  <c:v>27</c:v>
                </c:pt>
                <c:pt idx="5">
                  <c:v>27</c:v>
                </c:pt>
                <c:pt idx="6">
                  <c:v>28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6-4B17-BDF0-595EE8FE6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352784"/>
        <c:axId val="309347864"/>
      </c:barChart>
      <c:dateAx>
        <c:axId val="30935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47864"/>
        <c:crosses val="autoZero"/>
        <c:auto val="1"/>
        <c:lblOffset val="100"/>
        <c:baseTimeUnit val="months"/>
      </c:dateAx>
      <c:valAx>
        <c:axId val="30934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5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F1104-2202-47E7-B44A-F25BF8F002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7C1A8-7FF1-4FB6-B943-0EDBDFCC7A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4250612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42CF-6CEC-44E5-AFCC-BBC61AF3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38A4E3-3F16-4620-9255-FD9BD9635B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3819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9BD1E-8393-414B-80E6-72A9E2F8D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F94D-2F79-4C92-8366-D9411722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114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B7D90-FFF2-438B-912E-28FEE075F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3EB61-BBDC-4FE2-BDA1-855B05814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463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79798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70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48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607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767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568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397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99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993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082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668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76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354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50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8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867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2972A-B1A7-4FAD-9A4E-7D231F19B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99830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7524C-3604-4AA3-9438-5B00D01BC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BEB1C-854E-435B-A561-819761641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431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F1CF2-6AE1-4BF1-A079-70B513DD2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6A4B8-FE03-4442-B878-D6747CA8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44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A049-081A-46F8-A1E9-90058F4FC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A4719B-4BBE-4C89-A773-246C8F875D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795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36984-2D82-459B-B923-22F8154F9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7F1C5-3B86-4480-84D5-A0D55BDE9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1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80ED-57C5-4DA9-82E1-8634206EF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2106E-7A66-46B3-990C-1BFEF224E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48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8206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23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021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85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9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25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72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- 2017-06-06 17:23:20</a:t>
                      </a:r>
                      <a:r>
                        <a:rPr lang="en-US" sz="1000"/>
                        <a:t>
RT @PHLYINS: #PHLY kicked off its 6th annual Summer Associates Program! #TEAMPHLY welcomed 39 #interns from across the U.S. into the Class…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70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- 2017-06-27 12:35:20</a:t>
                      </a:r>
                      <a:r>
                        <a:rPr lang="en-US" sz="1000"/>
                        <a:t>
RT @PHLYINS: This weekend, #TEAMPHLY put their #fitness to the test and competed in the 13th Annual #Philadelphia #EscapeSeriesTri 💪🏼 https…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00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- 2017-06-22 16:56:37</a:t>
                      </a:r>
                      <a:r>
                        <a:rPr lang="en-US" sz="1000"/>
                        <a:t>
We learned how to #save #lives today! This is a great tool to have in the workplace #wecare #TMNAS #CPR #safety https://t.co/EV9TzTvxqz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01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43E5A-576D-40AC-8AF8-73E630DED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702985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8E94C-4C88-43BA-BC12-A2F1F09C8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8389C8-B5CA-4906-A9E6-290C24406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311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162806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50354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275235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19481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18436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158112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64422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1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86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3EBBC-3B88-4294-A1BE-045C3C44F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899473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E66E-7B0D-4147-AFB7-55BFC71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E886AB-612F-45AD-85A2-2787B25B74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511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E0EB6-C270-405A-85FA-27F78B4B7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68F9B-B6C5-4DAF-A071-FEA1ED340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87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D8421-6C96-4767-821D-369CB9AD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15802-86BF-4360-863F-6B7C70966A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2665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21644-7CA8-47D9-810B-520698A4F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DD0D4-7200-4A9A-BCA7-B0AFCB53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01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DFFA-345D-470C-99A2-500C2BF9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9AFE9-DD7F-4446-AF3F-B6C190197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395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20478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79016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4613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69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4592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96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- 2017-06-14 10:04:23</a:t>
                      </a:r>
                      <a:r>
                        <a:rPr lang="en-US" sz="1000"/>
                        <a:t>
TMNA Services would like to welcome our 2017 summer interns!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1.9955%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1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- 2017-06-02 14:53:52</a:t>
                      </a:r>
                      <a:r>
                        <a:rPr lang="en-US" sz="1000"/>
                        <a:t>
Bill McKenna, who was recognized at the Global Good Company Awards in Japan this April,  shares the details of his trip today over some pizza.  Congrats Bill!  #lunchandlearn #globalgoodcompanyawards  #tokyo2020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02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- 2017-06-16 10:30:54</a:t>
                      </a:r>
                      <a:r>
                        <a:rPr lang="en-US" sz="1000"/>
                        <a:t>
First annual Kickball Tournament at Bala Cynwyd Park.  Eight teams participated  with one winner. Congrats to our  Actuaries!! #corporateevent #kickballtourney #actuariescankick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28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DFA77-1E49-4B38-AABA-8E0AB0803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34989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BBA9-1FC3-40BB-ACCB-614CE955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EF8A2-84AA-4836-8F95-CD9CA0D92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89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99120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71257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6510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816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487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5753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56584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691839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35195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726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9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16.7145%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147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4EC24-899F-4A6F-AB4D-5D70979A3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471712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DE7DD-59A1-434D-AB45-E2C3C08B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202B70-7628-49CE-B345-57964D98FB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436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011C2-7D3D-4A8C-A456-C231154DA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B973F-433C-419D-A521-49938E3D1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777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6F34-6B76-41E0-B8CF-2F032E2F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62D442-A0C6-4F80-9087-E7BAFA9411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058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620B8-B703-4A1E-8B20-FB8CDD92B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632ED-774A-44E6-9136-0D095BA3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32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2980C-BEC6-47EF-B143-8702BF31D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64C6A-199C-4BE6-8317-0D84C64BD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599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43091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6362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7501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4598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2714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85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- 2017-06-28 16:53:45</a:t>
                      </a:r>
                      <a:r>
                        <a:rPr lang="en-US" sz="1000"/>
                        <a:t>
Wellness Wednesday!! It is highly recommended to #stretch before and after your workout @tmnathegoodlife @beabetteryouphlygym .
.
#wellnesswednesday #wellness #fitness #fitnessmotivation #motivation #2017 #picoftheday #run #fun #gym #gymlife #safety #wednesday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63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- 2017-06-13 12:00:11</a:t>
                      </a:r>
                      <a:r>
                        <a:rPr lang="en-US" sz="1000"/>
                        <a:t>
Views from our #new Jersey City office! Name some of your favorite views in your city? @jerseycitylife 
#TMNAS #work #careers #jobs #newjersey #views #city #living #home #awayfromhome #summer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3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- 2017-06-02 17:19:51</a:t>
                      </a:r>
                      <a:r>
                        <a:rPr lang="en-US" sz="1000"/>
                        <a:t>
A great celebration in honor of Bill receiving a #good #company award!! Congratulations Bill!! #TMNAS #Friday #congratulations #fun #lunch #andlearn #accomplished #work #tobeagoodcompany #wecare 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1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- 2017-06-15 18:26:26</a:t>
                      </a:r>
                      <a:r>
                        <a:rPr lang="en-US" sz="1000"/>
                        <a:t>
KickBall!!! A nice way to end of our week! 
#TMNAS #kickball #fun #work #thursday #fitness #jobs #interns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2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- 2017-06-07 18:49:58</a:t>
                      </a:r>
                      <a:r>
                        <a:rPr lang="en-US" sz="1000"/>
                        <a:t>
Thank you @lilpopshop for bringing your #gourmet #popsicles to our Bala office yesterday!! They were #delicious #goodeats #fun #food #treats #thankyou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39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20B3-95D7-4095-97C9-292E49047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659951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391</Words>
  <Application>Microsoft Office PowerPoint</Application>
  <PresentationFormat>On-screen Show (4:3)</PresentationFormat>
  <Paragraphs>171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TMNAS Social Media</vt:lpstr>
      <vt:lpstr>Overall Audience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2017-07-10T19:04:35Z</dcterms:created>
  <dcterms:modified xsi:type="dcterms:W3CDTF">2017-07-10T19:04:53Z</dcterms:modified>
</cp:coreProperties>
</file>