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6526608"/>
              </p:ext>
            </p:extLst>
          </p:nvPr>
        </p:nvGraphicFramePr>
        <p:xfrm>
          <a:off x="457200" y="1731963"/>
          <a:ext cx="8229600" cy="42418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38599579"/>
                    </a:ext>
                  </a:extLst>
                </a:gridCol>
                <a:gridCol w="987552">
                  <a:extLst>
                    <a:ext uri="{9D8B030D-6E8A-4147-A177-3AD203B41FA5}">
                      <a16:colId xmlns:a16="http://schemas.microsoft.com/office/drawing/2014/main" val="2543006153"/>
                    </a:ext>
                  </a:extLst>
                </a:gridCol>
                <a:gridCol w="987552">
                  <a:extLst>
                    <a:ext uri="{9D8B030D-6E8A-4147-A177-3AD203B41FA5}">
                      <a16:colId xmlns:a16="http://schemas.microsoft.com/office/drawing/2014/main" val="2936047373"/>
                    </a:ext>
                  </a:extLst>
                </a:gridCol>
                <a:gridCol w="987552">
                  <a:extLst>
                    <a:ext uri="{9D8B030D-6E8A-4147-A177-3AD203B41FA5}">
                      <a16:colId xmlns:a16="http://schemas.microsoft.com/office/drawing/2014/main" val="609997367"/>
                    </a:ext>
                  </a:extLst>
                </a:gridCol>
                <a:gridCol w="987552">
                  <a:extLst>
                    <a:ext uri="{9D8B030D-6E8A-4147-A177-3AD203B41FA5}">
                      <a16:colId xmlns:a16="http://schemas.microsoft.com/office/drawing/2014/main" val="4160950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38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- 2017-06-15 10:41:17</a:t>
                      </a:r>
                      <a:r>
                        <a:rPr kumimoji="0" lang="en-US" sz="1000" b="0" i="0" u="none" strike="noStrike" kern="1200" cap="none" spc="0" normalizeH="0" baseline="0" noProof="0">
                          <a:ln>
                            <a:noFill/>
                          </a:ln>
                          <a:solidFill>
                            <a:prstClr val="black"/>
                          </a:solidFill>
                          <a:effectLst/>
                          <a:uLnTx/>
                          <a:uFillTx/>
                          <a:latin typeface="+mn-lt"/>
                          <a:ea typeface="+mn-ea"/>
                          <a:cs typeface="+mn-cs"/>
                        </a:rPr>
                        <a:t>
Each year, the Children's Scholarship Fund Philadelphia provides financial access for children from low-income Philadelphia families to attend quality, tuition-based K-8th grade schools.  Yesterday, #TEAMPHLY volunteered to assist at CSFP's Annual Student Award Ceremony where more than 1,600 parents, children, and supporters gathered at the Kimmel Center to celebrate success and welcome CSFP's newest  2,000 scholarship 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750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- 2017-06-14 08:47:35</a:t>
                      </a:r>
                      <a:r>
                        <a:rPr kumimoji="0" lang="en-US" sz="1000" b="0" i="0" u="none" strike="noStrike" kern="1200" cap="none" spc="0" normalizeH="0" baseline="0" noProof="0">
                          <a:ln>
                            <a:noFill/>
                          </a:ln>
                          <a:solidFill>
                            <a:prstClr val="black"/>
                          </a:solidFill>
                          <a:effectLst/>
                          <a:uLnTx/>
                          <a:uFillTx/>
                          <a:latin typeface="+mn-lt"/>
                          <a:ea typeface="+mn-ea"/>
                          <a:cs typeface="+mn-cs"/>
                        </a:rPr>
                        <a:t>
PHLY is the lead carrier for the PGA Insurance program for Golf Courses, Practice Facilities, and Teaching Academies. Find out what makes our coverage a hole-in-one: https://goo.gl/52MLdI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041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- 2017-06-13 10:11:52</a:t>
                      </a:r>
                      <a:r>
                        <a:rPr kumimoji="0" lang="en-US" sz="1000" b="0" i="0" u="none" strike="noStrike" kern="1200" cap="none" spc="0" normalizeH="0" baseline="0" noProof="0">
                          <a:ln>
                            <a:noFill/>
                          </a:ln>
                          <a:solidFill>
                            <a:prstClr val="black"/>
                          </a:solidFill>
                          <a:effectLst/>
                          <a:uLnTx/>
                          <a:uFillTx/>
                          <a:latin typeface="+mn-lt"/>
                          <a:ea typeface="+mn-ea"/>
                          <a:cs typeface="+mn-cs"/>
                        </a:rPr>
                        <a:t>
PHLY was proud to sponsor the 15th Annual RunWalkBark 4 Dreams benefiting the The Sunshine Foundation which answers the dreams of chronically ill, seriously ill, physically challenged, and abused children. #TEAMPHLY showed their support by volunteering to help set up and register runners at the race.  The 5K run and 2 mile walk helped raise funds for Kathryn, 11, with Down Syndrome to receive her dream come true - a trip to Disney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606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- 2017-06-09 17:23:21</a:t>
                      </a:r>
                      <a:r>
                        <a:rPr kumimoji="0" lang="en-US" sz="1000" b="0" i="0" u="none" strike="noStrike" kern="1200" cap="none" spc="0" normalizeH="0" baseline="0" noProof="0">
                          <a:ln>
                            <a:noFill/>
                          </a:ln>
                          <a:solidFill>
                            <a:prstClr val="black"/>
                          </a:solidFill>
                          <a:effectLst/>
                          <a:uLnTx/>
                          <a:uFillTx/>
                          <a:latin typeface="+mn-lt"/>
                          <a:ea typeface="+mn-ea"/>
                          <a:cs typeface="+mn-cs"/>
                        </a:rPr>
                        <a:t>
Ever wonder what it's like to feed a giraffe? Here's a look at #TEAMPHLY sharing a bite with a resident of the Elmwood Park Zoo in Norristown, PA!  PHLY's HR Business Partners had a zootastic time  when they volunteered to help sell "wish ribbons" to the zoo's visitors.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3480411"/>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928472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2357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2824692"/>
                    </a:ext>
                  </a:extLst>
                </a:gridCol>
                <a:gridCol w="987552">
                  <a:extLst>
                    <a:ext uri="{9D8B030D-6E8A-4147-A177-3AD203B41FA5}">
                      <a16:colId xmlns:a16="http://schemas.microsoft.com/office/drawing/2014/main" val="4069908903"/>
                    </a:ext>
                  </a:extLst>
                </a:gridCol>
                <a:gridCol w="987552">
                  <a:extLst>
                    <a:ext uri="{9D8B030D-6E8A-4147-A177-3AD203B41FA5}">
                      <a16:colId xmlns:a16="http://schemas.microsoft.com/office/drawing/2014/main" val="3850561535"/>
                    </a:ext>
                  </a:extLst>
                </a:gridCol>
                <a:gridCol w="987552">
                  <a:extLst>
                    <a:ext uri="{9D8B030D-6E8A-4147-A177-3AD203B41FA5}">
                      <a16:colId xmlns:a16="http://schemas.microsoft.com/office/drawing/2014/main" val="473371194"/>
                    </a:ext>
                  </a:extLst>
                </a:gridCol>
                <a:gridCol w="987552">
                  <a:extLst>
                    <a:ext uri="{9D8B030D-6E8A-4147-A177-3AD203B41FA5}">
                      <a16:colId xmlns:a16="http://schemas.microsoft.com/office/drawing/2014/main" val="2687719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275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- 2017-06-08 17:17:05</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to help Elwyn celebrate the end of the school year and kick off the summer with a festival at the Davidson School. PHLY employees in the Home Office helped set up and man several activity areas at Elwyn's Summer Festival which was chock-full of games, crafts, water ice, and just plain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699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- 2017-06-08 09:33:56</a:t>
                      </a:r>
                      <a:r>
                        <a:rPr kumimoji="0" lang="en-US" sz="1000" b="0" i="0" u="none" strike="noStrike" kern="1200" cap="none" spc="0" normalizeH="0" baseline="0" noProof="0">
                          <a:ln>
                            <a:noFill/>
                          </a:ln>
                          <a:solidFill>
                            <a:prstClr val="black"/>
                          </a:solidFill>
                          <a:effectLst/>
                          <a:uLnTx/>
                          <a:uFillTx/>
                          <a:latin typeface="+mn-lt"/>
                          <a:ea typeface="+mn-ea"/>
                          <a:cs typeface="+mn-cs"/>
                        </a:rPr>
                        <a:t>
As part of their orientation, PHLY's Summer Associates visited The Franklin Institute in Philadelphia, PA where they participated in a fun team-based scavenger hunt followed by dinner at the Gran Caffè  L'Aquila!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776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- 2017-06-07 15:06:42</a:t>
                      </a:r>
                      <a:r>
                        <a:rPr kumimoji="0" lang="en-US" sz="1000" b="0" i="0" u="none" strike="noStrike" kern="1200" cap="none" spc="0" normalizeH="0" baseline="0" noProof="0">
                          <a:ln>
                            <a:noFill/>
                          </a:ln>
                          <a:solidFill>
                            <a:prstClr val="black"/>
                          </a:solidFill>
                          <a:effectLst/>
                          <a:uLnTx/>
                          <a:uFillTx/>
                          <a:latin typeface="+mn-lt"/>
                          <a:ea typeface="+mn-ea"/>
                          <a:cs typeface="+mn-cs"/>
                        </a:rPr>
                        <a:t>
Along with quality coverage and claims service, how we interact with our agents and customers is one of the many things that set us apart. Watch the video to learn how PHLY is committed to being responsive to our agents and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7313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- 2017-06-06 16:10:51</a:t>
                      </a:r>
                      <a:r>
                        <a:rPr kumimoji="0" lang="en-US" sz="1000" b="0" i="0" u="none" strike="noStrike" kern="1200" cap="none" spc="0" normalizeH="0" baseline="0" noProof="0">
                          <a:ln>
                            <a:noFill/>
                          </a:ln>
                          <a:solidFill>
                            <a:prstClr val="black"/>
                          </a:solidFill>
                          <a:effectLst/>
                          <a:uLnTx/>
                          <a:uFillTx/>
                          <a:latin typeface="+mn-lt"/>
                          <a:ea typeface="+mn-ea"/>
                          <a:cs typeface="+mn-cs"/>
                        </a:rPr>
                        <a:t>
Yesterday, PHLY kicked off its 6th annual Summer Associates Program in the Home and Field offices! TEAMPHLY welcomed 39 interns from across the country to the Home Office in Bala Cynwyd, PA for a 3-day orientation. Following the orientation, the Summer Associates will return to their respective offices to begin their 10-week internship assignment. We would like to extend a warm welcome to the Class of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803062"/>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874938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8220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5828200"/>
                    </a:ext>
                  </a:extLst>
                </a:gridCol>
                <a:gridCol w="987552">
                  <a:extLst>
                    <a:ext uri="{9D8B030D-6E8A-4147-A177-3AD203B41FA5}">
                      <a16:colId xmlns:a16="http://schemas.microsoft.com/office/drawing/2014/main" val="3352560322"/>
                    </a:ext>
                  </a:extLst>
                </a:gridCol>
                <a:gridCol w="987552">
                  <a:extLst>
                    <a:ext uri="{9D8B030D-6E8A-4147-A177-3AD203B41FA5}">
                      <a16:colId xmlns:a16="http://schemas.microsoft.com/office/drawing/2014/main" val="1011485838"/>
                    </a:ext>
                  </a:extLst>
                </a:gridCol>
                <a:gridCol w="987552">
                  <a:extLst>
                    <a:ext uri="{9D8B030D-6E8A-4147-A177-3AD203B41FA5}">
                      <a16:colId xmlns:a16="http://schemas.microsoft.com/office/drawing/2014/main" val="1581533444"/>
                    </a:ext>
                  </a:extLst>
                </a:gridCol>
                <a:gridCol w="987552">
                  <a:extLst>
                    <a:ext uri="{9D8B030D-6E8A-4147-A177-3AD203B41FA5}">
                      <a16:colId xmlns:a16="http://schemas.microsoft.com/office/drawing/2014/main" val="253018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042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- 2017-06-06 11:42:06</a:t>
                      </a:r>
                      <a:r>
                        <a:rPr kumimoji="0" lang="en-US" sz="1000" b="0" i="0" u="none" strike="noStrike" kern="1200" cap="none" spc="0" normalizeH="0" baseline="0" noProof="0">
                          <a:ln>
                            <a:noFill/>
                          </a:ln>
                          <a:solidFill>
                            <a:prstClr val="black"/>
                          </a:solidFill>
                          <a:effectLst/>
                          <a:uLnTx/>
                          <a:uFillTx/>
                          <a:latin typeface="+mn-lt"/>
                          <a:ea typeface="+mn-ea"/>
                          <a:cs typeface="+mn-cs"/>
                        </a:rPr>
                        <a:t>
Drowning is the fourth leading cause of accidental death in the U.S., claiming 4,000 lives annually. PHLY wants to help owners and operators of outdoor water activities make this a fun and safe summer. Read our latest Risk Management blog post about key safeguards to have in place: https://goo.gl/RnPh1r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913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- 2017-06-02 12:56:34</a:t>
                      </a:r>
                      <a:r>
                        <a:rPr kumimoji="0" lang="en-US" sz="1000" b="0" i="0" u="none" strike="noStrike" kern="1200" cap="none" spc="0" normalizeH="0" baseline="0" noProof="0">
                          <a:ln>
                            <a:noFill/>
                          </a:ln>
                          <a:solidFill>
                            <a:prstClr val="black"/>
                          </a:solidFill>
                          <a:effectLst/>
                          <a:uLnTx/>
                          <a:uFillTx/>
                          <a:latin typeface="+mn-lt"/>
                          <a:ea typeface="+mn-ea"/>
                          <a:cs typeface="+mn-cs"/>
                        </a:rPr>
                        <a:t>
Students from Abraham Lincoln High School visited the Home Office yesterday to experience a day in the life of a PHLY employee. TEAMPHLY schooled the junior class about insurance and quizzed them with a fun game of PHLYFued!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167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- 2017-06-01 10:35:35</a:t>
                      </a:r>
                      <a:r>
                        <a:rPr kumimoji="0" lang="en-US" sz="1000" b="0" i="0" u="none" strike="noStrike" kern="1200" cap="none" spc="0" normalizeH="0" baseline="0" noProof="0">
                          <a:ln>
                            <a:noFill/>
                          </a:ln>
                          <a:solidFill>
                            <a:prstClr val="black"/>
                          </a:solidFill>
                          <a:effectLst/>
                          <a:uLnTx/>
                          <a:uFillTx/>
                          <a:latin typeface="+mn-lt"/>
                          <a:ea typeface="+mn-ea"/>
                          <a:cs typeface="+mn-cs"/>
                        </a:rPr>
                        <a:t>
Attorneys working as in-house counsel are not immune to risk. PHLY's Employed Lawyers Protection Plus coverage provides protection for in-house counsel in the event that their employer's Directors &amp; Officers Liability policy will not or cannot protect them for liability resulting from professional services. Learn more: https://goo.gl/07lsWN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649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- 2017-05-31 11:27:04</a:t>
                      </a:r>
                      <a:r>
                        <a:rPr kumimoji="0" lang="en-US" sz="1000" b="0" i="0" u="none" strike="noStrike" kern="1200" cap="none" spc="0" normalizeH="0" baseline="0" noProof="0">
                          <a:ln>
                            <a:noFill/>
                          </a:ln>
                          <a:solidFill>
                            <a:prstClr val="black"/>
                          </a:solidFill>
                          <a:effectLst/>
                          <a:uLnTx/>
                          <a:uFillTx/>
                          <a:latin typeface="+mn-lt"/>
                          <a:ea typeface="+mn-ea"/>
                          <a:cs typeface="+mn-cs"/>
                        </a:rPr>
                        <a:t>
Employees in the Home Office took a walk on the wild side during PHLY's Annual Company Outing at the Philadelphia Zoo!  TEAMPHLY enjoyed a fun evening of adventure with family, friends, and many of the zoo's residents.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9374528"/>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964550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877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41007815"/>
                    </a:ext>
                  </a:extLst>
                </a:gridCol>
                <a:gridCol w="987552">
                  <a:extLst>
                    <a:ext uri="{9D8B030D-6E8A-4147-A177-3AD203B41FA5}">
                      <a16:colId xmlns:a16="http://schemas.microsoft.com/office/drawing/2014/main" val="433064341"/>
                    </a:ext>
                  </a:extLst>
                </a:gridCol>
                <a:gridCol w="987552">
                  <a:extLst>
                    <a:ext uri="{9D8B030D-6E8A-4147-A177-3AD203B41FA5}">
                      <a16:colId xmlns:a16="http://schemas.microsoft.com/office/drawing/2014/main" val="2464318514"/>
                    </a:ext>
                  </a:extLst>
                </a:gridCol>
                <a:gridCol w="987552">
                  <a:extLst>
                    <a:ext uri="{9D8B030D-6E8A-4147-A177-3AD203B41FA5}">
                      <a16:colId xmlns:a16="http://schemas.microsoft.com/office/drawing/2014/main" val="3271092136"/>
                    </a:ext>
                  </a:extLst>
                </a:gridCol>
                <a:gridCol w="987552">
                  <a:extLst>
                    <a:ext uri="{9D8B030D-6E8A-4147-A177-3AD203B41FA5}">
                      <a16:colId xmlns:a16="http://schemas.microsoft.com/office/drawing/2014/main" val="344652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93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- 2017-05-30 10:09:51</a:t>
                      </a:r>
                      <a:r>
                        <a:rPr kumimoji="0" lang="en-US" sz="1000" b="0" i="0" u="none" strike="noStrike" kern="1200" cap="none" spc="0" normalizeH="0" baseline="0" noProof="0">
                          <a:ln>
                            <a:noFill/>
                          </a:ln>
                          <a:solidFill>
                            <a:prstClr val="black"/>
                          </a:solidFill>
                          <a:effectLst/>
                          <a:uLnTx/>
                          <a:uFillTx/>
                          <a:latin typeface="+mn-lt"/>
                          <a:ea typeface="+mn-ea"/>
                          <a:cs typeface="+mn-cs"/>
                        </a:rPr>
                        <a:t>
Minor collisions for vehicles can be much more serious for motorcycles. Learn about maintaining a safe following distance and other safe driving strategies on our blog: https://goo.gl/7KbBUl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860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- 2017-05-26 09:41:52</a:t>
                      </a:r>
                      <a:r>
                        <a:rPr kumimoji="0" lang="en-US" sz="1000" b="0" i="0" u="none" strike="noStrike" kern="1200" cap="none" spc="0" normalizeH="0" baseline="0" noProof="0">
                          <a:ln>
                            <a:noFill/>
                          </a:ln>
                          <a:solidFill>
                            <a:prstClr val="black"/>
                          </a:solidFill>
                          <a:effectLst/>
                          <a:uLnTx/>
                          <a:uFillTx/>
                          <a:latin typeface="+mn-lt"/>
                          <a:ea typeface="+mn-ea"/>
                          <a:cs typeface="+mn-cs"/>
                        </a:rPr>
                        <a:t>
Philadelphia Insurance Companies' offices will be closing at 3:00 p.m. on Friday, May 26th and will be closed on Monday, May 29th for Memorial Day. We hope you have a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362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- 2017-05-25 17:00:38</a:t>
                      </a:r>
                      <a:r>
                        <a:rPr kumimoji="0" lang="en-US" sz="1000" b="0" i="0" u="none" strike="noStrike" kern="1200" cap="none" spc="0" normalizeH="0" baseline="0" noProof="0">
                          <a:ln>
                            <a:noFill/>
                          </a:ln>
                          <a:solidFill>
                            <a:prstClr val="black"/>
                          </a:solidFill>
                          <a:effectLst/>
                          <a:uLnTx/>
                          <a:uFillTx/>
                          <a:latin typeface="+mn-lt"/>
                          <a:ea typeface="+mn-ea"/>
                          <a:cs typeface="+mn-cs"/>
                        </a:rPr>
                        <a:t>
Employees in several of our offices came together to end child poverty, one nose at a time! Here's a peek at TEAMPHLY in the Naperville, IL office with their "Noses On" in support of Red Nose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096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- 2017-05-25 13:29:20</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have a satisfying and rewarding career?  PHLY insurance offers that and so much more!  Here's an inside look at why Matt Duran, who works in our Human Resources Department, loves being 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341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- 2017-05-24 12:04:39</a:t>
                      </a:r>
                      <a:r>
                        <a:rPr kumimoji="0" lang="en-US" sz="1000" b="0" i="0" u="none" strike="noStrike" kern="1200" cap="none" spc="0" normalizeH="0" baseline="0" noProof="0">
                          <a:ln>
                            <a:noFill/>
                          </a:ln>
                          <a:solidFill>
                            <a:prstClr val="black"/>
                          </a:solidFill>
                          <a:effectLst/>
                          <a:uLnTx/>
                          <a:uFillTx/>
                          <a:latin typeface="+mn-lt"/>
                          <a:ea typeface="+mn-ea"/>
                          <a:cs typeface="+mn-cs"/>
                        </a:rPr>
                        <a:t>
Schools strive to help their students achieve top grades. Why shouldn't they choose an insurance carrier that has the top "grade" when it comes to financial strength? Learn more about PHLY's A++ (Superior) coverage for schools: https://goo.gl/oIMDaS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443596"/>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907721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8293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11506139"/>
                    </a:ext>
                  </a:extLst>
                </a:gridCol>
                <a:gridCol w="987552">
                  <a:extLst>
                    <a:ext uri="{9D8B030D-6E8A-4147-A177-3AD203B41FA5}">
                      <a16:colId xmlns:a16="http://schemas.microsoft.com/office/drawing/2014/main" val="1197179551"/>
                    </a:ext>
                  </a:extLst>
                </a:gridCol>
                <a:gridCol w="987552">
                  <a:extLst>
                    <a:ext uri="{9D8B030D-6E8A-4147-A177-3AD203B41FA5}">
                      <a16:colId xmlns:a16="http://schemas.microsoft.com/office/drawing/2014/main" val="204776467"/>
                    </a:ext>
                  </a:extLst>
                </a:gridCol>
                <a:gridCol w="987552">
                  <a:extLst>
                    <a:ext uri="{9D8B030D-6E8A-4147-A177-3AD203B41FA5}">
                      <a16:colId xmlns:a16="http://schemas.microsoft.com/office/drawing/2014/main" val="3550578223"/>
                    </a:ext>
                  </a:extLst>
                </a:gridCol>
                <a:gridCol w="987552">
                  <a:extLst>
                    <a:ext uri="{9D8B030D-6E8A-4147-A177-3AD203B41FA5}">
                      <a16:colId xmlns:a16="http://schemas.microsoft.com/office/drawing/2014/main" val="3127836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191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- 2017-05-23 09:44:25</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Elwyn kick off their 49th annual Olympic Games at the Davidson School!  PHLY employees in the Home Office volunteered during this 3-day event by assisting at different stations and handing out medals to the students at their award ceremony.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842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- 2017-05-22 15:02:00</a:t>
                      </a:r>
                      <a:r>
                        <a:rPr kumimoji="0" lang="en-US" sz="1000" b="0" i="0" u="none" strike="noStrike" kern="1200" cap="none" spc="0" normalizeH="0" baseline="0" noProof="0">
                          <a:ln>
                            <a:noFill/>
                          </a:ln>
                          <a:solidFill>
                            <a:prstClr val="black"/>
                          </a:solidFill>
                          <a:effectLst/>
                          <a:uLnTx/>
                          <a:uFillTx/>
                          <a:latin typeface="+mn-lt"/>
                          <a:ea typeface="+mn-ea"/>
                          <a:cs typeface="+mn-cs"/>
                        </a:rPr>
                        <a:t>
More than half of motorcycle accidents occur because the other driver simply did not see the motorcyclist coming. Check out our blog to find out the other most common causes of collisions with motorcycles and tips for sharing the road safely: https://goo.gl/whng9y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002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- 2017-05-19 10:53:40</a:t>
                      </a:r>
                      <a:r>
                        <a:rPr kumimoji="0" lang="en-US" sz="1000" b="0" i="0" u="none" strike="noStrike" kern="1200" cap="none" spc="0" normalizeH="0" baseline="0" noProof="0">
                          <a:ln>
                            <a:noFill/>
                          </a:ln>
                          <a:solidFill>
                            <a:prstClr val="black"/>
                          </a:solidFill>
                          <a:effectLst/>
                          <a:uLnTx/>
                          <a:uFillTx/>
                          <a:latin typeface="+mn-lt"/>
                          <a:ea typeface="+mn-ea"/>
                          <a:cs typeface="+mn-cs"/>
                        </a:rPr>
                        <a:t>
PHLY's Cyber Security Liability Endorsement is designed to cover certain first and third party exposures and  has the flexibility to attach to virtually any PHLY-issued commercial package policy. The Cyber Security Liability Endorsement offers a sub-set of the stand-alone Cyber Security Liability Product with lower limits and premiums. Learn more: https://goo.gl/4RnEfC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771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- 2017-05-18 13:03:33</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select an outstanding non-profit insured each month as the beneficiary of our Jeans Day program. Employees are able to wear jeans on Fridays for a $1 donation to the selected charity. PHLY recognizes the charity on our website and also makes a donation. We're pleased to feature Solid Ground as our Charity of the Month! https://goo.gl/Vef49Q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4254912"/>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80220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651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2471795"/>
                    </a:ext>
                  </a:extLst>
                </a:gridCol>
                <a:gridCol w="987552">
                  <a:extLst>
                    <a:ext uri="{9D8B030D-6E8A-4147-A177-3AD203B41FA5}">
                      <a16:colId xmlns:a16="http://schemas.microsoft.com/office/drawing/2014/main" val="1016609719"/>
                    </a:ext>
                  </a:extLst>
                </a:gridCol>
                <a:gridCol w="987552">
                  <a:extLst>
                    <a:ext uri="{9D8B030D-6E8A-4147-A177-3AD203B41FA5}">
                      <a16:colId xmlns:a16="http://schemas.microsoft.com/office/drawing/2014/main" val="2026283673"/>
                    </a:ext>
                  </a:extLst>
                </a:gridCol>
                <a:gridCol w="987552">
                  <a:extLst>
                    <a:ext uri="{9D8B030D-6E8A-4147-A177-3AD203B41FA5}">
                      <a16:colId xmlns:a16="http://schemas.microsoft.com/office/drawing/2014/main" val="2075476798"/>
                    </a:ext>
                  </a:extLst>
                </a:gridCol>
                <a:gridCol w="987552">
                  <a:extLst>
                    <a:ext uri="{9D8B030D-6E8A-4147-A177-3AD203B41FA5}">
                      <a16:colId xmlns:a16="http://schemas.microsoft.com/office/drawing/2014/main" val="230381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781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- 2017-05-17 11:36:54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a winner of three 2017 Confirmit Achievement in Customer Excellence (ACE) Awards.  This marks PHLY’s fifth consecutive year as an ACE Award winner!  https://goo.gl/lw9Bmq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362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- 2017-05-16 15:28:18</a:t>
                      </a:r>
                      <a:r>
                        <a:rPr kumimoji="0" lang="en-US" sz="1000" b="0" i="0" u="none" strike="noStrike" kern="1200" cap="none" spc="0" normalizeH="0" baseline="0" noProof="0">
                          <a:ln>
                            <a:noFill/>
                          </a:ln>
                          <a:solidFill>
                            <a:prstClr val="black"/>
                          </a:solidFill>
                          <a:effectLst/>
                          <a:uLnTx/>
                          <a:uFillTx/>
                          <a:latin typeface="+mn-lt"/>
                          <a:ea typeface="+mn-ea"/>
                          <a:cs typeface="+mn-cs"/>
                        </a:rPr>
                        <a:t>
TEAMPHLY banded together to help Harvesters - The Community Food Network - with their initiative to Stamp Out Hunger.  In preparation for the annual food drive, PHLY employees in the Leawood, KS office folded 10,000 bags, which were delivered to local residents and filled with nonperishable food donations for communities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752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- 2017-05-12 09:17:07</a:t>
                      </a:r>
                      <a:r>
                        <a:rPr kumimoji="0" lang="en-US" sz="1000" b="0" i="0" u="none" strike="noStrike" kern="1200" cap="none" spc="0" normalizeH="0" baseline="0" noProof="0">
                          <a:ln>
                            <a:noFill/>
                          </a:ln>
                          <a:solidFill>
                            <a:prstClr val="black"/>
                          </a:solidFill>
                          <a:effectLst/>
                          <a:uLnTx/>
                          <a:uFillTx/>
                          <a:latin typeface="+mn-lt"/>
                          <a:ea typeface="+mn-ea"/>
                          <a:cs typeface="+mn-cs"/>
                        </a:rPr>
                        <a:t>
Want to work for Philadelphia Insurance Companies?  We are looking for a Contact Center Representative Supervisor to join our team in Leawood, KS! Click on the link to learn more about this employment opportunity and to submit your application now: https://lnkd.in/dM9dm_Z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107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- 2017-05-11 10:27:33</a:t>
                      </a:r>
                      <a:r>
                        <a:rPr kumimoji="0" lang="en-US" sz="1000" b="0" i="0" u="none" strike="noStrike" kern="1200" cap="none" spc="0" normalizeH="0" baseline="0" noProof="0">
                          <a:ln>
                            <a:noFill/>
                          </a:ln>
                          <a:solidFill>
                            <a:prstClr val="black"/>
                          </a:solidFill>
                          <a:effectLst/>
                          <a:uLnTx/>
                          <a:uFillTx/>
                          <a:latin typeface="+mn-lt"/>
                          <a:ea typeface="+mn-ea"/>
                          <a:cs typeface="+mn-cs"/>
                        </a:rPr>
                        <a:t>
PHLY’s Marketing Team in Charlotte, NC surprised intern Carter Reid when they launched a blizzard of confetti and streamers! Minutes before the surprise celebration, Carter was offered a full-time position on #TEAMPHLY as a new Marketing Associate. Congratulations Carter! https://lnkd.in/drgy82c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30457402"/>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9331490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374</Words>
  <Application>Microsoft Office PowerPoint</Application>
  <PresentationFormat>On-screen Show (4:3)</PresentationFormat>
  <Paragraphs>167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LinkedIn Updates Table - 1 of 6</vt:lpstr>
      <vt:lpstr>LinkedIn Updates Table - 2 of 6</vt:lpstr>
      <vt:lpstr>LinkedIn Updates Table - 3 of 6</vt:lpstr>
      <vt:lpstr>LinkedIn Updates Table - 4 of 6</vt:lpstr>
      <vt:lpstr>LinkedIn Updates Table - 5 of 6</vt:lpstr>
      <vt:lpstr>LinkedIn Updates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6</dc:title>
  <dc:creator>Administrator</dc:creator>
  <cp:lastModifiedBy>Administrator</cp:lastModifiedBy>
  <cp:revision>1</cp:revision>
  <dcterms:created xsi:type="dcterms:W3CDTF">2017-06-16T20:42:26Z</dcterms:created>
  <dcterms:modified xsi:type="dcterms:W3CDTF">2017-06-16T20:43:53Z</dcterms:modified>
</cp:coreProperties>
</file>