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42856</c:v>
                </c:pt>
              </c:numCache>
            </c:numRef>
          </c:cat>
          <c:val>
            <c:numRef>
              <c:f>Sheet1!$B$2</c:f>
              <c:numCache>
                <c:formatCode>General</c:formatCode>
                <c:ptCount val="1"/>
                <c:pt idx="0">
                  <c:v>0</c:v>
                </c:pt>
              </c:numCache>
            </c:numRef>
          </c:val>
          <c:extLst>
            <c:ext xmlns:c16="http://schemas.microsoft.com/office/drawing/2014/chart" uri="{C3380CC4-5D6E-409C-BE32-E72D297353CC}">
              <c16:uniqueId val="{00000000-D7E8-4106-BC79-6407AA8162E0}"/>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42856</c:v>
                </c:pt>
              </c:numCache>
            </c:numRef>
          </c:cat>
          <c:val>
            <c:numRef>
              <c:f>Sheet1!$C$2</c:f>
              <c:numCache>
                <c:formatCode>General</c:formatCode>
                <c:ptCount val="1"/>
                <c:pt idx="0">
                  <c:v>94</c:v>
                </c:pt>
              </c:numCache>
            </c:numRef>
          </c:val>
          <c:extLst>
            <c:ext xmlns:c16="http://schemas.microsoft.com/office/drawing/2014/chart" uri="{C3380CC4-5D6E-409C-BE32-E72D297353CC}">
              <c16:uniqueId val="{00000001-D7E8-4106-BC79-6407AA8162E0}"/>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42856</c:v>
                </c:pt>
              </c:numCache>
            </c:numRef>
          </c:cat>
          <c:val>
            <c:numRef>
              <c:f>Sheet1!$D$2</c:f>
              <c:numCache>
                <c:formatCode>General</c:formatCode>
                <c:ptCount val="1"/>
                <c:pt idx="0">
                  <c:v>0</c:v>
                </c:pt>
              </c:numCache>
            </c:numRef>
          </c:val>
          <c:extLst>
            <c:ext xmlns:c16="http://schemas.microsoft.com/office/drawing/2014/chart" uri="{C3380CC4-5D6E-409C-BE32-E72D297353CC}">
              <c16:uniqueId val="{00000002-D7E8-4106-BC79-6407AA8162E0}"/>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42856</c:v>
                </c:pt>
              </c:numCache>
            </c:numRef>
          </c:cat>
          <c:val>
            <c:numRef>
              <c:f>Sheet1!$E$2</c:f>
              <c:numCache>
                <c:formatCode>General</c:formatCode>
                <c:ptCount val="1"/>
                <c:pt idx="0">
                  <c:v>0</c:v>
                </c:pt>
              </c:numCache>
            </c:numRef>
          </c:val>
          <c:extLst>
            <c:ext xmlns:c16="http://schemas.microsoft.com/office/drawing/2014/chart" uri="{C3380CC4-5D6E-409C-BE32-E72D297353CC}">
              <c16:uniqueId val="{00000003-D7E8-4106-BC79-6407AA8162E0}"/>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42856</c:v>
                </c:pt>
              </c:numCache>
            </c:numRef>
          </c:cat>
          <c:val>
            <c:numRef>
              <c:f>Sheet1!$F$2</c:f>
              <c:numCache>
                <c:formatCode>General</c:formatCode>
                <c:ptCount val="1"/>
                <c:pt idx="0">
                  <c:v>2648</c:v>
                </c:pt>
              </c:numCache>
            </c:numRef>
          </c:val>
          <c:extLst>
            <c:ext xmlns:c16="http://schemas.microsoft.com/office/drawing/2014/chart" uri="{C3380CC4-5D6E-409C-BE32-E72D297353CC}">
              <c16:uniqueId val="{00000004-D7E8-4106-BC79-6407AA8162E0}"/>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42856</c:v>
                </c:pt>
              </c:numCache>
            </c:numRef>
          </c:cat>
          <c:val>
            <c:numRef>
              <c:f>Sheet1!$G$2</c:f>
              <c:numCache>
                <c:formatCode>General</c:formatCode>
                <c:ptCount val="1"/>
                <c:pt idx="0">
                  <c:v>155</c:v>
                </c:pt>
              </c:numCache>
            </c:numRef>
          </c:val>
          <c:extLst>
            <c:ext xmlns:c16="http://schemas.microsoft.com/office/drawing/2014/chart" uri="{C3380CC4-5D6E-409C-BE32-E72D297353CC}">
              <c16:uniqueId val="{00000005-D7E8-4106-BC79-6407AA8162E0}"/>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42856</c:v>
                </c:pt>
              </c:numCache>
            </c:numRef>
          </c:cat>
          <c:val>
            <c:numRef>
              <c:f>Sheet1!$H$2</c:f>
              <c:numCache>
                <c:formatCode>General</c:formatCode>
                <c:ptCount val="1"/>
                <c:pt idx="0">
                  <c:v>0</c:v>
                </c:pt>
              </c:numCache>
            </c:numRef>
          </c:val>
          <c:extLst>
            <c:ext xmlns:c16="http://schemas.microsoft.com/office/drawing/2014/chart" uri="{C3380CC4-5D6E-409C-BE32-E72D297353CC}">
              <c16:uniqueId val="{00000006-D7E8-4106-BC79-6407AA8162E0}"/>
            </c:ext>
          </c:extLst>
        </c:ser>
        <c:dLbls>
          <c:showLegendKey val="0"/>
          <c:showVal val="0"/>
          <c:showCatName val="0"/>
          <c:showSerName val="0"/>
          <c:showPercent val="0"/>
          <c:showBubbleSize val="0"/>
        </c:dLbls>
        <c:gapWidth val="219"/>
        <c:overlap val="-27"/>
        <c:axId val="249778736"/>
        <c:axId val="154203624"/>
      </c:barChart>
      <c:dateAx>
        <c:axId val="249778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4203624"/>
        <c:crosses val="autoZero"/>
        <c:auto val="1"/>
        <c:lblOffset val="100"/>
        <c:baseTimeUnit val="days"/>
      </c:dateAx>
      <c:valAx>
        <c:axId val="15420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7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@TMNASrecruiting</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1</c:v>
                </c:pt>
                <c:pt idx="4">
                  <c:v>9</c:v>
                </c:pt>
                <c:pt idx="5">
                  <c:v>0</c:v>
                </c:pt>
              </c:numCache>
            </c:numRef>
          </c:val>
          <c:extLst>
            <c:ext xmlns:c16="http://schemas.microsoft.com/office/drawing/2014/chart" uri="{C3380CC4-5D6E-409C-BE32-E72D297353CC}">
              <c16:uniqueId val="{00000000-926A-48C3-8895-4C0B058F0834}"/>
            </c:ext>
          </c:extLst>
        </c:ser>
        <c:dLbls>
          <c:showLegendKey val="0"/>
          <c:showVal val="0"/>
          <c:showCatName val="0"/>
          <c:showSerName val="0"/>
          <c:showPercent val="0"/>
          <c:showBubbleSize val="0"/>
        </c:dLbls>
        <c:gapWidth val="219"/>
        <c:overlap val="-27"/>
        <c:axId val="299177360"/>
        <c:axId val="299176048"/>
      </c:barChart>
      <c:dateAx>
        <c:axId val="299177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76048"/>
        <c:crosses val="autoZero"/>
        <c:auto val="1"/>
        <c:lblOffset val="100"/>
        <c:baseTimeUnit val="months"/>
      </c:dateAx>
      <c:valAx>
        <c:axId val="29917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7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@TMNASrecruiting</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2</c:v>
                </c:pt>
                <c:pt idx="2">
                  <c:v>1</c:v>
                </c:pt>
                <c:pt idx="3">
                  <c:v>1</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56C-4329-8937-3A9187A3664C}"/>
            </c:ext>
          </c:extLst>
        </c:ser>
        <c:dLbls>
          <c:showLegendKey val="0"/>
          <c:showVal val="0"/>
          <c:showCatName val="0"/>
          <c:showSerName val="0"/>
          <c:showPercent val="0"/>
          <c:showBubbleSize val="0"/>
        </c:dLbls>
        <c:gapWidth val="219"/>
        <c:overlap val="-27"/>
        <c:axId val="299176376"/>
        <c:axId val="299176704"/>
      </c:barChart>
      <c:dateAx>
        <c:axId val="299176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76704"/>
        <c:crosses val="autoZero"/>
        <c:auto val="1"/>
        <c:lblOffset val="100"/>
        <c:baseTimeUnit val="months"/>
      </c:dateAx>
      <c:valAx>
        <c:axId val="299176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7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20</c:v>
                </c:pt>
                <c:pt idx="4">
                  <c:v>33</c:v>
                </c:pt>
                <c:pt idx="5">
                  <c:v>0</c:v>
                </c:pt>
              </c:numCache>
            </c:numRef>
          </c:val>
          <c:extLst>
            <c:ext xmlns:c16="http://schemas.microsoft.com/office/drawing/2014/chart" uri="{C3380CC4-5D6E-409C-BE32-E72D297353CC}">
              <c16:uniqueId val="{00000000-0D31-469F-AB8E-5A268A53B95D}"/>
            </c:ext>
          </c:extLst>
        </c:ser>
        <c:dLbls>
          <c:showLegendKey val="0"/>
          <c:showVal val="0"/>
          <c:showCatName val="0"/>
          <c:showSerName val="0"/>
          <c:showPercent val="0"/>
          <c:showBubbleSize val="0"/>
        </c:dLbls>
        <c:gapWidth val="219"/>
        <c:overlap val="-27"/>
        <c:axId val="253580352"/>
        <c:axId val="253581008"/>
      </c:barChart>
      <c:dateAx>
        <c:axId val="253580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81008"/>
        <c:crosses val="autoZero"/>
        <c:auto val="1"/>
        <c:lblOffset val="100"/>
        <c:baseTimeUnit val="months"/>
      </c:dateAx>
      <c:valAx>
        <c:axId val="253581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8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22</c:v>
                </c:pt>
                <c:pt idx="1">
                  <c:v>28</c:v>
                </c:pt>
                <c:pt idx="2">
                  <c:v>35</c:v>
                </c:pt>
                <c:pt idx="3">
                  <c:v>37</c:v>
                </c:pt>
                <c:pt idx="4">
                  <c:v>22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8DA-4F2B-80B0-49F675933A15}"/>
            </c:ext>
          </c:extLst>
        </c:ser>
        <c:dLbls>
          <c:showLegendKey val="0"/>
          <c:showVal val="0"/>
          <c:showCatName val="0"/>
          <c:showSerName val="0"/>
          <c:showPercent val="0"/>
          <c:showBubbleSize val="0"/>
        </c:dLbls>
        <c:gapWidth val="219"/>
        <c:overlap val="-27"/>
        <c:axId val="252879128"/>
        <c:axId val="252879784"/>
      </c:barChart>
      <c:dateAx>
        <c:axId val="252879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879784"/>
        <c:crosses val="autoZero"/>
        <c:auto val="1"/>
        <c:lblOffset val="100"/>
        <c:baseTimeUnit val="months"/>
      </c:dateAx>
      <c:valAx>
        <c:axId val="252879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879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36</c:v>
                </c:pt>
                <c:pt idx="4">
                  <c:v>18</c:v>
                </c:pt>
                <c:pt idx="5">
                  <c:v>0</c:v>
                </c:pt>
              </c:numCache>
            </c:numRef>
          </c:val>
          <c:extLst>
            <c:ext xmlns:c16="http://schemas.microsoft.com/office/drawing/2014/chart" uri="{C3380CC4-5D6E-409C-BE32-E72D297353CC}">
              <c16:uniqueId val="{00000000-9D79-4475-A037-EE996C1FEEFB}"/>
            </c:ext>
          </c:extLst>
        </c:ser>
        <c:dLbls>
          <c:showLegendKey val="0"/>
          <c:showVal val="0"/>
          <c:showCatName val="0"/>
          <c:showSerName val="0"/>
          <c:showPercent val="0"/>
          <c:showBubbleSize val="0"/>
        </c:dLbls>
        <c:gapWidth val="219"/>
        <c:overlap val="-27"/>
        <c:axId val="255359744"/>
        <c:axId val="255366960"/>
      </c:barChart>
      <c:dateAx>
        <c:axId val="255359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366960"/>
        <c:crosses val="autoZero"/>
        <c:auto val="1"/>
        <c:lblOffset val="100"/>
        <c:baseTimeUnit val="months"/>
      </c:dateAx>
      <c:valAx>
        <c:axId val="25536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35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13</c:v>
                </c:pt>
                <c:pt idx="1">
                  <c:v>11</c:v>
                </c:pt>
                <c:pt idx="2">
                  <c:v>14</c:v>
                </c:pt>
                <c:pt idx="3">
                  <c:v>23</c:v>
                </c:pt>
                <c:pt idx="4">
                  <c:v>27</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72A-4EF8-B9B2-56EBB599054D}"/>
            </c:ext>
          </c:extLst>
        </c:ser>
        <c:dLbls>
          <c:showLegendKey val="0"/>
          <c:showVal val="0"/>
          <c:showCatName val="0"/>
          <c:showSerName val="0"/>
          <c:showPercent val="0"/>
          <c:showBubbleSize val="0"/>
        </c:dLbls>
        <c:gapWidth val="219"/>
        <c:overlap val="-27"/>
        <c:axId val="255359416"/>
        <c:axId val="255364336"/>
      </c:barChart>
      <c:dateAx>
        <c:axId val="255359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364336"/>
        <c:crosses val="autoZero"/>
        <c:auto val="1"/>
        <c:lblOffset val="100"/>
        <c:baseTimeUnit val="months"/>
      </c:dateAx>
      <c:valAx>
        <c:axId val="25536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35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TMNAS Social Media</a:t>
            </a:r>
          </a:p>
        </p:txBody>
      </p:sp>
      <p:sp>
        <p:nvSpPr>
          <p:cNvPr id="3" name="Subtitle 2"/>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643901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893035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4406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06616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49034533"/>
                    </a:ext>
                  </a:extLst>
                </a:gridCol>
                <a:gridCol w="493776">
                  <a:extLst>
                    <a:ext uri="{9D8B030D-6E8A-4147-A177-3AD203B41FA5}">
                      <a16:colId xmlns:a16="http://schemas.microsoft.com/office/drawing/2014/main" val="1239377663"/>
                    </a:ext>
                  </a:extLst>
                </a:gridCol>
                <a:gridCol w="493776">
                  <a:extLst>
                    <a:ext uri="{9D8B030D-6E8A-4147-A177-3AD203B41FA5}">
                      <a16:colId xmlns:a16="http://schemas.microsoft.com/office/drawing/2014/main" val="918219726"/>
                    </a:ext>
                  </a:extLst>
                </a:gridCol>
                <a:gridCol w="493776">
                  <a:extLst>
                    <a:ext uri="{9D8B030D-6E8A-4147-A177-3AD203B41FA5}">
                      <a16:colId xmlns:a16="http://schemas.microsoft.com/office/drawing/2014/main" val="1663497830"/>
                    </a:ext>
                  </a:extLst>
                </a:gridCol>
                <a:gridCol w="493776">
                  <a:extLst>
                    <a:ext uri="{9D8B030D-6E8A-4147-A177-3AD203B41FA5}">
                      <a16:colId xmlns:a16="http://schemas.microsoft.com/office/drawing/2014/main" val="77592465"/>
                    </a:ext>
                  </a:extLst>
                </a:gridCol>
                <a:gridCol w="493776">
                  <a:extLst>
                    <a:ext uri="{9D8B030D-6E8A-4147-A177-3AD203B41FA5}">
                      <a16:colId xmlns:a16="http://schemas.microsoft.com/office/drawing/2014/main" val="1255135987"/>
                    </a:ext>
                  </a:extLst>
                </a:gridCol>
                <a:gridCol w="493776">
                  <a:extLst>
                    <a:ext uri="{9D8B030D-6E8A-4147-A177-3AD203B41FA5}">
                      <a16:colId xmlns:a16="http://schemas.microsoft.com/office/drawing/2014/main" val="1116108766"/>
                    </a:ext>
                  </a:extLst>
                </a:gridCol>
                <a:gridCol w="493776">
                  <a:extLst>
                    <a:ext uri="{9D8B030D-6E8A-4147-A177-3AD203B41FA5}">
                      <a16:colId xmlns:a16="http://schemas.microsoft.com/office/drawing/2014/main" val="3927398158"/>
                    </a:ext>
                  </a:extLst>
                </a:gridCol>
                <a:gridCol w="493776">
                  <a:extLst>
                    <a:ext uri="{9D8B030D-6E8A-4147-A177-3AD203B41FA5}">
                      <a16:colId xmlns:a16="http://schemas.microsoft.com/office/drawing/2014/main" val="2343933838"/>
                    </a:ext>
                  </a:extLst>
                </a:gridCol>
                <a:gridCol w="493776">
                  <a:extLst>
                    <a:ext uri="{9D8B030D-6E8A-4147-A177-3AD203B41FA5}">
                      <a16:colId xmlns:a16="http://schemas.microsoft.com/office/drawing/2014/main" val="1793793556"/>
                    </a:ext>
                  </a:extLst>
                </a:gridCol>
                <a:gridCol w="493776">
                  <a:extLst>
                    <a:ext uri="{9D8B030D-6E8A-4147-A177-3AD203B41FA5}">
                      <a16:colId xmlns:a16="http://schemas.microsoft.com/office/drawing/2014/main" val="2608426797"/>
                    </a:ext>
                  </a:extLst>
                </a:gridCol>
                <a:gridCol w="493776">
                  <a:extLst>
                    <a:ext uri="{9D8B030D-6E8A-4147-A177-3AD203B41FA5}">
                      <a16:colId xmlns:a16="http://schemas.microsoft.com/office/drawing/2014/main" val="4182740879"/>
                    </a:ext>
                  </a:extLst>
                </a:gridCol>
                <a:gridCol w="493776">
                  <a:extLst>
                    <a:ext uri="{9D8B030D-6E8A-4147-A177-3AD203B41FA5}">
                      <a16:colId xmlns:a16="http://schemas.microsoft.com/office/drawing/2014/main" val="754363581"/>
                    </a:ext>
                  </a:extLst>
                </a:gridCol>
                <a:gridCol w="493776">
                  <a:extLst>
                    <a:ext uri="{9D8B030D-6E8A-4147-A177-3AD203B41FA5}">
                      <a16:colId xmlns:a16="http://schemas.microsoft.com/office/drawing/2014/main" val="309799485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42251555"/>
                  </a:ext>
                </a:extLst>
              </a:tr>
              <a:tr h="370840">
                <a:tc>
                  <a:txBody>
                    <a:bodyPr/>
                    <a:lstStyle/>
                    <a:p>
                      <a:r>
                        <a:rPr lang="en-US" sz="1000"/>
                        <a:t>@TMNASrecruiting</a:t>
                      </a:r>
                    </a:p>
                  </a:txBody>
                  <a:tcPr/>
                </a:tc>
                <a:tc>
                  <a:txBody>
                    <a:bodyPr/>
                    <a:lstStyle/>
                    <a:p>
                      <a:r>
                        <a:rPr lang="en-US" sz="1000"/>
                        <a:t>94</a:t>
                      </a:r>
                    </a:p>
                  </a:txBody>
                  <a:tcPr/>
                </a:tc>
                <a:tc>
                  <a:txBody>
                    <a:bodyPr/>
                    <a:lstStyle/>
                    <a:p>
                      <a:r>
                        <a:rPr lang="en-US" sz="1000"/>
                        <a:t>9</a:t>
                      </a:r>
                    </a:p>
                  </a:txBody>
                  <a:tcPr/>
                </a:tc>
                <a:tc>
                  <a:txBody>
                    <a:bodyPr/>
                    <a:lstStyle/>
                    <a:p>
                      <a:r>
                        <a:rPr lang="en-US" sz="1000"/>
                        <a:t>20</a:t>
                      </a:r>
                    </a:p>
                  </a:txBody>
                  <a:tcPr/>
                </a:tc>
                <a:tc>
                  <a:txBody>
                    <a:bodyPr/>
                    <a:lstStyle/>
                    <a:p>
                      <a:r>
                        <a:rPr lang="en-US" sz="1000"/>
                        <a:t>18</a:t>
                      </a:r>
                    </a:p>
                  </a:txBody>
                  <a:tcPr/>
                </a:tc>
                <a:tc>
                  <a:txBody>
                    <a:bodyPr/>
                    <a:lstStyle/>
                    <a:p>
                      <a:r>
                        <a:rPr lang="en-US" sz="1000"/>
                        <a:t>1</a:t>
                      </a:r>
                    </a:p>
                  </a:txBody>
                  <a:tcPr/>
                </a:tc>
                <a:tc>
                  <a:txBody>
                    <a:bodyPr/>
                    <a:lstStyle/>
                    <a:p>
                      <a:r>
                        <a:rPr lang="en-US" sz="1000"/>
                        <a:t>1</a:t>
                      </a:r>
                    </a:p>
                  </a:txBody>
                  <a:tcPr/>
                </a:tc>
                <a:tc>
                  <a:txBody>
                    <a:bodyPr/>
                    <a:lstStyle/>
                    <a:p>
                      <a:r>
                        <a:rPr lang="en-US" sz="1000"/>
                        <a:t>4</a:t>
                      </a:r>
                    </a:p>
                  </a:txBody>
                  <a:tcPr/>
                </a:tc>
                <a:tc>
                  <a:txBody>
                    <a:bodyPr/>
                    <a:lstStyle/>
                    <a:p>
                      <a:r>
                        <a:rPr lang="en-US" sz="1000"/>
                        <a:t>4</a:t>
                      </a:r>
                    </a:p>
                  </a:txBody>
                  <a:tcPr/>
                </a:tc>
                <a:tc>
                  <a:txBody>
                    <a:bodyPr/>
                    <a:lstStyle/>
                    <a:p>
                      <a:r>
                        <a:rPr lang="en-US" sz="1000"/>
                        <a:t>16</a:t>
                      </a:r>
                    </a:p>
                  </a:txBody>
                  <a:tcPr/>
                </a:tc>
                <a:tc>
                  <a:txBody>
                    <a:bodyPr/>
                    <a:lstStyle/>
                    <a:p>
                      <a:r>
                        <a:rPr lang="en-US" sz="1000"/>
                        <a:t>0</a:t>
                      </a:r>
                    </a:p>
                  </a:txBody>
                  <a:tcPr/>
                </a:tc>
                <a:tc>
                  <a:txBody>
                    <a:bodyPr/>
                    <a:lstStyle/>
                    <a:p>
                      <a:r>
                        <a:rPr lang="en-US" sz="1000"/>
                        <a:t>2</a:t>
                      </a:r>
                    </a:p>
                  </a:txBody>
                  <a:tcPr/>
                </a:tc>
                <a:tc>
                  <a:txBody>
                    <a:bodyPr/>
                    <a:lstStyle/>
                    <a:p>
                      <a:r>
                        <a:rPr lang="en-US" sz="1000"/>
                        <a:t>1.2484%</a:t>
                      </a:r>
                    </a:p>
                  </a:txBody>
                  <a:tcPr/>
                </a:tc>
                <a:tc>
                  <a:txBody>
                    <a:bodyPr/>
                    <a:lstStyle/>
                    <a:p>
                      <a:r>
                        <a:rPr lang="en-US" sz="1000"/>
                        <a:t>0.0%</a:t>
                      </a:r>
                    </a:p>
                  </a:txBody>
                  <a:tcPr/>
                </a:tc>
                <a:extLst>
                  <a:ext uri="{0D108BD9-81ED-4DB2-BD59-A6C34878D82A}">
                    <a16:rowId xmlns:a16="http://schemas.microsoft.com/office/drawing/2014/main" val="135967964"/>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1320538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1889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2336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62504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7905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Own and Retweeted Tweets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24695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82643500"/>
                    </a:ext>
                  </a:extLst>
                </a:gridCol>
                <a:gridCol w="822960">
                  <a:extLst>
                    <a:ext uri="{9D8B030D-6E8A-4147-A177-3AD203B41FA5}">
                      <a16:colId xmlns:a16="http://schemas.microsoft.com/office/drawing/2014/main" val="2242174337"/>
                    </a:ext>
                  </a:extLst>
                </a:gridCol>
                <a:gridCol w="822960">
                  <a:extLst>
                    <a:ext uri="{9D8B030D-6E8A-4147-A177-3AD203B41FA5}">
                      <a16:colId xmlns:a16="http://schemas.microsoft.com/office/drawing/2014/main" val="4210507871"/>
                    </a:ext>
                  </a:extLst>
                </a:gridCol>
                <a:gridCol w="822960">
                  <a:extLst>
                    <a:ext uri="{9D8B030D-6E8A-4147-A177-3AD203B41FA5}">
                      <a16:colId xmlns:a16="http://schemas.microsoft.com/office/drawing/2014/main" val="683279274"/>
                    </a:ext>
                  </a:extLst>
                </a:gridCol>
                <a:gridCol w="822960">
                  <a:extLst>
                    <a:ext uri="{9D8B030D-6E8A-4147-A177-3AD203B41FA5}">
                      <a16:colId xmlns:a16="http://schemas.microsoft.com/office/drawing/2014/main" val="2425213000"/>
                    </a:ext>
                  </a:extLst>
                </a:gridCol>
                <a:gridCol w="822960">
                  <a:extLst>
                    <a:ext uri="{9D8B030D-6E8A-4147-A177-3AD203B41FA5}">
                      <a16:colId xmlns:a16="http://schemas.microsoft.com/office/drawing/2014/main" val="3777486015"/>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59244376"/>
                  </a:ext>
                </a:extLst>
              </a:tr>
              <a:tr h="370840">
                <a:tc>
                  <a:txBody>
                    <a:bodyPr/>
                    <a:lstStyle/>
                    <a:p>
                      <a:r>
                        <a:rPr lang="en-US" sz="1000" b="1"/>
                        <a:t>@TMNASrecruiting - 2017-05-05 13:17:00</a:t>
                      </a:r>
                      <a:r>
                        <a:rPr lang="en-US" sz="1000"/>
                        <a:t>
Cinco de Mayo #celebration from some of our actuaries. Thank you for joining in on the #fun today! #CincodeMayo #work #actuary #TMNAS https://t.co/NADPn06Rmx</a:t>
                      </a:r>
                    </a:p>
                  </a:txBody>
                  <a:tcPr/>
                </a:tc>
                <a:tc>
                  <a:txBody>
                    <a:bodyPr/>
                    <a:lstStyle/>
                    <a:p>
                      <a:r>
                        <a:rPr lang="en-US" sz="1000"/>
                        <a:t>No</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5.9524%</a:t>
                      </a:r>
                    </a:p>
                  </a:txBody>
                  <a:tcPr/>
                </a:tc>
                <a:extLst>
                  <a:ext uri="{0D108BD9-81ED-4DB2-BD59-A6C34878D82A}">
                    <a16:rowId xmlns:a16="http://schemas.microsoft.com/office/drawing/2014/main" val="2278959574"/>
                  </a:ext>
                </a:extLst>
              </a:tr>
              <a:tr h="370840">
                <a:tc>
                  <a:txBody>
                    <a:bodyPr/>
                    <a:lstStyle/>
                    <a:p>
                      <a:r>
                        <a:rPr lang="en-US" sz="1000" b="1"/>
                        <a:t>@TMNASrecruiting - 2017-05-19 16:59:43</a:t>
                      </a:r>
                      <a:r>
                        <a:rPr lang="en-US" sz="1000"/>
                        <a:t>
Bike at Lunch!! @TMNAthegoodlife @PHLYINS 
#bike  #biking #workout #Friday #goodlife #TMNAS #exercise #2017 #fun #lol #happy https://t.co/vVFru90N3n</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5.6818%</a:t>
                      </a:r>
                    </a:p>
                  </a:txBody>
                  <a:tcPr/>
                </a:tc>
                <a:extLst>
                  <a:ext uri="{0D108BD9-81ED-4DB2-BD59-A6C34878D82A}">
                    <a16:rowId xmlns:a16="http://schemas.microsoft.com/office/drawing/2014/main" val="1639586496"/>
                  </a:ext>
                </a:extLst>
              </a:tr>
              <a:tr h="370840">
                <a:tc>
                  <a:txBody>
                    <a:bodyPr/>
                    <a:lstStyle/>
                    <a:p>
                      <a:r>
                        <a:rPr lang="en-US" sz="1000" b="1"/>
                        <a:t>@TMNASrecruiting - 2017-05-14 19:49:28</a:t>
                      </a:r>
                      <a:r>
                        <a:rPr lang="en-US" sz="1000"/>
                        <a:t>
Happy Mothers Day!! 
#MothersDay #MothersDay2017 #2017 #Children #flowers #fun https://t.co/FnaxkzR2Et</a:t>
                      </a:r>
                    </a:p>
                  </a:txBody>
                  <a:tcPr/>
                </a:tc>
                <a:tc>
                  <a:txBody>
                    <a:bodyPr/>
                    <a:lstStyle/>
                    <a:p>
                      <a:r>
                        <a:rPr lang="en-US" sz="1000"/>
                        <a:t>No</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1.1364%</a:t>
                      </a:r>
                    </a:p>
                  </a:txBody>
                  <a:tcPr/>
                </a:tc>
                <a:extLst>
                  <a:ext uri="{0D108BD9-81ED-4DB2-BD59-A6C34878D82A}">
                    <a16:rowId xmlns:a16="http://schemas.microsoft.com/office/drawing/2014/main" val="1419164850"/>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2505970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34062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91993726"/>
                    </a:ext>
                  </a:extLst>
                </a:gridCol>
                <a:gridCol w="1069848">
                  <a:extLst>
                    <a:ext uri="{9D8B030D-6E8A-4147-A177-3AD203B41FA5}">
                      <a16:colId xmlns:a16="http://schemas.microsoft.com/office/drawing/2014/main" val="2233801760"/>
                    </a:ext>
                  </a:extLst>
                </a:gridCol>
                <a:gridCol w="1069848">
                  <a:extLst>
                    <a:ext uri="{9D8B030D-6E8A-4147-A177-3AD203B41FA5}">
                      <a16:colId xmlns:a16="http://schemas.microsoft.com/office/drawing/2014/main" val="1439922347"/>
                    </a:ext>
                  </a:extLst>
                </a:gridCol>
                <a:gridCol w="1069848">
                  <a:extLst>
                    <a:ext uri="{9D8B030D-6E8A-4147-A177-3AD203B41FA5}">
                      <a16:colId xmlns:a16="http://schemas.microsoft.com/office/drawing/2014/main" val="3927796843"/>
                    </a:ext>
                  </a:extLst>
                </a:gridCol>
                <a:gridCol w="1069848">
                  <a:extLst>
                    <a:ext uri="{9D8B030D-6E8A-4147-A177-3AD203B41FA5}">
                      <a16:colId xmlns:a16="http://schemas.microsoft.com/office/drawing/2014/main" val="1309422563"/>
                    </a:ext>
                  </a:extLst>
                </a:gridCol>
                <a:gridCol w="1069848">
                  <a:extLst>
                    <a:ext uri="{9D8B030D-6E8A-4147-A177-3AD203B41FA5}">
                      <a16:colId xmlns:a16="http://schemas.microsoft.com/office/drawing/2014/main" val="1033447350"/>
                    </a:ext>
                  </a:extLst>
                </a:gridCol>
                <a:gridCol w="1069848">
                  <a:extLst>
                    <a:ext uri="{9D8B030D-6E8A-4147-A177-3AD203B41FA5}">
                      <a16:colId xmlns:a16="http://schemas.microsoft.com/office/drawing/2014/main" val="48939916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999743253"/>
                  </a:ext>
                </a:extLst>
              </a:tr>
              <a:tr h="370840">
                <a:tc>
                  <a:txBody>
                    <a:bodyPr/>
                    <a:lstStyle/>
                    <a:p>
                      <a:r>
                        <a:rPr lang="en-US" sz="1000"/>
                        <a:t>TMNA Services, LLC. (TMNAS)</a:t>
                      </a:r>
                    </a:p>
                  </a:txBody>
                  <a:tcPr/>
                </a:tc>
                <a:tc>
                  <a:txBody>
                    <a:bodyPr/>
                    <a:lstStyle/>
                    <a:p>
                      <a:r>
                        <a:rPr lang="en-US" sz="1000"/>
                        <a:t>2648</a:t>
                      </a:r>
                    </a:p>
                  </a:txBody>
                  <a:tcPr/>
                </a:tc>
                <a:tc>
                  <a:txBody>
                    <a:bodyPr/>
                    <a:lstStyle/>
                    <a:p>
                      <a:r>
                        <a:rPr lang="en-US" sz="1000"/>
                        <a:t>33</a:t>
                      </a:r>
                    </a:p>
                  </a:txBody>
                  <a:tcPr/>
                </a:tc>
                <a:tc>
                  <a:txBody>
                    <a:bodyPr/>
                    <a:lstStyle/>
                    <a:p>
                      <a:r>
                        <a:rPr lang="en-US" sz="1000"/>
                        <a:t>11</a:t>
                      </a:r>
                    </a:p>
                  </a:txBody>
                  <a:tcPr/>
                </a:tc>
                <a:tc>
                  <a:txBody>
                    <a:bodyPr/>
                    <a:lstStyle/>
                    <a:p>
                      <a:r>
                        <a:rPr lang="en-US" sz="1000"/>
                        <a:t>239</a:t>
                      </a:r>
                    </a:p>
                  </a:txBody>
                  <a:tcPr/>
                </a:tc>
                <a:tc>
                  <a:txBody>
                    <a:bodyPr/>
                    <a:lstStyle/>
                    <a:p>
                      <a:r>
                        <a:rPr lang="en-US" sz="1000"/>
                        <a:t>6</a:t>
                      </a:r>
                    </a:p>
                  </a:txBody>
                  <a:tcPr/>
                </a:tc>
                <a:tc>
                  <a:txBody>
                    <a:bodyPr/>
                    <a:lstStyle/>
                    <a:p>
                      <a:r>
                        <a:rPr lang="en-US" sz="1000"/>
                        <a:t>0.8465%</a:t>
                      </a:r>
                    </a:p>
                  </a:txBody>
                  <a:tcPr/>
                </a:tc>
                <a:extLst>
                  <a:ext uri="{0D108BD9-81ED-4DB2-BD59-A6C34878D82A}">
                    <a16:rowId xmlns:a16="http://schemas.microsoft.com/office/drawing/2014/main" val="2902650976"/>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2042188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36241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8008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27152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96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56968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66056094"/>
                    </a:ext>
                  </a:extLst>
                </a:gridCol>
                <a:gridCol w="987552">
                  <a:extLst>
                    <a:ext uri="{9D8B030D-6E8A-4147-A177-3AD203B41FA5}">
                      <a16:colId xmlns:a16="http://schemas.microsoft.com/office/drawing/2014/main" val="699630907"/>
                    </a:ext>
                  </a:extLst>
                </a:gridCol>
                <a:gridCol w="987552">
                  <a:extLst>
                    <a:ext uri="{9D8B030D-6E8A-4147-A177-3AD203B41FA5}">
                      <a16:colId xmlns:a16="http://schemas.microsoft.com/office/drawing/2014/main" val="1731409899"/>
                    </a:ext>
                  </a:extLst>
                </a:gridCol>
                <a:gridCol w="987552">
                  <a:extLst>
                    <a:ext uri="{9D8B030D-6E8A-4147-A177-3AD203B41FA5}">
                      <a16:colId xmlns:a16="http://schemas.microsoft.com/office/drawing/2014/main" val="3672796580"/>
                    </a:ext>
                  </a:extLst>
                </a:gridCol>
                <a:gridCol w="987552">
                  <a:extLst>
                    <a:ext uri="{9D8B030D-6E8A-4147-A177-3AD203B41FA5}">
                      <a16:colId xmlns:a16="http://schemas.microsoft.com/office/drawing/2014/main" val="3231226479"/>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267070768"/>
                  </a:ext>
                </a:extLst>
              </a:tr>
              <a:tr h="370840">
                <a:tc>
                  <a:txBody>
                    <a:bodyPr/>
                    <a:lstStyle/>
                    <a:p>
                      <a:r>
                        <a:rPr lang="en-US" sz="1000" b="1"/>
                        <a:t>TMNA Services, LLC. (TMNAS) - 2017-05-19 09:52:28</a:t>
                      </a:r>
                      <a:r>
                        <a:rPr lang="en-US" sz="1000"/>
                        <a:t>
TMNAS’ Vice President of Finance Bill McKenna is one of 19 winners of the second annual Good Company Awards. Tokio Marine Group CEO Nick Nagano presented the awards during an event on April 24th and 25th at the Tokyo, Japan headquarters. Board members, Group company CEOs, and global executives were also on hand. The award ceremony was held in collaboration with the Tokio Marine &amp; Nichido Fire and Anshin Life Chousen Awards.
The Good Company Awards recognize employees’ achievements and success toward our timeless endeavor To Be a Good Company!</a:t>
                      </a:r>
                    </a:p>
                  </a:txBody>
                  <a:tcPr/>
                </a:tc>
                <a:tc>
                  <a:txBody>
                    <a:bodyPr/>
                    <a:lstStyle/>
                    <a:p>
                      <a:r>
                        <a:rPr lang="en-US" sz="1000"/>
                        <a:t>39</a:t>
                      </a:r>
                    </a:p>
                  </a:txBody>
                  <a:tcPr/>
                </a:tc>
                <a:tc>
                  <a:txBody>
                    <a:bodyPr/>
                    <a:lstStyle/>
                    <a:p>
                      <a:r>
                        <a:rPr lang="en-US" sz="1000"/>
                        <a:t>3</a:t>
                      </a:r>
                    </a:p>
                  </a:txBody>
                  <a:tcPr/>
                </a:tc>
                <a:tc>
                  <a:txBody>
                    <a:bodyPr/>
                    <a:lstStyle/>
                    <a:p>
                      <a:r>
                        <a:rPr lang="en-US" sz="1000"/>
                        <a:t>1.5964%</a:t>
                      </a:r>
                    </a:p>
                  </a:txBody>
                  <a:tcPr/>
                </a:tc>
                <a:tc>
                  <a:txBody>
                    <a:bodyPr/>
                    <a:lstStyle/>
                    <a:p>
                      <a:r>
                        <a:rPr lang="en-US" sz="1000"/>
                        <a:t>Photo</a:t>
                      </a:r>
                    </a:p>
                  </a:txBody>
                  <a:tcPr/>
                </a:tc>
                <a:extLst>
                  <a:ext uri="{0D108BD9-81ED-4DB2-BD59-A6C34878D82A}">
                    <a16:rowId xmlns:a16="http://schemas.microsoft.com/office/drawing/2014/main" val="652333001"/>
                  </a:ext>
                </a:extLst>
              </a:tr>
              <a:tr h="370840">
                <a:tc>
                  <a:txBody>
                    <a:bodyPr/>
                    <a:lstStyle/>
                    <a:p>
                      <a:r>
                        <a:rPr lang="en-US" sz="1000" b="1"/>
                        <a:t>TMNA Services, LLC. (TMNAS) - 2017-05-04 13:39:22</a:t>
                      </a:r>
                      <a:r>
                        <a:rPr lang="en-US" sz="1000"/>
                        <a:t>
#TBT May the 4th Be With You 2016.   #starwarsday</a:t>
                      </a:r>
                    </a:p>
                  </a:txBody>
                  <a:tcPr/>
                </a:tc>
                <a:tc>
                  <a:txBody>
                    <a:bodyPr/>
                    <a:lstStyle/>
                    <a:p>
                      <a:r>
                        <a:rPr lang="en-US" sz="1000"/>
                        <a:t>33</a:t>
                      </a:r>
                    </a:p>
                  </a:txBody>
                  <a:tcPr/>
                </a:tc>
                <a:tc>
                  <a:txBody>
                    <a:bodyPr/>
                    <a:lstStyle/>
                    <a:p>
                      <a:r>
                        <a:rPr lang="en-US" sz="1000"/>
                        <a:t>0</a:t>
                      </a:r>
                    </a:p>
                  </a:txBody>
                  <a:tcPr/>
                </a:tc>
                <a:tc>
                  <a:txBody>
                    <a:bodyPr/>
                    <a:lstStyle/>
                    <a:p>
                      <a:r>
                        <a:rPr lang="en-US" sz="1000"/>
                        <a:t>1.2600%</a:t>
                      </a:r>
                    </a:p>
                  </a:txBody>
                  <a:tcPr/>
                </a:tc>
                <a:tc>
                  <a:txBody>
                    <a:bodyPr/>
                    <a:lstStyle/>
                    <a:p>
                      <a:r>
                        <a:rPr lang="en-US" sz="1000"/>
                        <a:t>Photo</a:t>
                      </a:r>
                    </a:p>
                  </a:txBody>
                  <a:tcPr/>
                </a:tc>
                <a:extLst>
                  <a:ext uri="{0D108BD9-81ED-4DB2-BD59-A6C34878D82A}">
                    <a16:rowId xmlns:a16="http://schemas.microsoft.com/office/drawing/2014/main" val="3157444590"/>
                  </a:ext>
                </a:extLst>
              </a:tr>
              <a:tr h="370840">
                <a:tc>
                  <a:txBody>
                    <a:bodyPr/>
                    <a:lstStyle/>
                    <a:p>
                      <a:r>
                        <a:rPr lang="es-ES" sz="1000" b="1"/>
                        <a:t>TMNA Services, LLC. (TMNAS) - 2017-05-12 10:56:55</a:t>
                      </a:r>
                      <a:r>
                        <a:rPr lang="es-ES" sz="1000"/>
                        <a:t>
</a:t>
                      </a:r>
                      <a:endParaRPr lang="en-US" sz="1000"/>
                    </a:p>
                  </a:txBody>
                  <a:tcPr/>
                </a:tc>
                <a:tc>
                  <a:txBody>
                    <a:bodyPr/>
                    <a:lstStyle/>
                    <a:p>
                      <a:r>
                        <a:rPr lang="en-US" sz="1000"/>
                        <a:t>32</a:t>
                      </a:r>
                    </a:p>
                  </a:txBody>
                  <a:tcPr/>
                </a:tc>
                <a:tc>
                  <a:txBody>
                    <a:bodyPr/>
                    <a:lstStyle/>
                    <a:p>
                      <a:r>
                        <a:rPr lang="en-US" sz="1000"/>
                        <a:t>0</a:t>
                      </a:r>
                    </a:p>
                  </a:txBody>
                  <a:tcPr/>
                </a:tc>
                <a:tc>
                  <a:txBody>
                    <a:bodyPr/>
                    <a:lstStyle/>
                    <a:p>
                      <a:r>
                        <a:rPr lang="en-US" sz="1000"/>
                        <a:t>1.2204%</a:t>
                      </a:r>
                    </a:p>
                  </a:txBody>
                  <a:tcPr/>
                </a:tc>
                <a:tc>
                  <a:txBody>
                    <a:bodyPr/>
                    <a:lstStyle/>
                    <a:p>
                      <a:r>
                        <a:rPr lang="en-US" sz="1000"/>
                        <a:t>Photo</a:t>
                      </a:r>
                    </a:p>
                  </a:txBody>
                  <a:tcPr/>
                </a:tc>
                <a:extLst>
                  <a:ext uri="{0D108BD9-81ED-4DB2-BD59-A6C34878D82A}">
                    <a16:rowId xmlns:a16="http://schemas.microsoft.com/office/drawing/2014/main" val="600118732"/>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1576179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48430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46359384"/>
                    </a:ext>
                  </a:extLst>
                </a:gridCol>
                <a:gridCol w="699516">
                  <a:extLst>
                    <a:ext uri="{9D8B030D-6E8A-4147-A177-3AD203B41FA5}">
                      <a16:colId xmlns:a16="http://schemas.microsoft.com/office/drawing/2014/main" val="2650882610"/>
                    </a:ext>
                  </a:extLst>
                </a:gridCol>
                <a:gridCol w="699516">
                  <a:extLst>
                    <a:ext uri="{9D8B030D-6E8A-4147-A177-3AD203B41FA5}">
                      <a16:colId xmlns:a16="http://schemas.microsoft.com/office/drawing/2014/main" val="2572203256"/>
                    </a:ext>
                  </a:extLst>
                </a:gridCol>
                <a:gridCol w="658368">
                  <a:extLst>
                    <a:ext uri="{9D8B030D-6E8A-4147-A177-3AD203B41FA5}">
                      <a16:colId xmlns:a16="http://schemas.microsoft.com/office/drawing/2014/main" val="2359142649"/>
                    </a:ext>
                  </a:extLst>
                </a:gridCol>
                <a:gridCol w="658368">
                  <a:extLst>
                    <a:ext uri="{9D8B030D-6E8A-4147-A177-3AD203B41FA5}">
                      <a16:colId xmlns:a16="http://schemas.microsoft.com/office/drawing/2014/main" val="32525130"/>
                    </a:ext>
                  </a:extLst>
                </a:gridCol>
                <a:gridCol w="658368">
                  <a:extLst>
                    <a:ext uri="{9D8B030D-6E8A-4147-A177-3AD203B41FA5}">
                      <a16:colId xmlns:a16="http://schemas.microsoft.com/office/drawing/2014/main" val="953969615"/>
                    </a:ext>
                  </a:extLst>
                </a:gridCol>
                <a:gridCol w="699516">
                  <a:extLst>
                    <a:ext uri="{9D8B030D-6E8A-4147-A177-3AD203B41FA5}">
                      <a16:colId xmlns:a16="http://schemas.microsoft.com/office/drawing/2014/main" val="1768193733"/>
                    </a:ext>
                  </a:extLst>
                </a:gridCol>
                <a:gridCol w="699516">
                  <a:extLst>
                    <a:ext uri="{9D8B030D-6E8A-4147-A177-3AD203B41FA5}">
                      <a16:colId xmlns:a16="http://schemas.microsoft.com/office/drawing/2014/main" val="4006528716"/>
                    </a:ext>
                  </a:extLst>
                </a:gridCol>
                <a:gridCol w="699516">
                  <a:extLst>
                    <a:ext uri="{9D8B030D-6E8A-4147-A177-3AD203B41FA5}">
                      <a16:colId xmlns:a16="http://schemas.microsoft.com/office/drawing/2014/main" val="1989223469"/>
                    </a:ext>
                  </a:extLst>
                </a:gridCol>
                <a:gridCol w="658368">
                  <a:extLst>
                    <a:ext uri="{9D8B030D-6E8A-4147-A177-3AD203B41FA5}">
                      <a16:colId xmlns:a16="http://schemas.microsoft.com/office/drawing/2014/main" val="24758755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805801945"/>
                  </a:ext>
                </a:extLst>
              </a:tr>
              <a:tr h="370840">
                <a:tc>
                  <a:txBody>
                    <a:bodyPr/>
                    <a:lstStyle/>
                    <a:p>
                      <a:r>
                        <a:rPr lang="en-US" sz="1000"/>
                        <a:t>tmna_services (TMNAS)</a:t>
                      </a:r>
                    </a:p>
                  </a:txBody>
                  <a:tcPr/>
                </a:tc>
                <a:tc>
                  <a:txBody>
                    <a:bodyPr/>
                    <a:lstStyle/>
                    <a:p>
                      <a:r>
                        <a:rPr lang="en-US" sz="1000"/>
                        <a:t>155</a:t>
                      </a:r>
                    </a:p>
                  </a:txBody>
                  <a:tcPr/>
                </a:tc>
                <a:tc>
                  <a:txBody>
                    <a:bodyPr/>
                    <a:lstStyle/>
                    <a:p>
                      <a:r>
                        <a:rPr lang="en-US" sz="1000"/>
                        <a:t>18</a:t>
                      </a:r>
                    </a:p>
                  </a:txBody>
                  <a:tcPr/>
                </a:tc>
                <a:tc>
                  <a:txBody>
                    <a:bodyPr/>
                    <a:lstStyle/>
                    <a:p>
                      <a:r>
                        <a:rPr lang="en-US" sz="1000"/>
                        <a:t>13</a:t>
                      </a:r>
                    </a:p>
                  </a:txBody>
                  <a:tcPr/>
                </a:tc>
                <a:tc>
                  <a:txBody>
                    <a:bodyPr/>
                    <a:lstStyle/>
                    <a:p>
                      <a:r>
                        <a:rPr lang="en-US" sz="1000"/>
                        <a:t>3</a:t>
                      </a:r>
                    </a:p>
                  </a:txBody>
                  <a:tcPr/>
                </a:tc>
                <a:tc>
                  <a:txBody>
                    <a:bodyPr/>
                    <a:lstStyle/>
                    <a:p>
                      <a:r>
                        <a:rPr lang="en-US" sz="1000"/>
                        <a:t>2</a:t>
                      </a:r>
                    </a:p>
                  </a:txBody>
                  <a:tcPr/>
                </a:tc>
                <a:tc>
                  <a:txBody>
                    <a:bodyPr/>
                    <a:lstStyle/>
                    <a:p>
                      <a:r>
                        <a:rPr lang="en-US" sz="1000"/>
                        <a:t>18</a:t>
                      </a:r>
                    </a:p>
                  </a:txBody>
                  <a:tcPr/>
                </a:tc>
                <a:tc>
                  <a:txBody>
                    <a:bodyPr/>
                    <a:lstStyle/>
                    <a:p>
                      <a:r>
                        <a:rPr lang="en-US" sz="1000"/>
                        <a:t>489</a:t>
                      </a:r>
                    </a:p>
                  </a:txBody>
                  <a:tcPr/>
                </a:tc>
                <a:tc>
                  <a:txBody>
                    <a:bodyPr/>
                    <a:lstStyle/>
                    <a:p>
                      <a:r>
                        <a:rPr lang="en-US" sz="1000"/>
                        <a:t>8</a:t>
                      </a:r>
                    </a:p>
                  </a:txBody>
                  <a:tcPr/>
                </a:tc>
                <a:tc>
                  <a:txBody>
                    <a:bodyPr/>
                    <a:lstStyle/>
                    <a:p>
                      <a:r>
                        <a:rPr lang="en-US" sz="1000"/>
                        <a:t>18.9117%</a:t>
                      </a:r>
                    </a:p>
                  </a:txBody>
                  <a:tcPr/>
                </a:tc>
                <a:extLst>
                  <a:ext uri="{0D108BD9-81ED-4DB2-BD59-A6C34878D82A}">
                    <a16:rowId xmlns:a16="http://schemas.microsoft.com/office/drawing/2014/main" val="1794633122"/>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2185070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18802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1563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Instagram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58992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7785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Top Instagram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29429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7480698"/>
                    </a:ext>
                  </a:extLst>
                </a:gridCol>
                <a:gridCol w="987552">
                  <a:extLst>
                    <a:ext uri="{9D8B030D-6E8A-4147-A177-3AD203B41FA5}">
                      <a16:colId xmlns:a16="http://schemas.microsoft.com/office/drawing/2014/main" val="2513724482"/>
                    </a:ext>
                  </a:extLst>
                </a:gridCol>
                <a:gridCol w="987552">
                  <a:extLst>
                    <a:ext uri="{9D8B030D-6E8A-4147-A177-3AD203B41FA5}">
                      <a16:colId xmlns:a16="http://schemas.microsoft.com/office/drawing/2014/main" val="1169664494"/>
                    </a:ext>
                  </a:extLst>
                </a:gridCol>
                <a:gridCol w="987552">
                  <a:extLst>
                    <a:ext uri="{9D8B030D-6E8A-4147-A177-3AD203B41FA5}">
                      <a16:colId xmlns:a16="http://schemas.microsoft.com/office/drawing/2014/main" val="2609786443"/>
                    </a:ext>
                  </a:extLst>
                </a:gridCol>
                <a:gridCol w="987552">
                  <a:extLst>
                    <a:ext uri="{9D8B030D-6E8A-4147-A177-3AD203B41FA5}">
                      <a16:colId xmlns:a16="http://schemas.microsoft.com/office/drawing/2014/main" val="384341147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024433917"/>
                  </a:ext>
                </a:extLst>
              </a:tr>
              <a:tr h="370840">
                <a:tc>
                  <a:txBody>
                    <a:bodyPr/>
                    <a:lstStyle/>
                    <a:p>
                      <a:r>
                        <a:rPr lang="en-US" sz="1000" b="1"/>
                        <a:t>tmna_services (TMNAS) - 2017-05-17 17:07:53</a:t>
                      </a:r>
                      <a:r>
                        <a:rPr lang="en-US" sz="1000"/>
                        <a:t>
Congratulations Dot!! Please help us #cheer for Dot! She has reached her 35th year. 
#work #fun #picoftheday #awards #wecare #happy #congratulations #wednesday #2017 #celebration</a:t>
                      </a:r>
                    </a:p>
                  </a:txBody>
                  <a:tcPr/>
                </a:tc>
                <a:tc>
                  <a:txBody>
                    <a:bodyPr/>
                    <a:lstStyle/>
                    <a:p>
                      <a:r>
                        <a:rPr lang="en-US" sz="1000"/>
                        <a:t>44</a:t>
                      </a:r>
                    </a:p>
                  </a:txBody>
                  <a:tcPr/>
                </a:tc>
                <a:tc>
                  <a:txBody>
                    <a:bodyPr/>
                    <a:lstStyle/>
                    <a:p>
                      <a:r>
                        <a:rPr lang="en-US" sz="1000"/>
                        <a:t>3</a:t>
                      </a:r>
                    </a:p>
                  </a:txBody>
                  <a:tcPr/>
                </a:tc>
                <a:tc>
                  <a:txBody>
                    <a:bodyPr/>
                    <a:lstStyle/>
                    <a:p>
                      <a:r>
                        <a:rPr lang="en-US" sz="1000"/>
                        <a:t>31.7568%</a:t>
                      </a:r>
                    </a:p>
                  </a:txBody>
                  <a:tcPr/>
                </a:tc>
                <a:tc>
                  <a:txBody>
                    <a:bodyPr/>
                    <a:lstStyle/>
                    <a:p>
                      <a:r>
                        <a:rPr lang="en-US" sz="1000"/>
                        <a:t>Carousel</a:t>
                      </a:r>
                    </a:p>
                  </a:txBody>
                  <a:tcPr/>
                </a:tc>
                <a:extLst>
                  <a:ext uri="{0D108BD9-81ED-4DB2-BD59-A6C34878D82A}">
                    <a16:rowId xmlns:a16="http://schemas.microsoft.com/office/drawing/2014/main" val="1295731706"/>
                  </a:ext>
                </a:extLst>
              </a:tr>
              <a:tr h="370840">
                <a:tc>
                  <a:txBody>
                    <a:bodyPr/>
                    <a:lstStyle/>
                    <a:p>
                      <a:r>
                        <a:rPr lang="en-US" sz="1000" b="1"/>
                        <a:t>tmna_services (TMNAS) - 2017-05-01 22:36:48</a:t>
                      </a:r>
                      <a:r>
                        <a:rPr lang="en-US" sz="1000"/>
                        <a:t>
Our "Rally Towel" #contest Winners!! Congratulations you both got the most #likes 
#winners #swag #monday #work #fun #picoftheday #l4l #congratulations #TMNAS</a:t>
                      </a:r>
                    </a:p>
                  </a:txBody>
                  <a:tcPr/>
                </a:tc>
                <a:tc>
                  <a:txBody>
                    <a:bodyPr/>
                    <a:lstStyle/>
                    <a:p>
                      <a:r>
                        <a:rPr lang="en-US" sz="1000"/>
                        <a:t>43</a:t>
                      </a:r>
                    </a:p>
                  </a:txBody>
                  <a:tcPr/>
                </a:tc>
                <a:tc>
                  <a:txBody>
                    <a:bodyPr/>
                    <a:lstStyle/>
                    <a:p>
                      <a:r>
                        <a:rPr lang="en-US" sz="1000"/>
                        <a:t>0</a:t>
                      </a:r>
                    </a:p>
                  </a:txBody>
                  <a:tcPr/>
                </a:tc>
                <a:tc>
                  <a:txBody>
                    <a:bodyPr/>
                    <a:lstStyle/>
                    <a:p>
                      <a:r>
                        <a:rPr lang="en-US" sz="1000"/>
                        <a:t>31.3869%</a:t>
                      </a:r>
                    </a:p>
                  </a:txBody>
                  <a:tcPr/>
                </a:tc>
                <a:tc>
                  <a:txBody>
                    <a:bodyPr/>
                    <a:lstStyle/>
                    <a:p>
                      <a:r>
                        <a:rPr lang="en-US" sz="1000"/>
                        <a:t>Image</a:t>
                      </a:r>
                    </a:p>
                  </a:txBody>
                  <a:tcPr/>
                </a:tc>
                <a:extLst>
                  <a:ext uri="{0D108BD9-81ED-4DB2-BD59-A6C34878D82A}">
                    <a16:rowId xmlns:a16="http://schemas.microsoft.com/office/drawing/2014/main" val="703342008"/>
                  </a:ext>
                </a:extLst>
              </a:tr>
              <a:tr h="370840">
                <a:tc>
                  <a:txBody>
                    <a:bodyPr/>
                    <a:lstStyle/>
                    <a:p>
                      <a:r>
                        <a:rPr lang="en-US" sz="1000" b="1"/>
                        <a:t>tmna_services (TMNAS) - 2017-05-05 13:11:59</a:t>
                      </a:r>
                      <a:r>
                        <a:rPr lang="en-US" sz="1000"/>
                        <a:t>
Cinco de Mayo #celebration from some of our actuaries!! Thank you for joining in on the #fun today. A lot of the actuarial team have been taking exams this week, we are happy to continue supporting your development and training! 
#wesupportouractuaries #tacos #cincodemayo #2017 #work #fiesta #food #yummyfood #eatallthetacos #foodstagram</a:t>
                      </a:r>
                    </a:p>
                  </a:txBody>
                  <a:tcPr/>
                </a:tc>
                <a:tc>
                  <a:txBody>
                    <a:bodyPr/>
                    <a:lstStyle/>
                    <a:p>
                      <a:r>
                        <a:rPr lang="en-US" sz="1000"/>
                        <a:t>42</a:t>
                      </a:r>
                    </a:p>
                  </a:txBody>
                  <a:tcPr/>
                </a:tc>
                <a:tc>
                  <a:txBody>
                    <a:bodyPr/>
                    <a:lstStyle/>
                    <a:p>
                      <a:r>
                        <a:rPr lang="en-US" sz="1000"/>
                        <a:t>0</a:t>
                      </a:r>
                    </a:p>
                  </a:txBody>
                  <a:tcPr/>
                </a:tc>
                <a:tc>
                  <a:txBody>
                    <a:bodyPr/>
                    <a:lstStyle/>
                    <a:p>
                      <a:r>
                        <a:rPr lang="en-US" sz="1000"/>
                        <a:t>29.7872%</a:t>
                      </a:r>
                    </a:p>
                  </a:txBody>
                  <a:tcPr/>
                </a:tc>
                <a:tc>
                  <a:txBody>
                    <a:bodyPr/>
                    <a:lstStyle/>
                    <a:p>
                      <a:r>
                        <a:rPr lang="en-US" sz="1000"/>
                        <a:t>Video</a:t>
                      </a:r>
                    </a:p>
                  </a:txBody>
                  <a:tcPr/>
                </a:tc>
                <a:extLst>
                  <a:ext uri="{0D108BD9-81ED-4DB2-BD59-A6C34878D82A}">
                    <a16:rowId xmlns:a16="http://schemas.microsoft.com/office/drawing/2014/main" val="712526764"/>
                  </a:ext>
                </a:extLst>
              </a:tr>
              <a:tr h="370840">
                <a:tc>
                  <a:txBody>
                    <a:bodyPr/>
                    <a:lstStyle/>
                    <a:p>
                      <a:r>
                        <a:rPr lang="en-US" sz="1000" b="1"/>
                        <a:t>tmna_services (TMNAS) - 2017-05-24 17:07:12</a:t>
                      </a:r>
                      <a:r>
                        <a:rPr lang="en-US" sz="1000"/>
                        <a:t>
Wellness Wednesday!! Check out the moves on the @trxtraining equipment. We #love using our onsite gym! 
#trx #workout #motivation #wednesday #healthylifestyle #fitness #fitnessmotivation #stayfit #gym #wellnesswednesday</a:t>
                      </a:r>
                    </a:p>
                  </a:txBody>
                  <a:tcPr/>
                </a:tc>
                <a:tc>
                  <a:txBody>
                    <a:bodyPr/>
                    <a:lstStyle/>
                    <a:p>
                      <a:r>
                        <a:rPr lang="en-US" sz="1000"/>
                        <a:t>39</a:t>
                      </a:r>
                    </a:p>
                  </a:txBody>
                  <a:tcPr/>
                </a:tc>
                <a:tc>
                  <a:txBody>
                    <a:bodyPr/>
                    <a:lstStyle/>
                    <a:p>
                      <a:r>
                        <a:rPr lang="en-US" sz="1000"/>
                        <a:t>2</a:t>
                      </a:r>
                    </a:p>
                  </a:txBody>
                  <a:tcPr/>
                </a:tc>
                <a:tc>
                  <a:txBody>
                    <a:bodyPr/>
                    <a:lstStyle/>
                    <a:p>
                      <a:r>
                        <a:rPr lang="en-US" sz="1000"/>
                        <a:t>26.9737%</a:t>
                      </a:r>
                    </a:p>
                  </a:txBody>
                  <a:tcPr/>
                </a:tc>
                <a:tc>
                  <a:txBody>
                    <a:bodyPr/>
                    <a:lstStyle/>
                    <a:p>
                      <a:r>
                        <a:rPr lang="en-US" sz="1000"/>
                        <a:t>Image</a:t>
                      </a:r>
                    </a:p>
                  </a:txBody>
                  <a:tcPr/>
                </a:tc>
                <a:extLst>
                  <a:ext uri="{0D108BD9-81ED-4DB2-BD59-A6C34878D82A}">
                    <a16:rowId xmlns:a16="http://schemas.microsoft.com/office/drawing/2014/main" val="3697862420"/>
                  </a:ext>
                </a:extLst>
              </a:tr>
              <a:tr h="370840">
                <a:tc>
                  <a:txBody>
                    <a:bodyPr/>
                    <a:lstStyle/>
                    <a:p>
                      <a:r>
                        <a:rPr lang="en-US" sz="1000" b="1"/>
                        <a:t>tmna_services (TMNAS) - 2017-05-15 17:01:54</a:t>
                      </a:r>
                      <a:r>
                        <a:rPr lang="en-US" sz="1000"/>
                        <a:t>
What are you reading?  The #TMNAS book club is reading @rebeccaskloot "The Immortal Life of Henrietta Lacks" @oprah @hbo 
List some great "reads" below! 
#bookclub #henriettalacks #oprah #science #reading #work #books #goodreads #technology</a:t>
                      </a:r>
                    </a:p>
                  </a:txBody>
                  <a:tcPr/>
                </a:tc>
                <a:tc>
                  <a:txBody>
                    <a:bodyPr/>
                    <a:lstStyle/>
                    <a:p>
                      <a:r>
                        <a:rPr lang="en-US" sz="1000"/>
                        <a:t>38</a:t>
                      </a:r>
                    </a:p>
                  </a:txBody>
                  <a:tcPr/>
                </a:tc>
                <a:tc>
                  <a:txBody>
                    <a:bodyPr/>
                    <a:lstStyle/>
                    <a:p>
                      <a:r>
                        <a:rPr lang="en-US" sz="1000"/>
                        <a:t>0</a:t>
                      </a:r>
                    </a:p>
                  </a:txBody>
                  <a:tcPr/>
                </a:tc>
                <a:tc>
                  <a:txBody>
                    <a:bodyPr/>
                    <a:lstStyle/>
                    <a:p>
                      <a:r>
                        <a:rPr lang="en-US" sz="1000"/>
                        <a:t>26.3889%</a:t>
                      </a:r>
                    </a:p>
                  </a:txBody>
                  <a:tcPr/>
                </a:tc>
                <a:tc>
                  <a:txBody>
                    <a:bodyPr/>
                    <a:lstStyle/>
                    <a:p>
                      <a:r>
                        <a:rPr lang="en-US" sz="1000"/>
                        <a:t>Image</a:t>
                      </a:r>
                    </a:p>
                  </a:txBody>
                  <a:tcPr/>
                </a:tc>
                <a:extLst>
                  <a:ext uri="{0D108BD9-81ED-4DB2-BD59-A6C34878D82A}">
                    <a16:rowId xmlns:a16="http://schemas.microsoft.com/office/drawing/2014/main" val="4275231562"/>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4079089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381</Words>
  <Application>Microsoft Office PowerPoint</Application>
  <PresentationFormat>On-screen Show (4:3)</PresentationFormat>
  <Paragraphs>171</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TMNAS Social Media</vt:lpstr>
      <vt:lpstr>Overall Audience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Administrator</dc:creator>
  <cp:lastModifiedBy>Administrator</cp:lastModifiedBy>
  <cp:revision>1</cp:revision>
  <dcterms:created xsi:type="dcterms:W3CDTF">2017-06-01T18:46:41Z</dcterms:created>
  <dcterms:modified xsi:type="dcterms:W3CDTF">2017-06-01T18:47:02Z</dcterms:modified>
</cp:coreProperties>
</file>