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42856</c:v>
                </c:pt>
              </c:numCache>
            </c:numRef>
          </c:cat>
          <c:val>
            <c:numRef>
              <c:f>Sheet1!$B$2</c:f>
              <c:numCache>
                <c:formatCode>General</c:formatCode>
                <c:ptCount val="1"/>
                <c:pt idx="0">
                  <c:v>1420</c:v>
                </c:pt>
              </c:numCache>
            </c:numRef>
          </c:val>
          <c:extLst>
            <c:ext xmlns:c16="http://schemas.microsoft.com/office/drawing/2014/chart" uri="{C3380CC4-5D6E-409C-BE32-E72D297353CC}">
              <c16:uniqueId val="{00000000-CC51-4D4A-B3F1-3B0D68833BAD}"/>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42856</c:v>
                </c:pt>
              </c:numCache>
            </c:numRef>
          </c:cat>
          <c:val>
            <c:numRef>
              <c:f>Sheet1!$C$2</c:f>
              <c:numCache>
                <c:formatCode>General</c:formatCode>
                <c:ptCount val="1"/>
                <c:pt idx="0">
                  <c:v>1202</c:v>
                </c:pt>
              </c:numCache>
            </c:numRef>
          </c:val>
          <c:extLst>
            <c:ext xmlns:c16="http://schemas.microsoft.com/office/drawing/2014/chart" uri="{C3380CC4-5D6E-409C-BE32-E72D297353CC}">
              <c16:uniqueId val="{00000001-CC51-4D4A-B3F1-3B0D68833BAD}"/>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42856</c:v>
                </c:pt>
              </c:numCache>
            </c:numRef>
          </c:cat>
          <c:val>
            <c:numRef>
              <c:f>Sheet1!$D$2</c:f>
              <c:numCache>
                <c:formatCode>General</c:formatCode>
                <c:ptCount val="1"/>
                <c:pt idx="0">
                  <c:v>0</c:v>
                </c:pt>
              </c:numCache>
            </c:numRef>
          </c:val>
          <c:extLst>
            <c:ext xmlns:c16="http://schemas.microsoft.com/office/drawing/2014/chart" uri="{C3380CC4-5D6E-409C-BE32-E72D297353CC}">
              <c16:uniqueId val="{00000002-CC51-4D4A-B3F1-3B0D68833BAD}"/>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42856</c:v>
                </c:pt>
              </c:numCache>
            </c:numRef>
          </c:cat>
          <c:val>
            <c:numRef>
              <c:f>Sheet1!$E$2</c:f>
              <c:numCache>
                <c:formatCode>General</c:formatCode>
                <c:ptCount val="1"/>
                <c:pt idx="0">
                  <c:v>0</c:v>
                </c:pt>
              </c:numCache>
            </c:numRef>
          </c:val>
          <c:extLst>
            <c:ext xmlns:c16="http://schemas.microsoft.com/office/drawing/2014/chart" uri="{C3380CC4-5D6E-409C-BE32-E72D297353CC}">
              <c16:uniqueId val="{00000003-CC51-4D4A-B3F1-3B0D68833BAD}"/>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42856</c:v>
                </c:pt>
              </c:numCache>
            </c:numRef>
          </c:cat>
          <c:val>
            <c:numRef>
              <c:f>Sheet1!$F$2</c:f>
              <c:numCache>
                <c:formatCode>General</c:formatCode>
                <c:ptCount val="1"/>
                <c:pt idx="0">
                  <c:v>802</c:v>
                </c:pt>
              </c:numCache>
            </c:numRef>
          </c:val>
          <c:extLst>
            <c:ext xmlns:c16="http://schemas.microsoft.com/office/drawing/2014/chart" uri="{C3380CC4-5D6E-409C-BE32-E72D297353CC}">
              <c16:uniqueId val="{00000004-CC51-4D4A-B3F1-3B0D68833BAD}"/>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42856</c:v>
                </c:pt>
              </c:numCache>
            </c:numRef>
          </c:cat>
          <c:val>
            <c:numRef>
              <c:f>Sheet1!$G$2</c:f>
              <c:numCache>
                <c:formatCode>General</c:formatCode>
                <c:ptCount val="1"/>
                <c:pt idx="0">
                  <c:v>2324</c:v>
                </c:pt>
              </c:numCache>
            </c:numRef>
          </c:val>
          <c:extLst>
            <c:ext xmlns:c16="http://schemas.microsoft.com/office/drawing/2014/chart" uri="{C3380CC4-5D6E-409C-BE32-E72D297353CC}">
              <c16:uniqueId val="{00000005-CC51-4D4A-B3F1-3B0D68833BAD}"/>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42856</c:v>
                </c:pt>
              </c:numCache>
            </c:numRef>
          </c:cat>
          <c:val>
            <c:numRef>
              <c:f>Sheet1!$H$2</c:f>
              <c:numCache>
                <c:formatCode>General</c:formatCode>
                <c:ptCount val="1"/>
                <c:pt idx="0">
                  <c:v>0</c:v>
                </c:pt>
              </c:numCache>
            </c:numRef>
          </c:val>
          <c:extLst>
            <c:ext xmlns:c16="http://schemas.microsoft.com/office/drawing/2014/chart" uri="{C3380CC4-5D6E-409C-BE32-E72D297353CC}">
              <c16:uniqueId val="{00000006-CC51-4D4A-B3F1-3B0D68833BAD}"/>
            </c:ext>
          </c:extLst>
        </c:ser>
        <c:dLbls>
          <c:showLegendKey val="0"/>
          <c:showVal val="0"/>
          <c:showCatName val="0"/>
          <c:showSerName val="0"/>
          <c:showPercent val="0"/>
          <c:showBubbleSize val="0"/>
        </c:dLbls>
        <c:gapWidth val="219"/>
        <c:overlap val="-27"/>
        <c:axId val="247969144"/>
        <c:axId val="246773600"/>
      </c:barChart>
      <c:dateAx>
        <c:axId val="247969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773600"/>
        <c:crosses val="autoZero"/>
        <c:auto val="1"/>
        <c:lblOffset val="100"/>
        <c:baseTimeUnit val="days"/>
      </c:dateAx>
      <c:valAx>
        <c:axId val="246773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969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c:v>
                </c:pt>
                <c:pt idx="1">
                  <c:v>5</c:v>
                </c:pt>
                <c:pt idx="2">
                  <c:v>3</c:v>
                </c:pt>
                <c:pt idx="3">
                  <c:v>51</c:v>
                </c:pt>
                <c:pt idx="4">
                  <c:v>46</c:v>
                </c:pt>
                <c:pt idx="5">
                  <c:v>8</c:v>
                </c:pt>
              </c:numCache>
            </c:numRef>
          </c:val>
          <c:extLst>
            <c:ext xmlns:c16="http://schemas.microsoft.com/office/drawing/2014/chart" uri="{C3380CC4-5D6E-409C-BE32-E72D297353CC}">
              <c16:uniqueId val="{00000000-6CA7-4597-ABE5-480DB230D7A5}"/>
            </c:ext>
          </c:extLst>
        </c:ser>
        <c:dLbls>
          <c:showLegendKey val="0"/>
          <c:showVal val="0"/>
          <c:showCatName val="0"/>
          <c:showSerName val="0"/>
          <c:showPercent val="0"/>
          <c:showBubbleSize val="0"/>
        </c:dLbls>
        <c:gapWidth val="219"/>
        <c:overlap val="-27"/>
        <c:axId val="250025344"/>
        <c:axId val="250026000"/>
      </c:barChart>
      <c:dateAx>
        <c:axId val="250025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026000"/>
        <c:crosses val="autoZero"/>
        <c:auto val="1"/>
        <c:lblOffset val="100"/>
        <c:baseTimeUnit val="months"/>
      </c:dateAx>
      <c:valAx>
        <c:axId val="250026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02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18</c:v>
                </c:pt>
                <c:pt idx="1">
                  <c:v>15</c:v>
                </c:pt>
                <c:pt idx="2">
                  <c:v>25</c:v>
                </c:pt>
                <c:pt idx="3">
                  <c:v>10</c:v>
                </c:pt>
                <c:pt idx="4">
                  <c:v>25</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35C-45B7-8D9A-D5B643F1A72D}"/>
            </c:ext>
          </c:extLst>
        </c:ser>
        <c:dLbls>
          <c:showLegendKey val="0"/>
          <c:showVal val="0"/>
          <c:showCatName val="0"/>
          <c:showSerName val="0"/>
          <c:showPercent val="0"/>
          <c:showBubbleSize val="0"/>
        </c:dLbls>
        <c:gapWidth val="219"/>
        <c:overlap val="-27"/>
        <c:axId val="252828064"/>
        <c:axId val="252832000"/>
      </c:barChart>
      <c:dateAx>
        <c:axId val="252828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832000"/>
        <c:crosses val="autoZero"/>
        <c:auto val="1"/>
        <c:lblOffset val="100"/>
        <c:baseTimeUnit val="months"/>
      </c:dateAx>
      <c:valAx>
        <c:axId val="252832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828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20038</c:v>
                </c:pt>
                <c:pt idx="1">
                  <c:v>18162</c:v>
                </c:pt>
                <c:pt idx="2">
                  <c:v>28067</c:v>
                </c:pt>
                <c:pt idx="3">
                  <c:v>69541</c:v>
                </c:pt>
                <c:pt idx="4">
                  <c:v>361702</c:v>
                </c:pt>
              </c:numCache>
            </c:numRef>
          </c:val>
          <c:extLst>
            <c:ext xmlns:c16="http://schemas.microsoft.com/office/drawing/2014/chart" uri="{C3380CC4-5D6E-409C-BE32-E72D297353CC}">
              <c16:uniqueId val="{00000000-808C-4787-BC2B-6A9EBE041A44}"/>
            </c:ext>
          </c:extLst>
        </c:ser>
        <c:dLbls>
          <c:showLegendKey val="0"/>
          <c:showVal val="0"/>
          <c:showCatName val="0"/>
          <c:showSerName val="0"/>
          <c:showPercent val="0"/>
          <c:showBubbleSize val="0"/>
        </c:dLbls>
        <c:gapWidth val="219"/>
        <c:overlap val="-27"/>
        <c:axId val="252833312"/>
        <c:axId val="252833640"/>
      </c:barChart>
      <c:dateAx>
        <c:axId val="252833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833640"/>
        <c:crosses val="autoZero"/>
        <c:auto val="1"/>
        <c:lblOffset val="100"/>
        <c:baseTimeUnit val="months"/>
      </c:dateAx>
      <c:valAx>
        <c:axId val="252833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833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13</c:v>
                </c:pt>
                <c:pt idx="1">
                  <c:v>-4</c:v>
                </c:pt>
                <c:pt idx="2">
                  <c:v>7</c:v>
                </c:pt>
                <c:pt idx="3">
                  <c:v>8</c:v>
                </c:pt>
                <c:pt idx="4">
                  <c:v>4</c:v>
                </c:pt>
                <c:pt idx="5">
                  <c:v>0</c:v>
                </c:pt>
              </c:numCache>
            </c:numRef>
          </c:val>
          <c:extLst>
            <c:ext xmlns:c16="http://schemas.microsoft.com/office/drawing/2014/chart" uri="{C3380CC4-5D6E-409C-BE32-E72D297353CC}">
              <c16:uniqueId val="{00000000-BBD7-4E2C-AF35-CF2F1F1728DA}"/>
            </c:ext>
          </c:extLst>
        </c:ser>
        <c:dLbls>
          <c:showLegendKey val="0"/>
          <c:showVal val="0"/>
          <c:showCatName val="0"/>
          <c:showSerName val="0"/>
          <c:showPercent val="0"/>
          <c:showBubbleSize val="0"/>
        </c:dLbls>
        <c:gapWidth val="219"/>
        <c:overlap val="-27"/>
        <c:axId val="304512104"/>
        <c:axId val="304505544"/>
      </c:barChart>
      <c:dateAx>
        <c:axId val="304512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05544"/>
        <c:crosses val="autoZero"/>
        <c:auto val="1"/>
        <c:lblOffset val="100"/>
        <c:baseTimeUnit val="months"/>
      </c:dateAx>
      <c:valAx>
        <c:axId val="304505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12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1</c:v>
                </c:pt>
                <c:pt idx="2">
                  <c:v>1</c:v>
                </c:pt>
                <c:pt idx="3">
                  <c:v>0</c:v>
                </c:pt>
                <c:pt idx="4">
                  <c:v>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12A-4594-AA04-485483BD0FB7}"/>
            </c:ext>
          </c:extLst>
        </c:ser>
        <c:dLbls>
          <c:showLegendKey val="0"/>
          <c:showVal val="0"/>
          <c:showCatName val="0"/>
          <c:showSerName val="0"/>
          <c:showPercent val="0"/>
          <c:showBubbleSize val="0"/>
        </c:dLbls>
        <c:gapWidth val="219"/>
        <c:overlap val="-27"/>
        <c:axId val="304514728"/>
        <c:axId val="304518664"/>
      </c:barChart>
      <c:dateAx>
        <c:axId val="304514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18664"/>
        <c:crosses val="autoZero"/>
        <c:auto val="1"/>
        <c:lblOffset val="100"/>
        <c:baseTimeUnit val="months"/>
      </c:dateAx>
      <c:valAx>
        <c:axId val="304518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1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7</c:v>
                </c:pt>
                <c:pt idx="1">
                  <c:v>4</c:v>
                </c:pt>
                <c:pt idx="2">
                  <c:v>11</c:v>
                </c:pt>
                <c:pt idx="3">
                  <c:v>12</c:v>
                </c:pt>
                <c:pt idx="4">
                  <c:v>2</c:v>
                </c:pt>
                <c:pt idx="5">
                  <c:v>1</c:v>
                </c:pt>
              </c:numCache>
            </c:numRef>
          </c:val>
          <c:extLst>
            <c:ext xmlns:c16="http://schemas.microsoft.com/office/drawing/2014/chart" uri="{C3380CC4-5D6E-409C-BE32-E72D297353CC}">
              <c16:uniqueId val="{00000000-1BBE-41CF-B389-426DBA6BAE21}"/>
            </c:ext>
          </c:extLst>
        </c:ser>
        <c:dLbls>
          <c:showLegendKey val="0"/>
          <c:showVal val="0"/>
          <c:showCatName val="0"/>
          <c:showSerName val="0"/>
          <c:showPercent val="0"/>
          <c:showBubbleSize val="0"/>
        </c:dLbls>
        <c:gapWidth val="219"/>
        <c:overlap val="-27"/>
        <c:axId val="307378648"/>
        <c:axId val="304505216"/>
      </c:barChart>
      <c:dateAx>
        <c:axId val="307378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505216"/>
        <c:crosses val="autoZero"/>
        <c:auto val="1"/>
        <c:lblOffset val="100"/>
        <c:baseTimeUnit val="months"/>
      </c:dateAx>
      <c:valAx>
        <c:axId val="304505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378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25</c:v>
                </c:pt>
                <c:pt idx="1">
                  <c:v>27</c:v>
                </c:pt>
                <c:pt idx="2">
                  <c:v>30</c:v>
                </c:pt>
                <c:pt idx="3">
                  <c:v>31</c:v>
                </c:pt>
                <c:pt idx="4">
                  <c:v>22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7D7-4484-BA4C-C050D9D05420}"/>
            </c:ext>
          </c:extLst>
        </c:ser>
        <c:dLbls>
          <c:showLegendKey val="0"/>
          <c:showVal val="0"/>
          <c:showCatName val="0"/>
          <c:showSerName val="0"/>
          <c:showPercent val="0"/>
          <c:showBubbleSize val="0"/>
        </c:dLbls>
        <c:gapWidth val="219"/>
        <c:overlap val="-27"/>
        <c:axId val="311417960"/>
        <c:axId val="311418616"/>
      </c:barChart>
      <c:dateAx>
        <c:axId val="311417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418616"/>
        <c:crosses val="autoZero"/>
        <c:auto val="1"/>
        <c:lblOffset val="100"/>
        <c:baseTimeUnit val="months"/>
      </c:dateAx>
      <c:valAx>
        <c:axId val="311418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417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27</c:v>
                </c:pt>
                <c:pt idx="1">
                  <c:v>0</c:v>
                </c:pt>
                <c:pt idx="2">
                  <c:v>12</c:v>
                </c:pt>
                <c:pt idx="3">
                  <c:v>8</c:v>
                </c:pt>
                <c:pt idx="4">
                  <c:v>22</c:v>
                </c:pt>
                <c:pt idx="5">
                  <c:v>4</c:v>
                </c:pt>
              </c:numCache>
            </c:numRef>
          </c:val>
          <c:extLst>
            <c:ext xmlns:c16="http://schemas.microsoft.com/office/drawing/2014/chart" uri="{C3380CC4-5D6E-409C-BE32-E72D297353CC}">
              <c16:uniqueId val="{00000000-5C0C-46E4-8B91-666A08A2D76D}"/>
            </c:ext>
          </c:extLst>
        </c:ser>
        <c:dLbls>
          <c:showLegendKey val="0"/>
          <c:showVal val="0"/>
          <c:showCatName val="0"/>
          <c:showSerName val="0"/>
          <c:showPercent val="0"/>
          <c:showBubbleSize val="0"/>
        </c:dLbls>
        <c:gapWidth val="219"/>
        <c:overlap val="-27"/>
        <c:axId val="313410744"/>
        <c:axId val="313414352"/>
      </c:barChart>
      <c:dateAx>
        <c:axId val="313410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414352"/>
        <c:crosses val="autoZero"/>
        <c:auto val="1"/>
        <c:lblOffset val="100"/>
        <c:baseTimeUnit val="months"/>
      </c:dateAx>
      <c:valAx>
        <c:axId val="313414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410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36</c:v>
                </c:pt>
                <c:pt idx="1">
                  <c:v>40</c:v>
                </c:pt>
                <c:pt idx="2">
                  <c:v>39</c:v>
                </c:pt>
                <c:pt idx="3">
                  <c:v>35</c:v>
                </c:pt>
                <c:pt idx="4">
                  <c:v>37</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BC2-4879-9AE1-32BB0FF54783}"/>
            </c:ext>
          </c:extLst>
        </c:ser>
        <c:dLbls>
          <c:showLegendKey val="0"/>
          <c:showVal val="0"/>
          <c:showCatName val="0"/>
          <c:showSerName val="0"/>
          <c:showPercent val="0"/>
          <c:showBubbleSize val="0"/>
        </c:dLbls>
        <c:gapWidth val="219"/>
        <c:overlap val="-27"/>
        <c:axId val="313404512"/>
        <c:axId val="313406480"/>
      </c:barChart>
      <c:dateAx>
        <c:axId val="313404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406480"/>
        <c:crosses val="autoZero"/>
        <c:auto val="1"/>
        <c:lblOffset val="100"/>
        <c:baseTimeUnit val="months"/>
      </c:dateAx>
      <c:valAx>
        <c:axId val="313406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404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FICOH Social Media</a:t>
            </a:r>
          </a:p>
        </p:txBody>
      </p:sp>
      <p:sp>
        <p:nvSpPr>
          <p:cNvPr id="3" name="Subtitle 2"/>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623208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988297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05/01/2017 - 05/31/2017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1449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14380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211833"/>
                    </a:ext>
                  </a:extLst>
                </a:gridCol>
                <a:gridCol w="740664">
                  <a:extLst>
                    <a:ext uri="{9D8B030D-6E8A-4147-A177-3AD203B41FA5}">
                      <a16:colId xmlns:a16="http://schemas.microsoft.com/office/drawing/2014/main" val="3358591106"/>
                    </a:ext>
                  </a:extLst>
                </a:gridCol>
                <a:gridCol w="740664">
                  <a:extLst>
                    <a:ext uri="{9D8B030D-6E8A-4147-A177-3AD203B41FA5}">
                      <a16:colId xmlns:a16="http://schemas.microsoft.com/office/drawing/2014/main" val="3428347787"/>
                    </a:ext>
                  </a:extLst>
                </a:gridCol>
                <a:gridCol w="740664">
                  <a:extLst>
                    <a:ext uri="{9D8B030D-6E8A-4147-A177-3AD203B41FA5}">
                      <a16:colId xmlns:a16="http://schemas.microsoft.com/office/drawing/2014/main" val="3474957261"/>
                    </a:ext>
                  </a:extLst>
                </a:gridCol>
                <a:gridCol w="740664">
                  <a:extLst>
                    <a:ext uri="{9D8B030D-6E8A-4147-A177-3AD203B41FA5}">
                      <a16:colId xmlns:a16="http://schemas.microsoft.com/office/drawing/2014/main" val="3671378021"/>
                    </a:ext>
                  </a:extLst>
                </a:gridCol>
                <a:gridCol w="740664">
                  <a:extLst>
                    <a:ext uri="{9D8B030D-6E8A-4147-A177-3AD203B41FA5}">
                      <a16:colId xmlns:a16="http://schemas.microsoft.com/office/drawing/2014/main" val="3604113694"/>
                    </a:ext>
                  </a:extLst>
                </a:gridCol>
                <a:gridCol w="740664">
                  <a:extLst>
                    <a:ext uri="{9D8B030D-6E8A-4147-A177-3AD203B41FA5}">
                      <a16:colId xmlns:a16="http://schemas.microsoft.com/office/drawing/2014/main" val="3730970970"/>
                    </a:ext>
                  </a:extLst>
                </a:gridCol>
                <a:gridCol w="740664">
                  <a:extLst>
                    <a:ext uri="{9D8B030D-6E8A-4147-A177-3AD203B41FA5}">
                      <a16:colId xmlns:a16="http://schemas.microsoft.com/office/drawing/2014/main" val="1006457927"/>
                    </a:ext>
                  </a:extLst>
                </a:gridCol>
                <a:gridCol w="740664">
                  <a:extLst>
                    <a:ext uri="{9D8B030D-6E8A-4147-A177-3AD203B41FA5}">
                      <a16:colId xmlns:a16="http://schemas.microsoft.com/office/drawing/2014/main" val="3646490888"/>
                    </a:ext>
                  </a:extLst>
                </a:gridCol>
                <a:gridCol w="740664">
                  <a:extLst>
                    <a:ext uri="{9D8B030D-6E8A-4147-A177-3AD203B41FA5}">
                      <a16:colId xmlns:a16="http://schemas.microsoft.com/office/drawing/2014/main" val="45963211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95503759"/>
                  </a:ext>
                </a:extLst>
              </a:tr>
              <a:tr h="370840">
                <a:tc>
                  <a:txBody>
                    <a:bodyPr/>
                    <a:lstStyle/>
                    <a:p>
                      <a:r>
                        <a:rPr lang="en-US" sz="1000"/>
                        <a:t>First Insurance Company of Hawaii</a:t>
                      </a:r>
                    </a:p>
                  </a:txBody>
                  <a:tcPr/>
                </a:tc>
                <a:tc>
                  <a:txBody>
                    <a:bodyPr/>
                    <a:lstStyle/>
                    <a:p>
                      <a:r>
                        <a:rPr lang="en-US" sz="1000"/>
                        <a:t>1420</a:t>
                      </a:r>
                    </a:p>
                  </a:txBody>
                  <a:tcPr/>
                </a:tc>
                <a:tc>
                  <a:txBody>
                    <a:bodyPr/>
                    <a:lstStyle/>
                    <a:p>
                      <a:r>
                        <a:rPr lang="en-US" sz="1000"/>
                        <a:t>46</a:t>
                      </a:r>
                    </a:p>
                  </a:txBody>
                  <a:tcPr/>
                </a:tc>
                <a:tc>
                  <a:txBody>
                    <a:bodyPr/>
                    <a:lstStyle/>
                    <a:p>
                      <a:r>
                        <a:rPr lang="en-US" sz="1000"/>
                        <a:t>26</a:t>
                      </a:r>
                    </a:p>
                  </a:txBody>
                  <a:tcPr/>
                </a:tc>
                <a:tc>
                  <a:txBody>
                    <a:bodyPr/>
                    <a:lstStyle/>
                    <a:p>
                      <a:r>
                        <a:rPr lang="en-US" sz="1000"/>
                        <a:t>501</a:t>
                      </a:r>
                    </a:p>
                  </a:txBody>
                  <a:tcPr/>
                </a:tc>
                <a:tc>
                  <a:txBody>
                    <a:bodyPr/>
                    <a:lstStyle/>
                    <a:p>
                      <a:r>
                        <a:rPr lang="en-US" sz="1000"/>
                        <a:t>171</a:t>
                      </a:r>
                    </a:p>
                  </a:txBody>
                  <a:tcPr/>
                </a:tc>
                <a:tc>
                  <a:txBody>
                    <a:bodyPr/>
                    <a:lstStyle/>
                    <a:p>
                      <a:r>
                        <a:rPr lang="en-US" sz="1000"/>
                        <a:t>52</a:t>
                      </a:r>
                    </a:p>
                  </a:txBody>
                  <a:tcPr/>
                </a:tc>
                <a:tc>
                  <a:txBody>
                    <a:bodyPr/>
                    <a:lstStyle/>
                    <a:p>
                      <a:r>
                        <a:rPr lang="en-US" sz="1000"/>
                        <a:t>3</a:t>
                      </a:r>
                    </a:p>
                  </a:txBody>
                  <a:tcPr/>
                </a:tc>
                <a:tc>
                  <a:txBody>
                    <a:bodyPr/>
                    <a:lstStyle/>
                    <a:p>
                      <a:r>
                        <a:rPr lang="en-US" sz="1000"/>
                        <a:t>1.9933%</a:t>
                      </a:r>
                    </a:p>
                  </a:txBody>
                  <a:tcPr/>
                </a:tc>
                <a:tc>
                  <a:txBody>
                    <a:bodyPr/>
                    <a:lstStyle/>
                    <a:p>
                      <a:r>
                        <a:rPr lang="en-US" sz="1000"/>
                        <a:t>0.0%</a:t>
                      </a:r>
                    </a:p>
                  </a:txBody>
                  <a:tcPr/>
                </a:tc>
                <a:extLst>
                  <a:ext uri="{0D108BD9-81ED-4DB2-BD59-A6C34878D82A}">
                    <a16:rowId xmlns:a16="http://schemas.microsoft.com/office/drawing/2014/main" val="2505821718"/>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301578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746337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6098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Facebook Post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17416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6310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Impressions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381919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2096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03831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73334356"/>
                    </a:ext>
                  </a:extLst>
                </a:gridCol>
                <a:gridCol w="658368">
                  <a:extLst>
                    <a:ext uri="{9D8B030D-6E8A-4147-A177-3AD203B41FA5}">
                      <a16:colId xmlns:a16="http://schemas.microsoft.com/office/drawing/2014/main" val="426839244"/>
                    </a:ext>
                  </a:extLst>
                </a:gridCol>
                <a:gridCol w="658368">
                  <a:extLst>
                    <a:ext uri="{9D8B030D-6E8A-4147-A177-3AD203B41FA5}">
                      <a16:colId xmlns:a16="http://schemas.microsoft.com/office/drawing/2014/main" val="1852350431"/>
                    </a:ext>
                  </a:extLst>
                </a:gridCol>
                <a:gridCol w="658368">
                  <a:extLst>
                    <a:ext uri="{9D8B030D-6E8A-4147-A177-3AD203B41FA5}">
                      <a16:colId xmlns:a16="http://schemas.microsoft.com/office/drawing/2014/main" val="1077925320"/>
                    </a:ext>
                  </a:extLst>
                </a:gridCol>
                <a:gridCol w="658368">
                  <a:extLst>
                    <a:ext uri="{9D8B030D-6E8A-4147-A177-3AD203B41FA5}">
                      <a16:colId xmlns:a16="http://schemas.microsoft.com/office/drawing/2014/main" val="611243323"/>
                    </a:ext>
                  </a:extLst>
                </a:gridCol>
                <a:gridCol w="658368">
                  <a:extLst>
                    <a:ext uri="{9D8B030D-6E8A-4147-A177-3AD203B41FA5}">
                      <a16:colId xmlns:a16="http://schemas.microsoft.com/office/drawing/2014/main" val="2701096408"/>
                    </a:ext>
                  </a:extLst>
                </a:gridCol>
                <a:gridCol w="658368">
                  <a:extLst>
                    <a:ext uri="{9D8B030D-6E8A-4147-A177-3AD203B41FA5}">
                      <a16:colId xmlns:a16="http://schemas.microsoft.com/office/drawing/2014/main" val="816214290"/>
                    </a:ext>
                  </a:extLst>
                </a:gridCol>
                <a:gridCol w="658368">
                  <a:extLst>
                    <a:ext uri="{9D8B030D-6E8A-4147-A177-3AD203B41FA5}">
                      <a16:colId xmlns:a16="http://schemas.microsoft.com/office/drawing/2014/main" val="3176785913"/>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129138844"/>
                  </a:ext>
                </a:extLst>
              </a:tr>
              <a:tr h="370840">
                <a:tc>
                  <a:txBody>
                    <a:bodyPr/>
                    <a:lstStyle/>
                    <a:p>
                      <a:r>
                        <a:rPr lang="en-US" sz="1000" b="1"/>
                        <a:t>First Insurance Company of Hawaii - 2017-05-25 13:24:29</a:t>
                      </a:r>
                      <a:r>
                        <a:rPr lang="en-US" sz="1000"/>
                        <a:t>
Thank you everyone for your entries! We’re excited to announce the top 3 finalists for our “Bad Still Happens – Pet Edition” Picture contest. Help us choose a winner by voting for picture A, B, or C. The image with the most likes will win the grand prize of a $75 gift card from Petco. Finalists will receive a $50 gift card from Walmart. Tell all your friends and family to vote! Voting closes at 12am tonight! Good luck all! #badstillhappensforpets</a:t>
                      </a:r>
                    </a:p>
                  </a:txBody>
                  <a:tcPr/>
                </a:tc>
                <a:tc>
                  <a:txBody>
                    <a:bodyPr/>
                    <a:lstStyle/>
                    <a:p>
                      <a:r>
                        <a:rPr lang="en-US" sz="1000"/>
                        <a:t>92</a:t>
                      </a:r>
                    </a:p>
                  </a:txBody>
                  <a:tcPr/>
                </a:tc>
                <a:tc>
                  <a:txBody>
                    <a:bodyPr/>
                    <a:lstStyle/>
                    <a:p>
                      <a:r>
                        <a:rPr lang="en-US" sz="1000"/>
                        <a:t>29</a:t>
                      </a:r>
                    </a:p>
                  </a:txBody>
                  <a:tcPr/>
                </a:tc>
                <a:tc>
                  <a:txBody>
                    <a:bodyPr/>
                    <a:lstStyle/>
                    <a:p>
                      <a:r>
                        <a:rPr lang="en-US" sz="1000"/>
                        <a:t>42</a:t>
                      </a:r>
                    </a:p>
                  </a:txBody>
                  <a:tcPr/>
                </a:tc>
                <a:tc>
                  <a:txBody>
                    <a:bodyPr/>
                    <a:lstStyle/>
                    <a:p>
                      <a:r>
                        <a:rPr lang="en-US" sz="1000"/>
                        <a:t>21</a:t>
                      </a:r>
                    </a:p>
                  </a:txBody>
                  <a:tcPr/>
                </a:tc>
                <a:tc>
                  <a:txBody>
                    <a:bodyPr/>
                    <a:lstStyle/>
                    <a:p>
                      <a:r>
                        <a:rPr lang="en-US" sz="1000"/>
                        <a:t>6.5202%</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757821940"/>
                  </a:ext>
                </a:extLst>
              </a:tr>
              <a:tr h="370840">
                <a:tc>
                  <a:txBody>
                    <a:bodyPr/>
                    <a:lstStyle/>
                    <a:p>
                      <a:r>
                        <a:rPr lang="en-US" sz="1000" b="1"/>
                        <a:t>First Insurance Company of Hawaii - 2017-05-24 13:14:20</a:t>
                      </a:r>
                      <a:r>
                        <a:rPr lang="en-US" sz="1000"/>
                        <a:t>
Today's the last day of our "Bad Still Happens - Pet Edition" Picture Contest. Post your best pet crime scene picture here, caption it and use the hashtag #badstillhappensforpets. The most creative and funniest entries will be entered for a chance to win a $75 or $50 gift card from Petco or Walmart! 
http://campaigns.ficoh.com/pet-contest-disclaimer</a:t>
                      </a:r>
                    </a:p>
                  </a:txBody>
                  <a:tcPr/>
                </a:tc>
                <a:tc>
                  <a:txBody>
                    <a:bodyPr/>
                    <a:lstStyle/>
                    <a:p>
                      <a:r>
                        <a:rPr lang="en-US" sz="1000"/>
                        <a:t>70</a:t>
                      </a:r>
                    </a:p>
                  </a:txBody>
                  <a:tcPr/>
                </a:tc>
                <a:tc>
                  <a:txBody>
                    <a:bodyPr/>
                    <a:lstStyle/>
                    <a:p>
                      <a:r>
                        <a:rPr lang="en-US" sz="1000"/>
                        <a:t>55</a:t>
                      </a:r>
                    </a:p>
                  </a:txBody>
                  <a:tcPr/>
                </a:tc>
                <a:tc>
                  <a:txBody>
                    <a:bodyPr/>
                    <a:lstStyle/>
                    <a:p>
                      <a:r>
                        <a:rPr lang="en-US" sz="1000"/>
                        <a:t>12</a:t>
                      </a:r>
                    </a:p>
                  </a:txBody>
                  <a:tcPr/>
                </a:tc>
                <a:tc>
                  <a:txBody>
                    <a:bodyPr/>
                    <a:lstStyle/>
                    <a:p>
                      <a:r>
                        <a:rPr lang="en-US" sz="1000"/>
                        <a:t>3</a:t>
                      </a:r>
                    </a:p>
                  </a:txBody>
                  <a:tcPr/>
                </a:tc>
                <a:tc>
                  <a:txBody>
                    <a:bodyPr/>
                    <a:lstStyle/>
                    <a:p>
                      <a:r>
                        <a:rPr lang="en-US" sz="1000"/>
                        <a:t>4.9716%</a:t>
                      </a:r>
                    </a:p>
                  </a:txBody>
                  <a:tcPr/>
                </a:tc>
                <a:tc>
                  <a:txBody>
                    <a:bodyPr/>
                    <a:lstStyle/>
                    <a:p>
                      <a:r>
                        <a:rPr lang="en-US" sz="1000"/>
                        <a:t>Photo</a:t>
                      </a:r>
                    </a:p>
                  </a:txBody>
                  <a:tcPr/>
                </a:tc>
                <a:tc>
                  <a:txBody>
                    <a:bodyPr/>
                    <a:lstStyle/>
                    <a:p>
                      <a:r>
                        <a:rPr lang="en-US" sz="1000"/>
                        <a:t>Highly Likely</a:t>
                      </a:r>
                    </a:p>
                  </a:txBody>
                  <a:tcPr/>
                </a:tc>
                <a:extLst>
                  <a:ext uri="{0D108BD9-81ED-4DB2-BD59-A6C34878D82A}">
                    <a16:rowId xmlns:a16="http://schemas.microsoft.com/office/drawing/2014/main" val="3367261263"/>
                  </a:ext>
                </a:extLst>
              </a:tr>
              <a:tr h="370840">
                <a:tc>
                  <a:txBody>
                    <a:bodyPr/>
                    <a:lstStyle/>
                    <a:p>
                      <a:r>
                        <a:rPr lang="en-US" sz="1000" b="1"/>
                        <a:t>First Insurance Company of Hawaii - 2017-05-19 21:30:11</a:t>
                      </a:r>
                      <a:r>
                        <a:rPr lang="en-US" sz="1000"/>
                        <a:t>
"I swear I heard geese in the couch."
In paradise, bad still happens. Even for man’s best friend. From Mon, 5/22 thru Wed, 5/24, enter our “Bad Still Happens – Pet Edition” contest for your chance to win a $75 or $50 gift card from Petco or Walmart. Entering is easy. Just post a picture of your pet crime scene on our Facebook page, caption it, and hashtag your post #badstillhappensforpets for a chance to win!</a:t>
                      </a:r>
                    </a:p>
                  </a:txBody>
                  <a:tcPr/>
                </a:tc>
                <a:tc>
                  <a:txBody>
                    <a:bodyPr/>
                    <a:lstStyle/>
                    <a:p>
                      <a:r>
                        <a:rPr lang="en-US" sz="1000"/>
                        <a:t>57</a:t>
                      </a:r>
                    </a:p>
                  </a:txBody>
                  <a:tcPr/>
                </a:tc>
                <a:tc>
                  <a:txBody>
                    <a:bodyPr/>
                    <a:lstStyle/>
                    <a:p>
                      <a:r>
                        <a:rPr lang="en-US" sz="1000"/>
                        <a:t>51</a:t>
                      </a:r>
                    </a:p>
                  </a:txBody>
                  <a:tcPr/>
                </a:tc>
                <a:tc>
                  <a:txBody>
                    <a:bodyPr/>
                    <a:lstStyle/>
                    <a:p>
                      <a:r>
                        <a:rPr lang="en-US" sz="1000"/>
                        <a:t>2</a:t>
                      </a:r>
                    </a:p>
                  </a:txBody>
                  <a:tcPr/>
                </a:tc>
                <a:tc>
                  <a:txBody>
                    <a:bodyPr/>
                    <a:lstStyle/>
                    <a:p>
                      <a:r>
                        <a:rPr lang="en-US" sz="1000"/>
                        <a:t>4</a:t>
                      </a:r>
                    </a:p>
                  </a:txBody>
                  <a:tcPr/>
                </a:tc>
                <a:tc>
                  <a:txBody>
                    <a:bodyPr/>
                    <a:lstStyle/>
                    <a:p>
                      <a:r>
                        <a:rPr lang="en-US" sz="1000"/>
                        <a:t>4.0656%</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37050361"/>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10246578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45099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385506608"/>
                    </a:ext>
                  </a:extLst>
                </a:gridCol>
                <a:gridCol w="493776">
                  <a:extLst>
                    <a:ext uri="{9D8B030D-6E8A-4147-A177-3AD203B41FA5}">
                      <a16:colId xmlns:a16="http://schemas.microsoft.com/office/drawing/2014/main" val="3453073223"/>
                    </a:ext>
                  </a:extLst>
                </a:gridCol>
                <a:gridCol w="493776">
                  <a:extLst>
                    <a:ext uri="{9D8B030D-6E8A-4147-A177-3AD203B41FA5}">
                      <a16:colId xmlns:a16="http://schemas.microsoft.com/office/drawing/2014/main" val="712739052"/>
                    </a:ext>
                  </a:extLst>
                </a:gridCol>
                <a:gridCol w="493776">
                  <a:extLst>
                    <a:ext uri="{9D8B030D-6E8A-4147-A177-3AD203B41FA5}">
                      <a16:colId xmlns:a16="http://schemas.microsoft.com/office/drawing/2014/main" val="1402184336"/>
                    </a:ext>
                  </a:extLst>
                </a:gridCol>
                <a:gridCol w="493776">
                  <a:extLst>
                    <a:ext uri="{9D8B030D-6E8A-4147-A177-3AD203B41FA5}">
                      <a16:colId xmlns:a16="http://schemas.microsoft.com/office/drawing/2014/main" val="2691276761"/>
                    </a:ext>
                  </a:extLst>
                </a:gridCol>
                <a:gridCol w="493776">
                  <a:extLst>
                    <a:ext uri="{9D8B030D-6E8A-4147-A177-3AD203B41FA5}">
                      <a16:colId xmlns:a16="http://schemas.microsoft.com/office/drawing/2014/main" val="1421171200"/>
                    </a:ext>
                  </a:extLst>
                </a:gridCol>
                <a:gridCol w="493776">
                  <a:extLst>
                    <a:ext uri="{9D8B030D-6E8A-4147-A177-3AD203B41FA5}">
                      <a16:colId xmlns:a16="http://schemas.microsoft.com/office/drawing/2014/main" val="3489707266"/>
                    </a:ext>
                  </a:extLst>
                </a:gridCol>
                <a:gridCol w="493776">
                  <a:extLst>
                    <a:ext uri="{9D8B030D-6E8A-4147-A177-3AD203B41FA5}">
                      <a16:colId xmlns:a16="http://schemas.microsoft.com/office/drawing/2014/main" val="1756851262"/>
                    </a:ext>
                  </a:extLst>
                </a:gridCol>
                <a:gridCol w="493776">
                  <a:extLst>
                    <a:ext uri="{9D8B030D-6E8A-4147-A177-3AD203B41FA5}">
                      <a16:colId xmlns:a16="http://schemas.microsoft.com/office/drawing/2014/main" val="37351352"/>
                    </a:ext>
                  </a:extLst>
                </a:gridCol>
                <a:gridCol w="493776">
                  <a:extLst>
                    <a:ext uri="{9D8B030D-6E8A-4147-A177-3AD203B41FA5}">
                      <a16:colId xmlns:a16="http://schemas.microsoft.com/office/drawing/2014/main" val="1928351014"/>
                    </a:ext>
                  </a:extLst>
                </a:gridCol>
                <a:gridCol w="493776">
                  <a:extLst>
                    <a:ext uri="{9D8B030D-6E8A-4147-A177-3AD203B41FA5}">
                      <a16:colId xmlns:a16="http://schemas.microsoft.com/office/drawing/2014/main" val="3828057889"/>
                    </a:ext>
                  </a:extLst>
                </a:gridCol>
                <a:gridCol w="493776">
                  <a:extLst>
                    <a:ext uri="{9D8B030D-6E8A-4147-A177-3AD203B41FA5}">
                      <a16:colId xmlns:a16="http://schemas.microsoft.com/office/drawing/2014/main" val="259770367"/>
                    </a:ext>
                  </a:extLst>
                </a:gridCol>
                <a:gridCol w="493776">
                  <a:extLst>
                    <a:ext uri="{9D8B030D-6E8A-4147-A177-3AD203B41FA5}">
                      <a16:colId xmlns:a16="http://schemas.microsoft.com/office/drawing/2014/main" val="1386121213"/>
                    </a:ext>
                  </a:extLst>
                </a:gridCol>
                <a:gridCol w="493776">
                  <a:extLst>
                    <a:ext uri="{9D8B030D-6E8A-4147-A177-3AD203B41FA5}">
                      <a16:colId xmlns:a16="http://schemas.microsoft.com/office/drawing/2014/main" val="212034804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12825734"/>
                  </a:ext>
                </a:extLst>
              </a:tr>
              <a:tr h="370840">
                <a:tc>
                  <a:txBody>
                    <a:bodyPr/>
                    <a:lstStyle/>
                    <a:p>
                      <a:r>
                        <a:rPr lang="en-US" sz="1000"/>
                        <a:t>@FirstInsHI</a:t>
                      </a:r>
                    </a:p>
                  </a:txBody>
                  <a:tcPr/>
                </a:tc>
                <a:tc>
                  <a:txBody>
                    <a:bodyPr/>
                    <a:lstStyle/>
                    <a:p>
                      <a:r>
                        <a:rPr lang="en-US" sz="1000"/>
                        <a:t>1202</a:t>
                      </a:r>
                    </a:p>
                  </a:txBody>
                  <a:tcPr/>
                </a:tc>
                <a:tc>
                  <a:txBody>
                    <a:bodyPr/>
                    <a:lstStyle/>
                    <a:p>
                      <a:r>
                        <a:rPr lang="en-US" sz="1000"/>
                        <a:t>4</a:t>
                      </a:r>
                    </a:p>
                  </a:txBody>
                  <a:tcPr/>
                </a:tc>
                <a:tc>
                  <a:txBody>
                    <a:bodyPr/>
                    <a:lstStyle/>
                    <a:p>
                      <a:r>
                        <a:rPr lang="en-US" sz="1000"/>
                        <a:t>36</a:t>
                      </a:r>
                    </a:p>
                  </a:txBody>
                  <a:tcPr/>
                </a:tc>
                <a:tc>
                  <a:txBody>
                    <a:bodyPr/>
                    <a:lstStyle/>
                    <a:p>
                      <a:r>
                        <a:rPr lang="en-US" sz="1000"/>
                        <a:t>34</a:t>
                      </a:r>
                    </a:p>
                  </a:txBody>
                  <a:tcPr/>
                </a:tc>
                <a:tc>
                  <a:txBody>
                    <a:bodyPr/>
                    <a:lstStyle/>
                    <a:p>
                      <a:r>
                        <a:rPr lang="en-US" sz="1000"/>
                        <a:t>1</a:t>
                      </a:r>
                    </a:p>
                  </a:txBody>
                  <a:tcPr/>
                </a:tc>
                <a:tc>
                  <a:txBody>
                    <a:bodyPr/>
                    <a:lstStyle/>
                    <a:p>
                      <a:r>
                        <a:rPr lang="en-US" sz="1000"/>
                        <a:t>1</a:t>
                      </a:r>
                    </a:p>
                  </a:txBody>
                  <a:tcPr/>
                </a:tc>
                <a:tc>
                  <a:txBody>
                    <a:bodyPr/>
                    <a:lstStyle/>
                    <a:p>
                      <a:r>
                        <a:rPr lang="en-US" sz="1000"/>
                        <a:t>10</a:t>
                      </a:r>
                    </a:p>
                  </a:txBody>
                  <a:tcPr/>
                </a:tc>
                <a:tc>
                  <a:txBody>
                    <a:bodyPr/>
                    <a:lstStyle/>
                    <a:p>
                      <a:r>
                        <a:rPr lang="en-US" sz="1000"/>
                        <a:t>10</a:t>
                      </a:r>
                    </a:p>
                  </a:txBody>
                  <a:tcPr/>
                </a:tc>
                <a:tc>
                  <a:txBody>
                    <a:bodyPr/>
                    <a:lstStyle/>
                    <a:p>
                      <a:r>
                        <a:rPr lang="en-US" sz="1000"/>
                        <a:t>26</a:t>
                      </a:r>
                    </a:p>
                  </a:txBody>
                  <a:tcPr/>
                </a:tc>
                <a:tc>
                  <a:txBody>
                    <a:bodyPr/>
                    <a:lstStyle/>
                    <a:p>
                      <a:r>
                        <a:rPr lang="en-US" sz="1000"/>
                        <a:t>1</a:t>
                      </a:r>
                    </a:p>
                  </a:txBody>
                  <a:tcPr/>
                </a:tc>
                <a:tc>
                  <a:txBody>
                    <a:bodyPr/>
                    <a:lstStyle/>
                    <a:p>
                      <a:r>
                        <a:rPr lang="en-US" sz="1000"/>
                        <a:t>5</a:t>
                      </a:r>
                    </a:p>
                  </a:txBody>
                  <a:tcPr/>
                </a:tc>
                <a:tc>
                  <a:txBody>
                    <a:bodyPr/>
                    <a:lstStyle/>
                    <a:p>
                      <a:r>
                        <a:rPr lang="en-US" sz="1000"/>
                        <a:t>0.0907%</a:t>
                      </a:r>
                    </a:p>
                  </a:txBody>
                  <a:tcPr/>
                </a:tc>
                <a:tc>
                  <a:txBody>
                    <a:bodyPr/>
                    <a:lstStyle/>
                    <a:p>
                      <a:r>
                        <a:rPr lang="en-US" sz="1000"/>
                        <a:t>0.0%</a:t>
                      </a:r>
                    </a:p>
                  </a:txBody>
                  <a:tcPr/>
                </a:tc>
                <a:extLst>
                  <a:ext uri="{0D108BD9-81ED-4DB2-BD59-A6C34878D82A}">
                    <a16:rowId xmlns:a16="http://schemas.microsoft.com/office/drawing/2014/main" val="154110729"/>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3194559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26353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3271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77309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3744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Own and Retweeted Tweets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27622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1039137"/>
                    </a:ext>
                  </a:extLst>
                </a:gridCol>
                <a:gridCol w="822960">
                  <a:extLst>
                    <a:ext uri="{9D8B030D-6E8A-4147-A177-3AD203B41FA5}">
                      <a16:colId xmlns:a16="http://schemas.microsoft.com/office/drawing/2014/main" val="2595300145"/>
                    </a:ext>
                  </a:extLst>
                </a:gridCol>
                <a:gridCol w="822960">
                  <a:extLst>
                    <a:ext uri="{9D8B030D-6E8A-4147-A177-3AD203B41FA5}">
                      <a16:colId xmlns:a16="http://schemas.microsoft.com/office/drawing/2014/main" val="3538507322"/>
                    </a:ext>
                  </a:extLst>
                </a:gridCol>
                <a:gridCol w="822960">
                  <a:extLst>
                    <a:ext uri="{9D8B030D-6E8A-4147-A177-3AD203B41FA5}">
                      <a16:colId xmlns:a16="http://schemas.microsoft.com/office/drawing/2014/main" val="3355789647"/>
                    </a:ext>
                  </a:extLst>
                </a:gridCol>
                <a:gridCol w="822960">
                  <a:extLst>
                    <a:ext uri="{9D8B030D-6E8A-4147-A177-3AD203B41FA5}">
                      <a16:colId xmlns:a16="http://schemas.microsoft.com/office/drawing/2014/main" val="2889579412"/>
                    </a:ext>
                  </a:extLst>
                </a:gridCol>
                <a:gridCol w="822960">
                  <a:extLst>
                    <a:ext uri="{9D8B030D-6E8A-4147-A177-3AD203B41FA5}">
                      <a16:colId xmlns:a16="http://schemas.microsoft.com/office/drawing/2014/main" val="1824425738"/>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992574113"/>
                  </a:ext>
                </a:extLst>
              </a:tr>
              <a:tr h="370840">
                <a:tc>
                  <a:txBody>
                    <a:bodyPr/>
                    <a:lstStyle/>
                    <a:p>
                      <a:r>
                        <a:rPr lang="en-US" sz="1000" b="1"/>
                        <a:t>@FirstInsHI - 2017-05-26 19:30:07</a:t>
                      </a:r>
                      <a:r>
                        <a:rPr lang="en-US" sz="1000"/>
                        <a:t>
Mahalo to everyone who donated food and money to our @hawaiifoodbank drive #kokua #stampouthunger https://t.co/CA1AiV6K0j</a:t>
                      </a:r>
                    </a:p>
                  </a:txBody>
                  <a:tcPr/>
                </a:tc>
                <a:tc>
                  <a:txBody>
                    <a:bodyPr/>
                    <a:lstStyle/>
                    <a:p>
                      <a:r>
                        <a:rPr lang="en-US" sz="1000"/>
                        <a:t>No</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0.4979%</a:t>
                      </a:r>
                    </a:p>
                  </a:txBody>
                  <a:tcPr/>
                </a:tc>
                <a:extLst>
                  <a:ext uri="{0D108BD9-81ED-4DB2-BD59-A6C34878D82A}">
                    <a16:rowId xmlns:a16="http://schemas.microsoft.com/office/drawing/2014/main" val="1128430388"/>
                  </a:ext>
                </a:extLst>
              </a:tr>
              <a:tr h="370840">
                <a:tc>
                  <a:txBody>
                    <a:bodyPr/>
                    <a:lstStyle/>
                    <a:p>
                      <a:r>
                        <a:rPr lang="en-US" sz="1000" b="1"/>
                        <a:t>@FirstInsHI - 2017-05-12 16:41:26</a:t>
                      </a:r>
                      <a:r>
                        <a:rPr lang="en-US" sz="1000"/>
                        <a:t>
Give your small apartment a huge makeover with these clever tips: https://t.co/qX2wmpwo9v #lifehacks #renters #smallspaces https://t.co/qZMXNwWYeG</a:t>
                      </a:r>
                    </a:p>
                  </a:txBody>
                  <a:tcPr/>
                </a:tc>
                <a:tc>
                  <a:txBody>
                    <a:bodyPr/>
                    <a:lstStyle/>
                    <a:p>
                      <a:r>
                        <a:rPr lang="en-US" sz="1000"/>
                        <a:t>No</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tc>
                  <a:txBody>
                    <a:bodyPr/>
                    <a:lstStyle/>
                    <a:p>
                      <a:r>
                        <a:rPr lang="en-US" sz="1000"/>
                        <a:t>0.4971%</a:t>
                      </a:r>
                    </a:p>
                  </a:txBody>
                  <a:tcPr/>
                </a:tc>
                <a:extLst>
                  <a:ext uri="{0D108BD9-81ED-4DB2-BD59-A6C34878D82A}">
                    <a16:rowId xmlns:a16="http://schemas.microsoft.com/office/drawing/2014/main" val="3931020689"/>
                  </a:ext>
                </a:extLst>
              </a:tr>
              <a:tr h="370840">
                <a:tc>
                  <a:txBody>
                    <a:bodyPr/>
                    <a:lstStyle/>
                    <a:p>
                      <a:r>
                        <a:rPr lang="en-US" sz="1000" b="1"/>
                        <a:t>@FirstInsHI - 2017-05-08 13:55:38</a:t>
                      </a:r>
                      <a:r>
                        <a:rPr lang="en-US" sz="1000"/>
                        <a:t>
Our @alohaunitedway committee earned the Hoolaulea award for making our campaign FUN https://t.co/qiKyRZwWAB Congrats to all the honorees!</a:t>
                      </a:r>
                    </a:p>
                  </a:txBody>
                  <a:tcPr/>
                </a:tc>
                <a:tc>
                  <a:txBody>
                    <a:bodyPr/>
                    <a:lstStyle/>
                    <a:p>
                      <a:r>
                        <a:rPr lang="en-US" sz="1000"/>
                        <a:t>No</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0.2496%</a:t>
                      </a:r>
                    </a:p>
                  </a:txBody>
                  <a:tcPr/>
                </a:tc>
                <a:extLst>
                  <a:ext uri="{0D108BD9-81ED-4DB2-BD59-A6C34878D82A}">
                    <a16:rowId xmlns:a16="http://schemas.microsoft.com/office/drawing/2014/main" val="3924387471"/>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1690701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92394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97918206"/>
                    </a:ext>
                  </a:extLst>
                </a:gridCol>
                <a:gridCol w="1069848">
                  <a:extLst>
                    <a:ext uri="{9D8B030D-6E8A-4147-A177-3AD203B41FA5}">
                      <a16:colId xmlns:a16="http://schemas.microsoft.com/office/drawing/2014/main" val="1201167831"/>
                    </a:ext>
                  </a:extLst>
                </a:gridCol>
                <a:gridCol w="1069848">
                  <a:extLst>
                    <a:ext uri="{9D8B030D-6E8A-4147-A177-3AD203B41FA5}">
                      <a16:colId xmlns:a16="http://schemas.microsoft.com/office/drawing/2014/main" val="1014935682"/>
                    </a:ext>
                  </a:extLst>
                </a:gridCol>
                <a:gridCol w="1069848">
                  <a:extLst>
                    <a:ext uri="{9D8B030D-6E8A-4147-A177-3AD203B41FA5}">
                      <a16:colId xmlns:a16="http://schemas.microsoft.com/office/drawing/2014/main" val="3032719937"/>
                    </a:ext>
                  </a:extLst>
                </a:gridCol>
                <a:gridCol w="1069848">
                  <a:extLst>
                    <a:ext uri="{9D8B030D-6E8A-4147-A177-3AD203B41FA5}">
                      <a16:colId xmlns:a16="http://schemas.microsoft.com/office/drawing/2014/main" val="243517539"/>
                    </a:ext>
                  </a:extLst>
                </a:gridCol>
                <a:gridCol w="1069848">
                  <a:extLst>
                    <a:ext uri="{9D8B030D-6E8A-4147-A177-3AD203B41FA5}">
                      <a16:colId xmlns:a16="http://schemas.microsoft.com/office/drawing/2014/main" val="2512125733"/>
                    </a:ext>
                  </a:extLst>
                </a:gridCol>
                <a:gridCol w="1069848">
                  <a:extLst>
                    <a:ext uri="{9D8B030D-6E8A-4147-A177-3AD203B41FA5}">
                      <a16:colId xmlns:a16="http://schemas.microsoft.com/office/drawing/2014/main" val="227240372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698888402"/>
                  </a:ext>
                </a:extLst>
              </a:tr>
              <a:tr h="370840">
                <a:tc>
                  <a:txBody>
                    <a:bodyPr/>
                    <a:lstStyle/>
                    <a:p>
                      <a:r>
                        <a:rPr lang="en-US" sz="1000"/>
                        <a:t>First Insurance Company of Hawaii</a:t>
                      </a:r>
                    </a:p>
                  </a:txBody>
                  <a:tcPr/>
                </a:tc>
                <a:tc>
                  <a:txBody>
                    <a:bodyPr/>
                    <a:lstStyle/>
                    <a:p>
                      <a:r>
                        <a:rPr lang="en-US" sz="1000"/>
                        <a:t>802</a:t>
                      </a:r>
                    </a:p>
                  </a:txBody>
                  <a:tcPr/>
                </a:tc>
                <a:tc>
                  <a:txBody>
                    <a:bodyPr/>
                    <a:lstStyle/>
                    <a:p>
                      <a:r>
                        <a:rPr lang="en-US" sz="1000"/>
                        <a:t>2</a:t>
                      </a:r>
                    </a:p>
                  </a:txBody>
                  <a:tcPr/>
                </a:tc>
                <a:tc>
                  <a:txBody>
                    <a:bodyPr/>
                    <a:lstStyle/>
                    <a:p>
                      <a:r>
                        <a:rPr lang="en-US" sz="1000"/>
                        <a:t>4</a:t>
                      </a:r>
                    </a:p>
                  </a:txBody>
                  <a:tcPr/>
                </a:tc>
                <a:tc>
                  <a:txBody>
                    <a:bodyPr/>
                    <a:lstStyle/>
                    <a:p>
                      <a:r>
                        <a:rPr lang="en-US" sz="1000"/>
                        <a:t>91</a:t>
                      </a:r>
                    </a:p>
                  </a:txBody>
                  <a:tcPr/>
                </a:tc>
                <a:tc>
                  <a:txBody>
                    <a:bodyPr/>
                    <a:lstStyle/>
                    <a:p>
                      <a:r>
                        <a:rPr lang="en-US" sz="1000"/>
                        <a:t>0</a:t>
                      </a:r>
                    </a:p>
                  </a:txBody>
                  <a:tcPr/>
                </a:tc>
                <a:tc>
                  <a:txBody>
                    <a:bodyPr/>
                    <a:lstStyle/>
                    <a:p>
                      <a:r>
                        <a:rPr lang="en-US" sz="1000"/>
                        <a:t>2.8402%</a:t>
                      </a:r>
                    </a:p>
                  </a:txBody>
                  <a:tcPr/>
                </a:tc>
                <a:extLst>
                  <a:ext uri="{0D108BD9-81ED-4DB2-BD59-A6C34878D82A}">
                    <a16:rowId xmlns:a16="http://schemas.microsoft.com/office/drawing/2014/main" val="56391971"/>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937550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50234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2190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15895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30176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63672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54441354"/>
                    </a:ext>
                  </a:extLst>
                </a:gridCol>
                <a:gridCol w="987552">
                  <a:extLst>
                    <a:ext uri="{9D8B030D-6E8A-4147-A177-3AD203B41FA5}">
                      <a16:colId xmlns:a16="http://schemas.microsoft.com/office/drawing/2014/main" val="685132801"/>
                    </a:ext>
                  </a:extLst>
                </a:gridCol>
                <a:gridCol w="987552">
                  <a:extLst>
                    <a:ext uri="{9D8B030D-6E8A-4147-A177-3AD203B41FA5}">
                      <a16:colId xmlns:a16="http://schemas.microsoft.com/office/drawing/2014/main" val="721824209"/>
                    </a:ext>
                  </a:extLst>
                </a:gridCol>
                <a:gridCol w="987552">
                  <a:extLst>
                    <a:ext uri="{9D8B030D-6E8A-4147-A177-3AD203B41FA5}">
                      <a16:colId xmlns:a16="http://schemas.microsoft.com/office/drawing/2014/main" val="2463641634"/>
                    </a:ext>
                  </a:extLst>
                </a:gridCol>
                <a:gridCol w="987552">
                  <a:extLst>
                    <a:ext uri="{9D8B030D-6E8A-4147-A177-3AD203B41FA5}">
                      <a16:colId xmlns:a16="http://schemas.microsoft.com/office/drawing/2014/main" val="3147633446"/>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684047005"/>
                  </a:ext>
                </a:extLst>
              </a:tr>
              <a:tr h="370840">
                <a:tc>
                  <a:txBody>
                    <a:bodyPr/>
                    <a:lstStyle/>
                    <a:p>
                      <a:r>
                        <a:rPr lang="en-US" sz="1000" b="1"/>
                        <a:t>First Insurance Company of Hawaii - 2017-05-08 14:50:38</a:t>
                      </a:r>
                      <a:r>
                        <a:rPr lang="en-US" sz="1000"/>
                        <a:t>
Our 12th year as title sponsor of UH Shidler College of Business' Business Night. A great event that pairs business mentors with student mentees. Dream first, then achieve!</a:t>
                      </a:r>
                    </a:p>
                  </a:txBody>
                  <a:tcPr/>
                </a:tc>
                <a:tc>
                  <a:txBody>
                    <a:bodyPr/>
                    <a:lstStyle/>
                    <a:p>
                      <a:r>
                        <a:rPr lang="en-US" sz="1000"/>
                        <a:t>35</a:t>
                      </a:r>
                    </a:p>
                  </a:txBody>
                  <a:tcPr/>
                </a:tc>
                <a:tc>
                  <a:txBody>
                    <a:bodyPr/>
                    <a:lstStyle/>
                    <a:p>
                      <a:r>
                        <a:rPr lang="en-US" sz="1000"/>
                        <a:t>0</a:t>
                      </a:r>
                    </a:p>
                  </a:txBody>
                  <a:tcPr/>
                </a:tc>
                <a:tc>
                  <a:txBody>
                    <a:bodyPr/>
                    <a:lstStyle/>
                    <a:p>
                      <a:r>
                        <a:rPr lang="en-US" sz="1000"/>
                        <a:t>4.3805%</a:t>
                      </a:r>
                    </a:p>
                  </a:txBody>
                  <a:tcPr/>
                </a:tc>
                <a:tc>
                  <a:txBody>
                    <a:bodyPr/>
                    <a:lstStyle/>
                    <a:p>
                      <a:r>
                        <a:rPr lang="en-US" sz="1000"/>
                        <a:t>Photo</a:t>
                      </a:r>
                    </a:p>
                  </a:txBody>
                  <a:tcPr/>
                </a:tc>
                <a:extLst>
                  <a:ext uri="{0D108BD9-81ED-4DB2-BD59-A6C34878D82A}">
                    <a16:rowId xmlns:a16="http://schemas.microsoft.com/office/drawing/2014/main" val="2420292309"/>
                  </a:ext>
                </a:extLst>
              </a:tr>
              <a:tr h="370840">
                <a:tc>
                  <a:txBody>
                    <a:bodyPr/>
                    <a:lstStyle/>
                    <a:p>
                      <a:r>
                        <a:rPr lang="en-US" sz="1000" b="1"/>
                        <a:t>First Insurance Company of Hawaii - 2017-05-22 17:09:51</a:t>
                      </a:r>
                      <a:r>
                        <a:rPr lang="en-US" sz="1000"/>
                        <a:t>
Mahalo to our friends &amp; agency partners at Business Insurance Services for hosting an ice cream social for our employees. There's nothing better than a delicious cup of Tropilicious ice cream to celebrate the end of the week!</a:t>
                      </a:r>
                    </a:p>
                  </a:txBody>
                  <a:tcPr/>
                </a:tc>
                <a:tc>
                  <a:txBody>
                    <a:bodyPr/>
                    <a:lstStyle/>
                    <a:p>
                      <a:r>
                        <a:rPr lang="en-US" sz="1000"/>
                        <a:t>26</a:t>
                      </a:r>
                    </a:p>
                  </a:txBody>
                  <a:tcPr/>
                </a:tc>
                <a:tc>
                  <a:txBody>
                    <a:bodyPr/>
                    <a:lstStyle/>
                    <a:p>
                      <a:r>
                        <a:rPr lang="en-US" sz="1000"/>
                        <a:t>0</a:t>
                      </a:r>
                    </a:p>
                  </a:txBody>
                  <a:tcPr/>
                </a:tc>
                <a:tc>
                  <a:txBody>
                    <a:bodyPr/>
                    <a:lstStyle/>
                    <a:p>
                      <a:r>
                        <a:rPr lang="en-US" sz="1000"/>
                        <a:t>3.2541%</a:t>
                      </a:r>
                    </a:p>
                  </a:txBody>
                  <a:tcPr/>
                </a:tc>
                <a:tc>
                  <a:txBody>
                    <a:bodyPr/>
                    <a:lstStyle/>
                    <a:p>
                      <a:r>
                        <a:rPr lang="en-US" sz="1000"/>
                        <a:t>Photo</a:t>
                      </a:r>
                    </a:p>
                  </a:txBody>
                  <a:tcPr/>
                </a:tc>
                <a:extLst>
                  <a:ext uri="{0D108BD9-81ED-4DB2-BD59-A6C34878D82A}">
                    <a16:rowId xmlns:a16="http://schemas.microsoft.com/office/drawing/2014/main" val="4033894099"/>
                  </a:ext>
                </a:extLst>
              </a:tr>
              <a:tr h="370840">
                <a:tc>
                  <a:txBody>
                    <a:bodyPr/>
                    <a:lstStyle/>
                    <a:p>
                      <a:r>
                        <a:rPr lang="en-US" sz="1000" b="1"/>
                        <a:t>First Insurance Company of Hawaii - 2017-05-16 13:15:07</a:t>
                      </a:r>
                      <a:r>
                        <a:rPr lang="en-US" sz="1000"/>
                        <a:t>
First Insurance employees have been proudly supporting the movement that is Aloha United Way for 20+ years. Thank you for the surprise treats! #randomactsofaloha</a:t>
                      </a:r>
                    </a:p>
                  </a:txBody>
                  <a:tcPr/>
                </a:tc>
                <a:tc>
                  <a:txBody>
                    <a:bodyPr/>
                    <a:lstStyle/>
                    <a:p>
                      <a:r>
                        <a:rPr lang="en-US" sz="1000"/>
                        <a:t>16</a:t>
                      </a:r>
                    </a:p>
                  </a:txBody>
                  <a:tcPr/>
                </a:tc>
                <a:tc>
                  <a:txBody>
                    <a:bodyPr/>
                    <a:lstStyle/>
                    <a:p>
                      <a:r>
                        <a:rPr lang="en-US" sz="1000"/>
                        <a:t>0</a:t>
                      </a:r>
                    </a:p>
                  </a:txBody>
                  <a:tcPr/>
                </a:tc>
                <a:tc>
                  <a:txBody>
                    <a:bodyPr/>
                    <a:lstStyle/>
                    <a:p>
                      <a:r>
                        <a:rPr lang="en-US" sz="1000"/>
                        <a:t>2.0025%</a:t>
                      </a:r>
                    </a:p>
                  </a:txBody>
                  <a:tcPr/>
                </a:tc>
                <a:tc>
                  <a:txBody>
                    <a:bodyPr/>
                    <a:lstStyle/>
                    <a:p>
                      <a:r>
                        <a:rPr lang="en-US" sz="1000"/>
                        <a:t>Photo</a:t>
                      </a:r>
                    </a:p>
                  </a:txBody>
                  <a:tcPr/>
                </a:tc>
                <a:extLst>
                  <a:ext uri="{0D108BD9-81ED-4DB2-BD59-A6C34878D82A}">
                    <a16:rowId xmlns:a16="http://schemas.microsoft.com/office/drawing/2014/main" val="3720507291"/>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4223133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33291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97638099"/>
                    </a:ext>
                  </a:extLst>
                </a:gridCol>
                <a:gridCol w="699516">
                  <a:extLst>
                    <a:ext uri="{9D8B030D-6E8A-4147-A177-3AD203B41FA5}">
                      <a16:colId xmlns:a16="http://schemas.microsoft.com/office/drawing/2014/main" val="842012542"/>
                    </a:ext>
                  </a:extLst>
                </a:gridCol>
                <a:gridCol w="699516">
                  <a:extLst>
                    <a:ext uri="{9D8B030D-6E8A-4147-A177-3AD203B41FA5}">
                      <a16:colId xmlns:a16="http://schemas.microsoft.com/office/drawing/2014/main" val="1050211812"/>
                    </a:ext>
                  </a:extLst>
                </a:gridCol>
                <a:gridCol w="658368">
                  <a:extLst>
                    <a:ext uri="{9D8B030D-6E8A-4147-A177-3AD203B41FA5}">
                      <a16:colId xmlns:a16="http://schemas.microsoft.com/office/drawing/2014/main" val="1763815234"/>
                    </a:ext>
                  </a:extLst>
                </a:gridCol>
                <a:gridCol w="658368">
                  <a:extLst>
                    <a:ext uri="{9D8B030D-6E8A-4147-A177-3AD203B41FA5}">
                      <a16:colId xmlns:a16="http://schemas.microsoft.com/office/drawing/2014/main" val="2492096430"/>
                    </a:ext>
                  </a:extLst>
                </a:gridCol>
                <a:gridCol w="658368">
                  <a:extLst>
                    <a:ext uri="{9D8B030D-6E8A-4147-A177-3AD203B41FA5}">
                      <a16:colId xmlns:a16="http://schemas.microsoft.com/office/drawing/2014/main" val="1633207182"/>
                    </a:ext>
                  </a:extLst>
                </a:gridCol>
                <a:gridCol w="699516">
                  <a:extLst>
                    <a:ext uri="{9D8B030D-6E8A-4147-A177-3AD203B41FA5}">
                      <a16:colId xmlns:a16="http://schemas.microsoft.com/office/drawing/2014/main" val="1282036355"/>
                    </a:ext>
                  </a:extLst>
                </a:gridCol>
                <a:gridCol w="699516">
                  <a:extLst>
                    <a:ext uri="{9D8B030D-6E8A-4147-A177-3AD203B41FA5}">
                      <a16:colId xmlns:a16="http://schemas.microsoft.com/office/drawing/2014/main" val="4194121493"/>
                    </a:ext>
                  </a:extLst>
                </a:gridCol>
                <a:gridCol w="699516">
                  <a:extLst>
                    <a:ext uri="{9D8B030D-6E8A-4147-A177-3AD203B41FA5}">
                      <a16:colId xmlns:a16="http://schemas.microsoft.com/office/drawing/2014/main" val="1260291067"/>
                    </a:ext>
                  </a:extLst>
                </a:gridCol>
                <a:gridCol w="658368">
                  <a:extLst>
                    <a:ext uri="{9D8B030D-6E8A-4147-A177-3AD203B41FA5}">
                      <a16:colId xmlns:a16="http://schemas.microsoft.com/office/drawing/2014/main" val="380542727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958876250"/>
                  </a:ext>
                </a:extLst>
              </a:tr>
              <a:tr h="370840">
                <a:tc>
                  <a:txBody>
                    <a:bodyPr/>
                    <a:lstStyle/>
                    <a:p>
                      <a:r>
                        <a:rPr lang="en-US" sz="1000"/>
                        <a:t>firstinshi (First Insurance Co. of Hawaii)</a:t>
                      </a:r>
                    </a:p>
                  </a:txBody>
                  <a:tcPr/>
                </a:tc>
                <a:tc>
                  <a:txBody>
                    <a:bodyPr/>
                    <a:lstStyle/>
                    <a:p>
                      <a:r>
                        <a:rPr lang="en-US" sz="1000"/>
                        <a:t>2324</a:t>
                      </a:r>
                    </a:p>
                  </a:txBody>
                  <a:tcPr/>
                </a:tc>
                <a:tc>
                  <a:txBody>
                    <a:bodyPr/>
                    <a:lstStyle/>
                    <a:p>
                      <a:r>
                        <a:rPr lang="en-US" sz="1000"/>
                        <a:t>22</a:t>
                      </a:r>
                    </a:p>
                  </a:txBody>
                  <a:tcPr/>
                </a:tc>
                <a:tc>
                  <a:txBody>
                    <a:bodyPr/>
                    <a:lstStyle/>
                    <a:p>
                      <a:r>
                        <a:rPr lang="en-US" sz="1000"/>
                        <a:t>20</a:t>
                      </a:r>
                    </a:p>
                  </a:txBody>
                  <a:tcPr/>
                </a:tc>
                <a:tc>
                  <a:txBody>
                    <a:bodyPr/>
                    <a:lstStyle/>
                    <a:p>
                      <a:r>
                        <a:rPr lang="en-US" sz="1000"/>
                        <a:t>1</a:t>
                      </a:r>
                    </a:p>
                  </a:txBody>
                  <a:tcPr/>
                </a:tc>
                <a:tc>
                  <a:txBody>
                    <a:bodyPr/>
                    <a:lstStyle/>
                    <a:p>
                      <a:r>
                        <a:rPr lang="en-US" sz="1000"/>
                        <a:t>0</a:t>
                      </a:r>
                    </a:p>
                  </a:txBody>
                  <a:tcPr/>
                </a:tc>
                <a:tc>
                  <a:txBody>
                    <a:bodyPr/>
                    <a:lstStyle/>
                    <a:p>
                      <a:r>
                        <a:rPr lang="en-US" sz="1000"/>
                        <a:t>21</a:t>
                      </a:r>
                    </a:p>
                  </a:txBody>
                  <a:tcPr/>
                </a:tc>
                <a:tc>
                  <a:txBody>
                    <a:bodyPr/>
                    <a:lstStyle/>
                    <a:p>
                      <a:r>
                        <a:rPr lang="en-US" sz="1000"/>
                        <a:t>778</a:t>
                      </a:r>
                    </a:p>
                  </a:txBody>
                  <a:tcPr/>
                </a:tc>
                <a:tc>
                  <a:txBody>
                    <a:bodyPr/>
                    <a:lstStyle/>
                    <a:p>
                      <a:r>
                        <a:rPr lang="en-US" sz="1000"/>
                        <a:t>8</a:t>
                      </a:r>
                    </a:p>
                  </a:txBody>
                  <a:tcPr/>
                </a:tc>
                <a:tc>
                  <a:txBody>
                    <a:bodyPr/>
                    <a:lstStyle/>
                    <a:p>
                      <a:r>
                        <a:rPr lang="en-US" sz="1000"/>
                        <a:t>1.6182%</a:t>
                      </a:r>
                    </a:p>
                  </a:txBody>
                  <a:tcPr/>
                </a:tc>
                <a:extLst>
                  <a:ext uri="{0D108BD9-81ED-4DB2-BD59-A6C34878D82A}">
                    <a16:rowId xmlns:a16="http://schemas.microsoft.com/office/drawing/2014/main" val="549136863"/>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29845470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27502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0121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Instagram Post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08651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10574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Top Instagram Posts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72179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24957121"/>
                    </a:ext>
                  </a:extLst>
                </a:gridCol>
                <a:gridCol w="987552">
                  <a:extLst>
                    <a:ext uri="{9D8B030D-6E8A-4147-A177-3AD203B41FA5}">
                      <a16:colId xmlns:a16="http://schemas.microsoft.com/office/drawing/2014/main" val="4070475499"/>
                    </a:ext>
                  </a:extLst>
                </a:gridCol>
                <a:gridCol w="987552">
                  <a:extLst>
                    <a:ext uri="{9D8B030D-6E8A-4147-A177-3AD203B41FA5}">
                      <a16:colId xmlns:a16="http://schemas.microsoft.com/office/drawing/2014/main" val="1512156771"/>
                    </a:ext>
                  </a:extLst>
                </a:gridCol>
                <a:gridCol w="987552">
                  <a:extLst>
                    <a:ext uri="{9D8B030D-6E8A-4147-A177-3AD203B41FA5}">
                      <a16:colId xmlns:a16="http://schemas.microsoft.com/office/drawing/2014/main" val="2424305800"/>
                    </a:ext>
                  </a:extLst>
                </a:gridCol>
                <a:gridCol w="987552">
                  <a:extLst>
                    <a:ext uri="{9D8B030D-6E8A-4147-A177-3AD203B41FA5}">
                      <a16:colId xmlns:a16="http://schemas.microsoft.com/office/drawing/2014/main" val="4064376630"/>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737308622"/>
                  </a:ext>
                </a:extLst>
              </a:tr>
              <a:tr h="370840">
                <a:tc>
                  <a:txBody>
                    <a:bodyPr/>
                    <a:lstStyle/>
                    <a:p>
                      <a:r>
                        <a:rPr lang="en-US" sz="1000" b="1"/>
                        <a:t>firstinshi (First Insurance Co. of Hawaii) - 2017-05-08 13:45:37</a:t>
                      </a:r>
                      <a:r>
                        <a:rPr lang="en-US" sz="1000"/>
                        <a:t>
One of our favorite hikes on Oahu has got to be the Aiea Loop Trail at the end of Aiea Heights Drive. It's the only hike where you can see the remains of an ancient hei'au, find wreckage from a World War II bomber, and catch a bird's-eye view of the H3. Photo by S. Nelson of our Claims department. #healthandwellness #oahuhikes #luckywelivehawaii</a:t>
                      </a:r>
                    </a:p>
                  </a:txBody>
                  <a:tcPr/>
                </a:tc>
                <a:tc>
                  <a:txBody>
                    <a:bodyPr/>
                    <a:lstStyle/>
                    <a:p>
                      <a:r>
                        <a:rPr lang="en-US" sz="1000"/>
                        <a:t>61</a:t>
                      </a:r>
                    </a:p>
                  </a:txBody>
                  <a:tcPr/>
                </a:tc>
                <a:tc>
                  <a:txBody>
                    <a:bodyPr/>
                    <a:lstStyle/>
                    <a:p>
                      <a:r>
                        <a:rPr lang="en-US" sz="1000"/>
                        <a:t>0</a:t>
                      </a:r>
                    </a:p>
                  </a:txBody>
                  <a:tcPr/>
                </a:tc>
                <a:tc>
                  <a:txBody>
                    <a:bodyPr/>
                    <a:lstStyle/>
                    <a:p>
                      <a:r>
                        <a:rPr lang="en-US" sz="1000"/>
                        <a:t>2.6373%</a:t>
                      </a:r>
                    </a:p>
                  </a:txBody>
                  <a:tcPr/>
                </a:tc>
                <a:tc>
                  <a:txBody>
                    <a:bodyPr/>
                    <a:lstStyle/>
                    <a:p>
                      <a:r>
                        <a:rPr lang="en-US" sz="1000"/>
                        <a:t>Image</a:t>
                      </a:r>
                    </a:p>
                  </a:txBody>
                  <a:tcPr/>
                </a:tc>
                <a:extLst>
                  <a:ext uri="{0D108BD9-81ED-4DB2-BD59-A6C34878D82A}">
                    <a16:rowId xmlns:a16="http://schemas.microsoft.com/office/drawing/2014/main" val="3958571516"/>
                  </a:ext>
                </a:extLst>
              </a:tr>
              <a:tr h="370840">
                <a:tc>
                  <a:txBody>
                    <a:bodyPr/>
                    <a:lstStyle/>
                    <a:p>
                      <a:r>
                        <a:rPr lang="en-US" sz="1000" b="1"/>
                        <a:t>firstinshi (First Insurance Co. of Hawaii) - 2017-05-10 14:15:22</a:t>
                      </a:r>
                      <a:r>
                        <a:rPr lang="en-US" sz="1000"/>
                        <a:t>
Is it any surprise #sunsets are among the most Instagrammed #Hawaii photos? They make for great photo moments, along with poke bowls, shave ice, and rainbows, of course! This sunset photo taken by C. Blanco of our Claims department. #humpday #hawaiilife #hawaiiinstagram</a:t>
                      </a:r>
                    </a:p>
                  </a:txBody>
                  <a:tcPr/>
                </a:tc>
                <a:tc>
                  <a:txBody>
                    <a:bodyPr/>
                    <a:lstStyle/>
                    <a:p>
                      <a:r>
                        <a:rPr lang="en-US" sz="1000"/>
                        <a:t>54</a:t>
                      </a:r>
                    </a:p>
                  </a:txBody>
                  <a:tcPr/>
                </a:tc>
                <a:tc>
                  <a:txBody>
                    <a:bodyPr/>
                    <a:lstStyle/>
                    <a:p>
                      <a:r>
                        <a:rPr lang="en-US" sz="1000"/>
                        <a:t>0</a:t>
                      </a:r>
                    </a:p>
                  </a:txBody>
                  <a:tcPr/>
                </a:tc>
                <a:tc>
                  <a:txBody>
                    <a:bodyPr/>
                    <a:lstStyle/>
                    <a:p>
                      <a:r>
                        <a:rPr lang="en-US" sz="1000"/>
                        <a:t>2.3326%</a:t>
                      </a:r>
                    </a:p>
                  </a:txBody>
                  <a:tcPr/>
                </a:tc>
                <a:tc>
                  <a:txBody>
                    <a:bodyPr/>
                    <a:lstStyle/>
                    <a:p>
                      <a:r>
                        <a:rPr lang="en-US" sz="1000"/>
                        <a:t>Image</a:t>
                      </a:r>
                    </a:p>
                  </a:txBody>
                  <a:tcPr/>
                </a:tc>
                <a:extLst>
                  <a:ext uri="{0D108BD9-81ED-4DB2-BD59-A6C34878D82A}">
                    <a16:rowId xmlns:a16="http://schemas.microsoft.com/office/drawing/2014/main" val="1225281950"/>
                  </a:ext>
                </a:extLst>
              </a:tr>
              <a:tr h="370840">
                <a:tc>
                  <a:txBody>
                    <a:bodyPr/>
                    <a:lstStyle/>
                    <a:p>
                      <a:r>
                        <a:rPr lang="en-US" sz="1000" b="1"/>
                        <a:t>firstinshi (First Insurance Co. of Hawaii) - 2017-05-18 14:00:38</a:t>
                      </a:r>
                      <a:r>
                        <a:rPr lang="en-US" sz="1000"/>
                        <a:t>
Our Thursday #foodforthought restaurant insured of the day: #SpicyPavilion in the Chinatown Cultural Plaza. Sichuan cuisine at its finest. They use authentic Sichuan peppercorns for flavor. Spiciness levels range from 1 to 5, 5 being spiciest. 5 is sweat-inducing spicy. You've been warned! #goodeats #goodeatshawaii</a:t>
                      </a:r>
                    </a:p>
                  </a:txBody>
                  <a:tcPr/>
                </a:tc>
                <a:tc>
                  <a:txBody>
                    <a:bodyPr/>
                    <a:lstStyle/>
                    <a:p>
                      <a:r>
                        <a:rPr lang="en-US" sz="1000"/>
                        <a:t>52</a:t>
                      </a:r>
                    </a:p>
                  </a:txBody>
                  <a:tcPr/>
                </a:tc>
                <a:tc>
                  <a:txBody>
                    <a:bodyPr/>
                    <a:lstStyle/>
                    <a:p>
                      <a:r>
                        <a:rPr lang="en-US" sz="1000"/>
                        <a:t>0</a:t>
                      </a:r>
                    </a:p>
                  </a:txBody>
                  <a:tcPr/>
                </a:tc>
                <a:tc>
                  <a:txBody>
                    <a:bodyPr/>
                    <a:lstStyle/>
                    <a:p>
                      <a:r>
                        <a:rPr lang="en-US" sz="1000"/>
                        <a:t>2.2443%</a:t>
                      </a:r>
                    </a:p>
                  </a:txBody>
                  <a:tcPr/>
                </a:tc>
                <a:tc>
                  <a:txBody>
                    <a:bodyPr/>
                    <a:lstStyle/>
                    <a:p>
                      <a:r>
                        <a:rPr lang="en-US" sz="1000"/>
                        <a:t>Image</a:t>
                      </a:r>
                    </a:p>
                  </a:txBody>
                  <a:tcPr/>
                </a:tc>
                <a:extLst>
                  <a:ext uri="{0D108BD9-81ED-4DB2-BD59-A6C34878D82A}">
                    <a16:rowId xmlns:a16="http://schemas.microsoft.com/office/drawing/2014/main" val="252449079"/>
                  </a:ext>
                </a:extLst>
              </a:tr>
              <a:tr h="370840">
                <a:tc>
                  <a:txBody>
                    <a:bodyPr/>
                    <a:lstStyle/>
                    <a:p>
                      <a:r>
                        <a:rPr lang="en-US" sz="1000" b="1"/>
                        <a:t>firstinshi (First Insurance Co. of Hawaii) - 2017-05-25 13:43:10</a:t>
                      </a:r>
                      <a:r>
                        <a:rPr lang="en-US" sz="1000"/>
                        <a:t>
Our Thursday #foodforthought restaurant insured of the day offers some of the best and freshest #sushi and #sashimi in Hawaii. You cannot go wrong at #sushiii. Service and ambiance are great too! Reservations recommended.</a:t>
                      </a:r>
                    </a:p>
                  </a:txBody>
                  <a:tcPr/>
                </a:tc>
                <a:tc>
                  <a:txBody>
                    <a:bodyPr/>
                    <a:lstStyle/>
                    <a:p>
                      <a:r>
                        <a:rPr lang="en-US" sz="1000"/>
                        <a:t>46</a:t>
                      </a:r>
                    </a:p>
                  </a:txBody>
                  <a:tcPr/>
                </a:tc>
                <a:tc>
                  <a:txBody>
                    <a:bodyPr/>
                    <a:lstStyle/>
                    <a:p>
                      <a:r>
                        <a:rPr lang="en-US" sz="1000"/>
                        <a:t>0</a:t>
                      </a:r>
                    </a:p>
                  </a:txBody>
                  <a:tcPr/>
                </a:tc>
                <a:tc>
                  <a:txBody>
                    <a:bodyPr/>
                    <a:lstStyle/>
                    <a:p>
                      <a:r>
                        <a:rPr lang="en-US" sz="1000"/>
                        <a:t>1.9845%</a:t>
                      </a:r>
                    </a:p>
                  </a:txBody>
                  <a:tcPr/>
                </a:tc>
                <a:tc>
                  <a:txBody>
                    <a:bodyPr/>
                    <a:lstStyle/>
                    <a:p>
                      <a:r>
                        <a:rPr lang="en-US" sz="1000"/>
                        <a:t>Image</a:t>
                      </a:r>
                    </a:p>
                  </a:txBody>
                  <a:tcPr/>
                </a:tc>
                <a:extLst>
                  <a:ext uri="{0D108BD9-81ED-4DB2-BD59-A6C34878D82A}">
                    <a16:rowId xmlns:a16="http://schemas.microsoft.com/office/drawing/2014/main" val="3653091938"/>
                  </a:ext>
                </a:extLst>
              </a:tr>
              <a:tr h="370840">
                <a:tc>
                  <a:txBody>
                    <a:bodyPr/>
                    <a:lstStyle/>
                    <a:p>
                      <a:r>
                        <a:rPr lang="en-US" sz="1000" b="1"/>
                        <a:t>firstinshi (First Insurance Co. of Hawaii) - 2017-05-11 14:40:55</a:t>
                      </a:r>
                      <a:r>
                        <a:rPr lang="en-US" sz="1000"/>
                        <a:t>
FICOH associates out selling for @pacthawaii Keiki Day. Even our mascot got in on the action! #pactkeikiday #keikiday #pacthawaii @staradvfeatures</a:t>
                      </a:r>
                    </a:p>
                  </a:txBody>
                  <a:tcPr/>
                </a:tc>
                <a:tc>
                  <a:txBody>
                    <a:bodyPr/>
                    <a:lstStyle/>
                    <a:p>
                      <a:r>
                        <a:rPr lang="en-US" sz="1000"/>
                        <a:t>43</a:t>
                      </a:r>
                    </a:p>
                  </a:txBody>
                  <a:tcPr/>
                </a:tc>
                <a:tc>
                  <a:txBody>
                    <a:bodyPr/>
                    <a:lstStyle/>
                    <a:p>
                      <a:r>
                        <a:rPr lang="en-US" sz="1000"/>
                        <a:t>2</a:t>
                      </a:r>
                    </a:p>
                  </a:txBody>
                  <a:tcPr/>
                </a:tc>
                <a:tc>
                  <a:txBody>
                    <a:bodyPr/>
                    <a:lstStyle/>
                    <a:p>
                      <a:r>
                        <a:rPr lang="en-US" sz="1000"/>
                        <a:t>1.9413%</a:t>
                      </a:r>
                    </a:p>
                  </a:txBody>
                  <a:tcPr/>
                </a:tc>
                <a:tc>
                  <a:txBody>
                    <a:bodyPr/>
                    <a:lstStyle/>
                    <a:p>
                      <a:r>
                        <a:rPr lang="en-US" sz="1000"/>
                        <a:t>Carousel</a:t>
                      </a:r>
                    </a:p>
                  </a:txBody>
                  <a:tcPr/>
                </a:tc>
                <a:extLst>
                  <a:ext uri="{0D108BD9-81ED-4DB2-BD59-A6C34878D82A}">
                    <a16:rowId xmlns:a16="http://schemas.microsoft.com/office/drawing/2014/main" val="537677836"/>
                  </a:ext>
                </a:extLst>
              </a:tr>
            </a:tbl>
          </a:graphicData>
        </a:graphic>
      </p:graphicFrame>
      <p:sp>
        <p:nvSpPr>
          <p:cNvPr id="4" name="Text Placeholder 3"/>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22835132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518</Words>
  <Application>Microsoft Office PowerPoint</Application>
  <PresentationFormat>On-screen Show (4:3)</PresentationFormat>
  <Paragraphs>236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FICOH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Top 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2017-06-01T18:43:07Z</dcterms:created>
  <dcterms:modified xsi:type="dcterms:W3CDTF">2017-06-01T18:43:28Z</dcterms:modified>
</cp:coreProperties>
</file>