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42856</c:v>
                </c:pt>
              </c:numCache>
            </c:numRef>
          </c:cat>
          <c:val>
            <c:numRef>
              <c:f>Sheet1!$B$2</c:f>
              <c:numCache>
                <c:formatCode>General</c:formatCode>
                <c:ptCount val="1"/>
                <c:pt idx="0">
                  <c:v>1420</c:v>
                </c:pt>
              </c:numCache>
            </c:numRef>
          </c:val>
          <c:extLst>
            <c:ext xmlns:c16="http://schemas.microsoft.com/office/drawing/2014/chart" uri="{C3380CC4-5D6E-409C-BE32-E72D297353CC}">
              <c16:uniqueId val="{00000000-59C0-46C6-ACB7-45BD473AE403}"/>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42856</c:v>
                </c:pt>
              </c:numCache>
            </c:numRef>
          </c:cat>
          <c:val>
            <c:numRef>
              <c:f>Sheet1!$C$2</c:f>
              <c:numCache>
                <c:formatCode>General</c:formatCode>
                <c:ptCount val="1"/>
                <c:pt idx="0">
                  <c:v>1202</c:v>
                </c:pt>
              </c:numCache>
            </c:numRef>
          </c:val>
          <c:extLst>
            <c:ext xmlns:c16="http://schemas.microsoft.com/office/drawing/2014/chart" uri="{C3380CC4-5D6E-409C-BE32-E72D297353CC}">
              <c16:uniqueId val="{00000001-59C0-46C6-ACB7-45BD473AE403}"/>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42856</c:v>
                </c:pt>
              </c:numCache>
            </c:numRef>
          </c:cat>
          <c:val>
            <c:numRef>
              <c:f>Sheet1!$D$2</c:f>
              <c:numCache>
                <c:formatCode>General</c:formatCode>
                <c:ptCount val="1"/>
                <c:pt idx="0">
                  <c:v>0</c:v>
                </c:pt>
              </c:numCache>
            </c:numRef>
          </c:val>
          <c:extLst>
            <c:ext xmlns:c16="http://schemas.microsoft.com/office/drawing/2014/chart" uri="{C3380CC4-5D6E-409C-BE32-E72D297353CC}">
              <c16:uniqueId val="{00000002-59C0-46C6-ACB7-45BD473AE403}"/>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42856</c:v>
                </c:pt>
              </c:numCache>
            </c:numRef>
          </c:cat>
          <c:val>
            <c:numRef>
              <c:f>Sheet1!$E$2</c:f>
              <c:numCache>
                <c:formatCode>General</c:formatCode>
                <c:ptCount val="1"/>
                <c:pt idx="0">
                  <c:v>0</c:v>
                </c:pt>
              </c:numCache>
            </c:numRef>
          </c:val>
          <c:extLst>
            <c:ext xmlns:c16="http://schemas.microsoft.com/office/drawing/2014/chart" uri="{C3380CC4-5D6E-409C-BE32-E72D297353CC}">
              <c16:uniqueId val="{00000003-59C0-46C6-ACB7-45BD473AE403}"/>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42856</c:v>
                </c:pt>
              </c:numCache>
            </c:numRef>
          </c:cat>
          <c:val>
            <c:numRef>
              <c:f>Sheet1!$F$2</c:f>
              <c:numCache>
                <c:formatCode>General</c:formatCode>
                <c:ptCount val="1"/>
                <c:pt idx="0">
                  <c:v>802</c:v>
                </c:pt>
              </c:numCache>
            </c:numRef>
          </c:val>
          <c:extLst>
            <c:ext xmlns:c16="http://schemas.microsoft.com/office/drawing/2014/chart" uri="{C3380CC4-5D6E-409C-BE32-E72D297353CC}">
              <c16:uniqueId val="{00000004-59C0-46C6-ACB7-45BD473AE403}"/>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42856</c:v>
                </c:pt>
              </c:numCache>
            </c:numRef>
          </c:cat>
          <c:val>
            <c:numRef>
              <c:f>Sheet1!$G$2</c:f>
              <c:numCache>
                <c:formatCode>General</c:formatCode>
                <c:ptCount val="1"/>
                <c:pt idx="0">
                  <c:v>2324</c:v>
                </c:pt>
              </c:numCache>
            </c:numRef>
          </c:val>
          <c:extLst>
            <c:ext xmlns:c16="http://schemas.microsoft.com/office/drawing/2014/chart" uri="{C3380CC4-5D6E-409C-BE32-E72D297353CC}">
              <c16:uniqueId val="{00000005-59C0-46C6-ACB7-45BD473AE403}"/>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42856</c:v>
                </c:pt>
              </c:numCache>
            </c:numRef>
          </c:cat>
          <c:val>
            <c:numRef>
              <c:f>Sheet1!$H$2</c:f>
              <c:numCache>
                <c:formatCode>General</c:formatCode>
                <c:ptCount val="1"/>
                <c:pt idx="0">
                  <c:v>0</c:v>
                </c:pt>
              </c:numCache>
            </c:numRef>
          </c:val>
          <c:extLst>
            <c:ext xmlns:c16="http://schemas.microsoft.com/office/drawing/2014/chart" uri="{C3380CC4-5D6E-409C-BE32-E72D297353CC}">
              <c16:uniqueId val="{00000006-59C0-46C6-ACB7-45BD473AE403}"/>
            </c:ext>
          </c:extLst>
        </c:ser>
        <c:dLbls>
          <c:showLegendKey val="0"/>
          <c:showVal val="0"/>
          <c:showCatName val="0"/>
          <c:showSerName val="0"/>
          <c:showPercent val="0"/>
          <c:showBubbleSize val="0"/>
        </c:dLbls>
        <c:gapWidth val="219"/>
        <c:overlap val="-27"/>
        <c:axId val="288626016"/>
        <c:axId val="262039472"/>
      </c:barChart>
      <c:dateAx>
        <c:axId val="28862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39472"/>
        <c:crosses val="autoZero"/>
        <c:auto val="1"/>
        <c:lblOffset val="100"/>
        <c:baseTimeUnit val="days"/>
      </c:dateAx>
      <c:valAx>
        <c:axId val="26203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2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46</c:v>
                </c:pt>
                <c:pt idx="5">
                  <c:v>8</c:v>
                </c:pt>
              </c:numCache>
            </c:numRef>
          </c:val>
          <c:extLst>
            <c:ext xmlns:c16="http://schemas.microsoft.com/office/drawing/2014/chart" uri="{C3380CC4-5D6E-409C-BE32-E72D297353CC}">
              <c16:uniqueId val="{00000000-6146-4E17-8AEC-27377F5B6F00}"/>
            </c:ext>
          </c:extLst>
        </c:ser>
        <c:dLbls>
          <c:showLegendKey val="0"/>
          <c:showVal val="0"/>
          <c:showCatName val="0"/>
          <c:showSerName val="0"/>
          <c:showPercent val="0"/>
          <c:showBubbleSize val="0"/>
        </c:dLbls>
        <c:gapWidth val="219"/>
        <c:overlap val="-27"/>
        <c:axId val="290739248"/>
        <c:axId val="290734984"/>
      </c:barChart>
      <c:dateAx>
        <c:axId val="29073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34984"/>
        <c:crosses val="autoZero"/>
        <c:auto val="1"/>
        <c:lblOffset val="100"/>
        <c:baseTimeUnit val="months"/>
      </c:dateAx>
      <c:valAx>
        <c:axId val="29073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3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25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18B-4C97-8BEB-ECEDA0BCBA22}"/>
            </c:ext>
          </c:extLst>
        </c:ser>
        <c:dLbls>
          <c:showLegendKey val="0"/>
          <c:showVal val="0"/>
          <c:showCatName val="0"/>
          <c:showSerName val="0"/>
          <c:showPercent val="0"/>
          <c:showBubbleSize val="0"/>
        </c:dLbls>
        <c:gapWidth val="219"/>
        <c:overlap val="-27"/>
        <c:axId val="290740560"/>
        <c:axId val="290737608"/>
      </c:barChart>
      <c:dateAx>
        <c:axId val="29074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37608"/>
        <c:crosses val="autoZero"/>
        <c:auto val="1"/>
        <c:lblOffset val="100"/>
        <c:baseTimeUnit val="months"/>
      </c:dateAx>
      <c:valAx>
        <c:axId val="29073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28067</c:v>
                </c:pt>
                <c:pt idx="3">
                  <c:v>69541</c:v>
                </c:pt>
                <c:pt idx="4">
                  <c:v>361702</c:v>
                </c:pt>
              </c:numCache>
            </c:numRef>
          </c:val>
          <c:extLst>
            <c:ext xmlns:c16="http://schemas.microsoft.com/office/drawing/2014/chart" uri="{C3380CC4-5D6E-409C-BE32-E72D297353CC}">
              <c16:uniqueId val="{00000000-3C74-45B2-82CE-0628AB028627}"/>
            </c:ext>
          </c:extLst>
        </c:ser>
        <c:dLbls>
          <c:showLegendKey val="0"/>
          <c:showVal val="0"/>
          <c:showCatName val="0"/>
          <c:showSerName val="0"/>
          <c:showPercent val="0"/>
          <c:showBubbleSize val="0"/>
        </c:dLbls>
        <c:gapWidth val="219"/>
        <c:overlap val="-27"/>
        <c:axId val="294658432"/>
        <c:axId val="294660072"/>
      </c:barChart>
      <c:dateAx>
        <c:axId val="29465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60072"/>
        <c:crosses val="autoZero"/>
        <c:auto val="1"/>
        <c:lblOffset val="100"/>
        <c:baseTimeUnit val="months"/>
      </c:dateAx>
      <c:valAx>
        <c:axId val="29466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5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4</c:v>
                </c:pt>
                <c:pt idx="5">
                  <c:v>0</c:v>
                </c:pt>
              </c:numCache>
            </c:numRef>
          </c:val>
          <c:extLst>
            <c:ext xmlns:c16="http://schemas.microsoft.com/office/drawing/2014/chart" uri="{C3380CC4-5D6E-409C-BE32-E72D297353CC}">
              <c16:uniqueId val="{00000000-642A-4A33-98C2-FED59248A3D1}"/>
            </c:ext>
          </c:extLst>
        </c:ser>
        <c:dLbls>
          <c:showLegendKey val="0"/>
          <c:showVal val="0"/>
          <c:showCatName val="0"/>
          <c:showSerName val="0"/>
          <c:showPercent val="0"/>
          <c:showBubbleSize val="0"/>
        </c:dLbls>
        <c:gapWidth val="219"/>
        <c:overlap val="-27"/>
        <c:axId val="297392760"/>
        <c:axId val="297393744"/>
      </c:barChart>
      <c:dateAx>
        <c:axId val="29739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3744"/>
        <c:crosses val="autoZero"/>
        <c:auto val="1"/>
        <c:lblOffset val="100"/>
        <c:baseTimeUnit val="months"/>
      </c:dateAx>
      <c:valAx>
        <c:axId val="29739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73F-4C2A-8447-D1D5065F7205}"/>
            </c:ext>
          </c:extLst>
        </c:ser>
        <c:dLbls>
          <c:showLegendKey val="0"/>
          <c:showVal val="0"/>
          <c:showCatName val="0"/>
          <c:showSerName val="0"/>
          <c:showPercent val="0"/>
          <c:showBubbleSize val="0"/>
        </c:dLbls>
        <c:gapWidth val="219"/>
        <c:overlap val="-27"/>
        <c:axId val="297400304"/>
        <c:axId val="297392104"/>
      </c:barChart>
      <c:dateAx>
        <c:axId val="29740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2104"/>
        <c:crosses val="autoZero"/>
        <c:auto val="1"/>
        <c:lblOffset val="100"/>
        <c:baseTimeUnit val="months"/>
      </c:dateAx>
      <c:valAx>
        <c:axId val="29739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0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2</c:v>
                </c:pt>
                <c:pt idx="5">
                  <c:v>1</c:v>
                </c:pt>
              </c:numCache>
            </c:numRef>
          </c:val>
          <c:extLst>
            <c:ext xmlns:c16="http://schemas.microsoft.com/office/drawing/2014/chart" uri="{C3380CC4-5D6E-409C-BE32-E72D297353CC}">
              <c16:uniqueId val="{00000000-7986-42C1-9F35-C5D067723A55}"/>
            </c:ext>
          </c:extLst>
        </c:ser>
        <c:dLbls>
          <c:showLegendKey val="0"/>
          <c:showVal val="0"/>
          <c:showCatName val="0"/>
          <c:showSerName val="0"/>
          <c:showPercent val="0"/>
          <c:showBubbleSize val="0"/>
        </c:dLbls>
        <c:gapWidth val="219"/>
        <c:overlap val="-27"/>
        <c:axId val="302147320"/>
        <c:axId val="302144040"/>
      </c:barChart>
      <c:dateAx>
        <c:axId val="30214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44040"/>
        <c:crosses val="autoZero"/>
        <c:auto val="1"/>
        <c:lblOffset val="100"/>
        <c:baseTimeUnit val="months"/>
      </c:dateAx>
      <c:valAx>
        <c:axId val="30214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4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31</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F33-4253-8241-55EF38F10A29}"/>
            </c:ext>
          </c:extLst>
        </c:ser>
        <c:dLbls>
          <c:showLegendKey val="0"/>
          <c:showVal val="0"/>
          <c:showCatName val="0"/>
          <c:showSerName val="0"/>
          <c:showPercent val="0"/>
          <c:showBubbleSize val="0"/>
        </c:dLbls>
        <c:gapWidth val="219"/>
        <c:overlap val="-27"/>
        <c:axId val="302146664"/>
        <c:axId val="302142400"/>
      </c:barChart>
      <c:dateAx>
        <c:axId val="30214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42400"/>
        <c:crosses val="autoZero"/>
        <c:auto val="1"/>
        <c:lblOffset val="100"/>
        <c:baseTimeUnit val="months"/>
      </c:dateAx>
      <c:valAx>
        <c:axId val="30214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4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22</c:v>
                </c:pt>
                <c:pt idx="5">
                  <c:v>4</c:v>
                </c:pt>
              </c:numCache>
            </c:numRef>
          </c:val>
          <c:extLst>
            <c:ext xmlns:c16="http://schemas.microsoft.com/office/drawing/2014/chart" uri="{C3380CC4-5D6E-409C-BE32-E72D297353CC}">
              <c16:uniqueId val="{00000000-230B-4EB6-974F-91EDD806A4A0}"/>
            </c:ext>
          </c:extLst>
        </c:ser>
        <c:dLbls>
          <c:showLegendKey val="0"/>
          <c:showVal val="0"/>
          <c:showCatName val="0"/>
          <c:showSerName val="0"/>
          <c:showPercent val="0"/>
          <c:showBubbleSize val="0"/>
        </c:dLbls>
        <c:gapWidth val="219"/>
        <c:overlap val="-27"/>
        <c:axId val="347949368"/>
        <c:axId val="347952320"/>
      </c:barChart>
      <c:dateAx>
        <c:axId val="34794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2320"/>
        <c:crosses val="autoZero"/>
        <c:auto val="1"/>
        <c:lblOffset val="100"/>
        <c:baseTimeUnit val="months"/>
      </c:dateAx>
      <c:valAx>
        <c:axId val="34795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4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37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89A-461F-B4C1-60D9F0211A26}"/>
            </c:ext>
          </c:extLst>
        </c:ser>
        <c:dLbls>
          <c:showLegendKey val="0"/>
          <c:showVal val="0"/>
          <c:showCatName val="0"/>
          <c:showSerName val="0"/>
          <c:showPercent val="0"/>
          <c:showBubbleSize val="0"/>
        </c:dLbls>
        <c:gapWidth val="219"/>
        <c:overlap val="-27"/>
        <c:axId val="347954288"/>
        <c:axId val="347953304"/>
      </c:barChart>
      <c:dateAx>
        <c:axId val="34795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3304"/>
        <c:crosses val="autoZero"/>
        <c:auto val="1"/>
        <c:lblOffset val="100"/>
        <c:baseTimeUnit val="months"/>
      </c:dateAx>
      <c:valAx>
        <c:axId val="34795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5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3831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38237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046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8852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4769213"/>
                    </a:ext>
                  </a:extLst>
                </a:gridCol>
                <a:gridCol w="740664">
                  <a:extLst>
                    <a:ext uri="{9D8B030D-6E8A-4147-A177-3AD203B41FA5}">
                      <a16:colId xmlns:a16="http://schemas.microsoft.com/office/drawing/2014/main" val="2466077651"/>
                    </a:ext>
                  </a:extLst>
                </a:gridCol>
                <a:gridCol w="740664">
                  <a:extLst>
                    <a:ext uri="{9D8B030D-6E8A-4147-A177-3AD203B41FA5}">
                      <a16:colId xmlns:a16="http://schemas.microsoft.com/office/drawing/2014/main" val="1719503596"/>
                    </a:ext>
                  </a:extLst>
                </a:gridCol>
                <a:gridCol w="740664">
                  <a:extLst>
                    <a:ext uri="{9D8B030D-6E8A-4147-A177-3AD203B41FA5}">
                      <a16:colId xmlns:a16="http://schemas.microsoft.com/office/drawing/2014/main" val="1820598669"/>
                    </a:ext>
                  </a:extLst>
                </a:gridCol>
                <a:gridCol w="740664">
                  <a:extLst>
                    <a:ext uri="{9D8B030D-6E8A-4147-A177-3AD203B41FA5}">
                      <a16:colId xmlns:a16="http://schemas.microsoft.com/office/drawing/2014/main" val="3889219578"/>
                    </a:ext>
                  </a:extLst>
                </a:gridCol>
                <a:gridCol w="740664">
                  <a:extLst>
                    <a:ext uri="{9D8B030D-6E8A-4147-A177-3AD203B41FA5}">
                      <a16:colId xmlns:a16="http://schemas.microsoft.com/office/drawing/2014/main" val="999725330"/>
                    </a:ext>
                  </a:extLst>
                </a:gridCol>
                <a:gridCol w="740664">
                  <a:extLst>
                    <a:ext uri="{9D8B030D-6E8A-4147-A177-3AD203B41FA5}">
                      <a16:colId xmlns:a16="http://schemas.microsoft.com/office/drawing/2014/main" val="1518810554"/>
                    </a:ext>
                  </a:extLst>
                </a:gridCol>
                <a:gridCol w="740664">
                  <a:extLst>
                    <a:ext uri="{9D8B030D-6E8A-4147-A177-3AD203B41FA5}">
                      <a16:colId xmlns:a16="http://schemas.microsoft.com/office/drawing/2014/main" val="4110782184"/>
                    </a:ext>
                  </a:extLst>
                </a:gridCol>
                <a:gridCol w="740664">
                  <a:extLst>
                    <a:ext uri="{9D8B030D-6E8A-4147-A177-3AD203B41FA5}">
                      <a16:colId xmlns:a16="http://schemas.microsoft.com/office/drawing/2014/main" val="2365792665"/>
                    </a:ext>
                  </a:extLst>
                </a:gridCol>
                <a:gridCol w="740664">
                  <a:extLst>
                    <a:ext uri="{9D8B030D-6E8A-4147-A177-3AD203B41FA5}">
                      <a16:colId xmlns:a16="http://schemas.microsoft.com/office/drawing/2014/main" val="14589711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4344784"/>
                  </a:ext>
                </a:extLst>
              </a:tr>
              <a:tr h="370840">
                <a:tc>
                  <a:txBody>
                    <a:bodyPr/>
                    <a:lstStyle/>
                    <a:p>
                      <a:r>
                        <a:rPr lang="en-US" sz="1000"/>
                        <a:t>First Insurance Company of Hawaii</a:t>
                      </a:r>
                    </a:p>
                  </a:txBody>
                  <a:tcPr/>
                </a:tc>
                <a:tc>
                  <a:txBody>
                    <a:bodyPr/>
                    <a:lstStyle/>
                    <a:p>
                      <a:r>
                        <a:rPr lang="en-US" sz="1000"/>
                        <a:t>1420</a:t>
                      </a:r>
                    </a:p>
                  </a:txBody>
                  <a:tcPr/>
                </a:tc>
                <a:tc>
                  <a:txBody>
                    <a:bodyPr/>
                    <a:lstStyle/>
                    <a:p>
                      <a:r>
                        <a:rPr lang="en-US" sz="1000"/>
                        <a:t>46</a:t>
                      </a:r>
                    </a:p>
                  </a:txBody>
                  <a:tcPr/>
                </a:tc>
                <a:tc>
                  <a:txBody>
                    <a:bodyPr/>
                    <a:lstStyle/>
                    <a:p>
                      <a:r>
                        <a:rPr lang="en-US" sz="1000"/>
                        <a:t>26</a:t>
                      </a:r>
                    </a:p>
                  </a:txBody>
                  <a:tcPr/>
                </a:tc>
                <a:tc>
                  <a:txBody>
                    <a:bodyPr/>
                    <a:lstStyle/>
                    <a:p>
                      <a:r>
                        <a:rPr lang="en-US" sz="1000"/>
                        <a:t>501</a:t>
                      </a:r>
                    </a:p>
                  </a:txBody>
                  <a:tcPr/>
                </a:tc>
                <a:tc>
                  <a:txBody>
                    <a:bodyPr/>
                    <a:lstStyle/>
                    <a:p>
                      <a:r>
                        <a:rPr lang="en-US" sz="1000"/>
                        <a:t>171</a:t>
                      </a:r>
                    </a:p>
                  </a:txBody>
                  <a:tcPr/>
                </a:tc>
                <a:tc>
                  <a:txBody>
                    <a:bodyPr/>
                    <a:lstStyle/>
                    <a:p>
                      <a:r>
                        <a:rPr lang="en-US" sz="1000"/>
                        <a:t>52</a:t>
                      </a:r>
                    </a:p>
                  </a:txBody>
                  <a:tcPr/>
                </a:tc>
                <a:tc>
                  <a:txBody>
                    <a:bodyPr/>
                    <a:lstStyle/>
                    <a:p>
                      <a:r>
                        <a:rPr lang="en-US" sz="1000"/>
                        <a:t>3</a:t>
                      </a:r>
                    </a:p>
                  </a:txBody>
                  <a:tcPr/>
                </a:tc>
                <a:tc>
                  <a:txBody>
                    <a:bodyPr/>
                    <a:lstStyle/>
                    <a:p>
                      <a:r>
                        <a:rPr lang="en-US" sz="1000"/>
                        <a:t>1.9933%</a:t>
                      </a:r>
                    </a:p>
                  </a:txBody>
                  <a:tcPr/>
                </a:tc>
                <a:tc>
                  <a:txBody>
                    <a:bodyPr/>
                    <a:lstStyle/>
                    <a:p>
                      <a:r>
                        <a:rPr lang="en-US" sz="1000"/>
                        <a:t>0.0%</a:t>
                      </a:r>
                    </a:p>
                  </a:txBody>
                  <a:tcPr/>
                </a:tc>
                <a:extLst>
                  <a:ext uri="{0D108BD9-81ED-4DB2-BD59-A6C34878D82A}">
                    <a16:rowId xmlns:a16="http://schemas.microsoft.com/office/drawing/2014/main" val="2353917670"/>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62365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3981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90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55207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498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9230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1550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8771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9205706"/>
                    </a:ext>
                  </a:extLst>
                </a:gridCol>
                <a:gridCol w="658368">
                  <a:extLst>
                    <a:ext uri="{9D8B030D-6E8A-4147-A177-3AD203B41FA5}">
                      <a16:colId xmlns:a16="http://schemas.microsoft.com/office/drawing/2014/main" val="3720836452"/>
                    </a:ext>
                  </a:extLst>
                </a:gridCol>
                <a:gridCol w="658368">
                  <a:extLst>
                    <a:ext uri="{9D8B030D-6E8A-4147-A177-3AD203B41FA5}">
                      <a16:colId xmlns:a16="http://schemas.microsoft.com/office/drawing/2014/main" val="1224156249"/>
                    </a:ext>
                  </a:extLst>
                </a:gridCol>
                <a:gridCol w="658368">
                  <a:extLst>
                    <a:ext uri="{9D8B030D-6E8A-4147-A177-3AD203B41FA5}">
                      <a16:colId xmlns:a16="http://schemas.microsoft.com/office/drawing/2014/main" val="1774895703"/>
                    </a:ext>
                  </a:extLst>
                </a:gridCol>
                <a:gridCol w="658368">
                  <a:extLst>
                    <a:ext uri="{9D8B030D-6E8A-4147-A177-3AD203B41FA5}">
                      <a16:colId xmlns:a16="http://schemas.microsoft.com/office/drawing/2014/main" val="2027616306"/>
                    </a:ext>
                  </a:extLst>
                </a:gridCol>
                <a:gridCol w="658368">
                  <a:extLst>
                    <a:ext uri="{9D8B030D-6E8A-4147-A177-3AD203B41FA5}">
                      <a16:colId xmlns:a16="http://schemas.microsoft.com/office/drawing/2014/main" val="3054716617"/>
                    </a:ext>
                  </a:extLst>
                </a:gridCol>
                <a:gridCol w="658368">
                  <a:extLst>
                    <a:ext uri="{9D8B030D-6E8A-4147-A177-3AD203B41FA5}">
                      <a16:colId xmlns:a16="http://schemas.microsoft.com/office/drawing/2014/main" val="3987791842"/>
                    </a:ext>
                  </a:extLst>
                </a:gridCol>
                <a:gridCol w="658368">
                  <a:extLst>
                    <a:ext uri="{9D8B030D-6E8A-4147-A177-3AD203B41FA5}">
                      <a16:colId xmlns:a16="http://schemas.microsoft.com/office/drawing/2014/main" val="70192849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762500426"/>
                  </a:ext>
                </a:extLst>
              </a:tr>
              <a:tr h="370840">
                <a:tc>
                  <a:txBody>
                    <a:bodyPr/>
                    <a:lstStyle/>
                    <a:p>
                      <a:r>
                        <a:rPr lang="en-US" sz="1000" b="1"/>
                        <a:t>First Insurance Company of Hawaii - 2017-05-25 13:24:29</a:t>
                      </a:r>
                      <a:r>
                        <a:rPr lang="en-US" sz="1000"/>
                        <a:t>
Thank you everyone for your entries! We’re excited to announce the top 3 finalists for our “Bad Still Happens – Pet Edition” Picture contest. Help us choose a winner by voting for picture A, B, or C. The image with the most likes will win the grand prize of a $75 gift card from Petco. Finalists will receive a $50 gift card from Walmart. Tell all your friends and family to vote! Voting closes at 12am tonight! Good luck all! #badstillhappensforpets</a:t>
                      </a:r>
                    </a:p>
                  </a:txBody>
                  <a:tcPr/>
                </a:tc>
                <a:tc>
                  <a:txBody>
                    <a:bodyPr/>
                    <a:lstStyle/>
                    <a:p>
                      <a:r>
                        <a:rPr lang="en-US" sz="1000"/>
                        <a:t>92</a:t>
                      </a:r>
                    </a:p>
                  </a:txBody>
                  <a:tcPr/>
                </a:tc>
                <a:tc>
                  <a:txBody>
                    <a:bodyPr/>
                    <a:lstStyle/>
                    <a:p>
                      <a:r>
                        <a:rPr lang="en-US" sz="1000"/>
                        <a:t>29</a:t>
                      </a:r>
                    </a:p>
                  </a:txBody>
                  <a:tcPr/>
                </a:tc>
                <a:tc>
                  <a:txBody>
                    <a:bodyPr/>
                    <a:lstStyle/>
                    <a:p>
                      <a:r>
                        <a:rPr lang="en-US" sz="1000"/>
                        <a:t>42</a:t>
                      </a:r>
                    </a:p>
                  </a:txBody>
                  <a:tcPr/>
                </a:tc>
                <a:tc>
                  <a:txBody>
                    <a:bodyPr/>
                    <a:lstStyle/>
                    <a:p>
                      <a:r>
                        <a:rPr lang="en-US" sz="1000"/>
                        <a:t>21</a:t>
                      </a:r>
                    </a:p>
                  </a:txBody>
                  <a:tcPr/>
                </a:tc>
                <a:tc>
                  <a:txBody>
                    <a:bodyPr/>
                    <a:lstStyle/>
                    <a:p>
                      <a:r>
                        <a:rPr lang="en-US" sz="1000"/>
                        <a:t>6.5202%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41355795"/>
                  </a:ext>
                </a:extLst>
              </a:tr>
              <a:tr h="370840">
                <a:tc>
                  <a:txBody>
                    <a:bodyPr/>
                    <a:lstStyle/>
                    <a:p>
                      <a:r>
                        <a:rPr lang="en-US" sz="1000" b="1"/>
                        <a:t>First Insurance Company of Hawaii - 2017-05-24 13:14:20</a:t>
                      </a:r>
                      <a:r>
                        <a:rPr lang="en-US" sz="1000"/>
                        <a:t>
Today's the last day of our "Bad Still Happens - Pet Edition" Picture Contest. Post your best pet crime scene picture here, caption it and use the hashtag #badstillhappensforpets. The most creative and funniest entries will be entered for a chance to win a $75 or $50 gift card from Petco or Walmart! 
http://campaigns.ficoh.com/pet-contest-disclaimer</a:t>
                      </a:r>
                    </a:p>
                  </a:txBody>
                  <a:tcPr/>
                </a:tc>
                <a:tc>
                  <a:txBody>
                    <a:bodyPr/>
                    <a:lstStyle/>
                    <a:p>
                      <a:r>
                        <a:rPr lang="en-US" sz="1000"/>
                        <a:t>70</a:t>
                      </a:r>
                    </a:p>
                  </a:txBody>
                  <a:tcPr/>
                </a:tc>
                <a:tc>
                  <a:txBody>
                    <a:bodyPr/>
                    <a:lstStyle/>
                    <a:p>
                      <a:r>
                        <a:rPr lang="en-US" sz="1000"/>
                        <a:t>55</a:t>
                      </a:r>
                    </a:p>
                  </a:txBody>
                  <a:tcPr/>
                </a:tc>
                <a:tc>
                  <a:txBody>
                    <a:bodyPr/>
                    <a:lstStyle/>
                    <a:p>
                      <a:r>
                        <a:rPr lang="en-US" sz="1000"/>
                        <a:t>12</a:t>
                      </a:r>
                    </a:p>
                  </a:txBody>
                  <a:tcPr/>
                </a:tc>
                <a:tc>
                  <a:txBody>
                    <a:bodyPr/>
                    <a:lstStyle/>
                    <a:p>
                      <a:r>
                        <a:rPr lang="en-US" sz="1000"/>
                        <a:t>3</a:t>
                      </a:r>
                    </a:p>
                  </a:txBody>
                  <a:tcPr/>
                </a:tc>
                <a:tc>
                  <a:txBody>
                    <a:bodyPr/>
                    <a:lstStyle/>
                    <a:p>
                      <a:r>
                        <a:rPr lang="en-US" sz="1000"/>
                        <a:t>4.9716%</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89209937"/>
                  </a:ext>
                </a:extLst>
              </a:tr>
              <a:tr h="370840">
                <a:tc>
                  <a:txBody>
                    <a:bodyPr/>
                    <a:lstStyle/>
                    <a:p>
                      <a:r>
                        <a:rPr lang="en-US" sz="1000" b="1"/>
                        <a:t>First Insurance Company of Hawaii - 2017-05-19 21:30:11</a:t>
                      </a:r>
                      <a:r>
                        <a:rPr lang="en-US" sz="1000"/>
                        <a:t>
"I swear I heard geese in the couch."
In paradise, bad still happens. Even for man’s best friend. From Mon, 5/22 thru Wed, 5/24, enter our “Bad Still Happens – Pet Edition” contest for your chance to win a $75 or $50 gift card from Petco or Walmart. Entering is easy. Just post a picture of your pet crime scene on our Facebook page, caption it, and hashtag your post #badstillhappensforpets for a chance to win!</a:t>
                      </a:r>
                    </a:p>
                  </a:txBody>
                  <a:tcPr/>
                </a:tc>
                <a:tc>
                  <a:txBody>
                    <a:bodyPr/>
                    <a:lstStyle/>
                    <a:p>
                      <a:r>
                        <a:rPr lang="en-US" sz="1000"/>
                        <a:t>57</a:t>
                      </a:r>
                    </a:p>
                  </a:txBody>
                  <a:tcPr/>
                </a:tc>
                <a:tc>
                  <a:txBody>
                    <a:bodyPr/>
                    <a:lstStyle/>
                    <a:p>
                      <a:r>
                        <a:rPr lang="en-US" sz="1000"/>
                        <a:t>51</a:t>
                      </a:r>
                    </a:p>
                  </a:txBody>
                  <a:tcPr/>
                </a:tc>
                <a:tc>
                  <a:txBody>
                    <a:bodyPr/>
                    <a:lstStyle/>
                    <a:p>
                      <a:r>
                        <a:rPr lang="en-US" sz="1000"/>
                        <a:t>2</a:t>
                      </a:r>
                    </a:p>
                  </a:txBody>
                  <a:tcPr/>
                </a:tc>
                <a:tc>
                  <a:txBody>
                    <a:bodyPr/>
                    <a:lstStyle/>
                    <a:p>
                      <a:r>
                        <a:rPr lang="en-US" sz="1000"/>
                        <a:t>4</a:t>
                      </a:r>
                    </a:p>
                  </a:txBody>
                  <a:tcPr/>
                </a:tc>
                <a:tc>
                  <a:txBody>
                    <a:bodyPr/>
                    <a:lstStyle/>
                    <a:p>
                      <a:r>
                        <a:rPr lang="en-US" sz="1000"/>
                        <a:t>4.0656%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32850872"/>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036222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3276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77537150"/>
                    </a:ext>
                  </a:extLst>
                </a:gridCol>
                <a:gridCol w="493776">
                  <a:extLst>
                    <a:ext uri="{9D8B030D-6E8A-4147-A177-3AD203B41FA5}">
                      <a16:colId xmlns:a16="http://schemas.microsoft.com/office/drawing/2014/main" val="3374596757"/>
                    </a:ext>
                  </a:extLst>
                </a:gridCol>
                <a:gridCol w="493776">
                  <a:extLst>
                    <a:ext uri="{9D8B030D-6E8A-4147-A177-3AD203B41FA5}">
                      <a16:colId xmlns:a16="http://schemas.microsoft.com/office/drawing/2014/main" val="219243515"/>
                    </a:ext>
                  </a:extLst>
                </a:gridCol>
                <a:gridCol w="493776">
                  <a:extLst>
                    <a:ext uri="{9D8B030D-6E8A-4147-A177-3AD203B41FA5}">
                      <a16:colId xmlns:a16="http://schemas.microsoft.com/office/drawing/2014/main" val="729657821"/>
                    </a:ext>
                  </a:extLst>
                </a:gridCol>
                <a:gridCol w="493776">
                  <a:extLst>
                    <a:ext uri="{9D8B030D-6E8A-4147-A177-3AD203B41FA5}">
                      <a16:colId xmlns:a16="http://schemas.microsoft.com/office/drawing/2014/main" val="1786595077"/>
                    </a:ext>
                  </a:extLst>
                </a:gridCol>
                <a:gridCol w="493776">
                  <a:extLst>
                    <a:ext uri="{9D8B030D-6E8A-4147-A177-3AD203B41FA5}">
                      <a16:colId xmlns:a16="http://schemas.microsoft.com/office/drawing/2014/main" val="3990161333"/>
                    </a:ext>
                  </a:extLst>
                </a:gridCol>
                <a:gridCol w="493776">
                  <a:extLst>
                    <a:ext uri="{9D8B030D-6E8A-4147-A177-3AD203B41FA5}">
                      <a16:colId xmlns:a16="http://schemas.microsoft.com/office/drawing/2014/main" val="853995502"/>
                    </a:ext>
                  </a:extLst>
                </a:gridCol>
                <a:gridCol w="493776">
                  <a:extLst>
                    <a:ext uri="{9D8B030D-6E8A-4147-A177-3AD203B41FA5}">
                      <a16:colId xmlns:a16="http://schemas.microsoft.com/office/drawing/2014/main" val="3501466274"/>
                    </a:ext>
                  </a:extLst>
                </a:gridCol>
                <a:gridCol w="493776">
                  <a:extLst>
                    <a:ext uri="{9D8B030D-6E8A-4147-A177-3AD203B41FA5}">
                      <a16:colId xmlns:a16="http://schemas.microsoft.com/office/drawing/2014/main" val="2846621374"/>
                    </a:ext>
                  </a:extLst>
                </a:gridCol>
                <a:gridCol w="493776">
                  <a:extLst>
                    <a:ext uri="{9D8B030D-6E8A-4147-A177-3AD203B41FA5}">
                      <a16:colId xmlns:a16="http://schemas.microsoft.com/office/drawing/2014/main" val="1413625612"/>
                    </a:ext>
                  </a:extLst>
                </a:gridCol>
                <a:gridCol w="493776">
                  <a:extLst>
                    <a:ext uri="{9D8B030D-6E8A-4147-A177-3AD203B41FA5}">
                      <a16:colId xmlns:a16="http://schemas.microsoft.com/office/drawing/2014/main" val="3740858889"/>
                    </a:ext>
                  </a:extLst>
                </a:gridCol>
                <a:gridCol w="493776">
                  <a:extLst>
                    <a:ext uri="{9D8B030D-6E8A-4147-A177-3AD203B41FA5}">
                      <a16:colId xmlns:a16="http://schemas.microsoft.com/office/drawing/2014/main" val="3054384696"/>
                    </a:ext>
                  </a:extLst>
                </a:gridCol>
                <a:gridCol w="493776">
                  <a:extLst>
                    <a:ext uri="{9D8B030D-6E8A-4147-A177-3AD203B41FA5}">
                      <a16:colId xmlns:a16="http://schemas.microsoft.com/office/drawing/2014/main" val="3329399856"/>
                    </a:ext>
                  </a:extLst>
                </a:gridCol>
                <a:gridCol w="493776">
                  <a:extLst>
                    <a:ext uri="{9D8B030D-6E8A-4147-A177-3AD203B41FA5}">
                      <a16:colId xmlns:a16="http://schemas.microsoft.com/office/drawing/2014/main" val="32852787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92134979"/>
                  </a:ext>
                </a:extLst>
              </a:tr>
              <a:tr h="370840">
                <a:tc>
                  <a:txBody>
                    <a:bodyPr/>
                    <a:lstStyle/>
                    <a:p>
                      <a:r>
                        <a:rPr lang="en-US" sz="1000"/>
                        <a:t>@FirstInsHI</a:t>
                      </a:r>
                    </a:p>
                  </a:txBody>
                  <a:tcPr/>
                </a:tc>
                <a:tc>
                  <a:txBody>
                    <a:bodyPr/>
                    <a:lstStyle/>
                    <a:p>
                      <a:r>
                        <a:rPr lang="en-US" sz="1000"/>
                        <a:t>1202</a:t>
                      </a:r>
                    </a:p>
                  </a:txBody>
                  <a:tcPr/>
                </a:tc>
                <a:tc>
                  <a:txBody>
                    <a:bodyPr/>
                    <a:lstStyle/>
                    <a:p>
                      <a:r>
                        <a:rPr lang="en-US" sz="1000"/>
                        <a:t>4</a:t>
                      </a:r>
                    </a:p>
                  </a:txBody>
                  <a:tcPr/>
                </a:tc>
                <a:tc>
                  <a:txBody>
                    <a:bodyPr/>
                    <a:lstStyle/>
                    <a:p>
                      <a:r>
                        <a:rPr lang="en-US" sz="1000"/>
                        <a:t>36</a:t>
                      </a:r>
                    </a:p>
                  </a:txBody>
                  <a:tcPr/>
                </a:tc>
                <a:tc>
                  <a:txBody>
                    <a:bodyPr/>
                    <a:lstStyle/>
                    <a:p>
                      <a:r>
                        <a:rPr lang="en-US" sz="1000"/>
                        <a:t>34</a:t>
                      </a:r>
                    </a:p>
                  </a:txBody>
                  <a:tcPr/>
                </a:tc>
                <a:tc>
                  <a:txBody>
                    <a:bodyPr/>
                    <a:lstStyle/>
                    <a:p>
                      <a:r>
                        <a:rPr lang="en-US" sz="1000"/>
                        <a:t>1</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26</a:t>
                      </a:r>
                    </a:p>
                  </a:txBody>
                  <a:tcPr/>
                </a:tc>
                <a:tc>
                  <a:txBody>
                    <a:bodyPr/>
                    <a:lstStyle/>
                    <a:p>
                      <a:r>
                        <a:rPr lang="en-US" sz="1000"/>
                        <a:t>1</a:t>
                      </a:r>
                    </a:p>
                  </a:txBody>
                  <a:tcPr/>
                </a:tc>
                <a:tc>
                  <a:txBody>
                    <a:bodyPr/>
                    <a:lstStyle/>
                    <a:p>
                      <a:r>
                        <a:rPr lang="en-US" sz="1000"/>
                        <a:t>5</a:t>
                      </a:r>
                    </a:p>
                  </a:txBody>
                  <a:tcPr/>
                </a:tc>
                <a:tc>
                  <a:txBody>
                    <a:bodyPr/>
                    <a:lstStyle/>
                    <a:p>
                      <a:r>
                        <a:rPr lang="en-US" sz="1000"/>
                        <a:t>0.0907%</a:t>
                      </a:r>
                    </a:p>
                  </a:txBody>
                  <a:tcPr/>
                </a:tc>
                <a:tc>
                  <a:txBody>
                    <a:bodyPr/>
                    <a:lstStyle/>
                    <a:p>
                      <a:r>
                        <a:rPr lang="en-US" sz="1000"/>
                        <a:t>0.0%</a:t>
                      </a:r>
                    </a:p>
                  </a:txBody>
                  <a:tcPr/>
                </a:tc>
                <a:extLst>
                  <a:ext uri="{0D108BD9-81ED-4DB2-BD59-A6C34878D82A}">
                    <a16:rowId xmlns:a16="http://schemas.microsoft.com/office/drawing/2014/main" val="1323746909"/>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544125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0968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327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859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919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964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55204476"/>
                    </a:ext>
                  </a:extLst>
                </a:gridCol>
                <a:gridCol w="822960">
                  <a:extLst>
                    <a:ext uri="{9D8B030D-6E8A-4147-A177-3AD203B41FA5}">
                      <a16:colId xmlns:a16="http://schemas.microsoft.com/office/drawing/2014/main" val="3822330292"/>
                    </a:ext>
                  </a:extLst>
                </a:gridCol>
                <a:gridCol w="822960">
                  <a:extLst>
                    <a:ext uri="{9D8B030D-6E8A-4147-A177-3AD203B41FA5}">
                      <a16:colId xmlns:a16="http://schemas.microsoft.com/office/drawing/2014/main" val="3662500861"/>
                    </a:ext>
                  </a:extLst>
                </a:gridCol>
                <a:gridCol w="822960">
                  <a:extLst>
                    <a:ext uri="{9D8B030D-6E8A-4147-A177-3AD203B41FA5}">
                      <a16:colId xmlns:a16="http://schemas.microsoft.com/office/drawing/2014/main" val="1382059641"/>
                    </a:ext>
                  </a:extLst>
                </a:gridCol>
                <a:gridCol w="822960">
                  <a:extLst>
                    <a:ext uri="{9D8B030D-6E8A-4147-A177-3AD203B41FA5}">
                      <a16:colId xmlns:a16="http://schemas.microsoft.com/office/drawing/2014/main" val="185798706"/>
                    </a:ext>
                  </a:extLst>
                </a:gridCol>
                <a:gridCol w="822960">
                  <a:extLst>
                    <a:ext uri="{9D8B030D-6E8A-4147-A177-3AD203B41FA5}">
                      <a16:colId xmlns:a16="http://schemas.microsoft.com/office/drawing/2014/main" val="379293572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32397761"/>
                  </a:ext>
                </a:extLst>
              </a:tr>
              <a:tr h="370840">
                <a:tc>
                  <a:txBody>
                    <a:bodyPr/>
                    <a:lstStyle/>
                    <a:p>
                      <a:r>
                        <a:rPr lang="en-US" sz="1000" b="1"/>
                        <a:t>@FirstInsHI - 2017-05-26 19:30:07</a:t>
                      </a:r>
                      <a:r>
                        <a:rPr lang="en-US" sz="1000"/>
                        <a:t>
Mahalo to everyone who donated food and money to our @hawaiifoodbank drive #kokua #stampouthunger https://t.co/CA1AiV6K0j</a:t>
                      </a:r>
                    </a:p>
                  </a:txBody>
                  <a:tcPr/>
                </a:tc>
                <a:tc>
                  <a:txBody>
                    <a:bodyPr/>
                    <a:lstStyle/>
                    <a:p>
                      <a:r>
                        <a:rPr lang="en-US" sz="1000"/>
                        <a:t>No</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0.4979%</a:t>
                      </a:r>
                    </a:p>
                  </a:txBody>
                  <a:tcPr/>
                </a:tc>
                <a:extLst>
                  <a:ext uri="{0D108BD9-81ED-4DB2-BD59-A6C34878D82A}">
                    <a16:rowId xmlns:a16="http://schemas.microsoft.com/office/drawing/2014/main" val="225984820"/>
                  </a:ext>
                </a:extLst>
              </a:tr>
              <a:tr h="370840">
                <a:tc>
                  <a:txBody>
                    <a:bodyPr/>
                    <a:lstStyle/>
                    <a:p>
                      <a:r>
                        <a:rPr lang="en-US" sz="1000" b="1"/>
                        <a:t>@FirstInsHI - 2017-05-12 16:41:26</a:t>
                      </a:r>
                      <a:r>
                        <a:rPr lang="en-US" sz="1000"/>
                        <a:t>
Give your small apartment a huge makeover with these clever tips: https://t.co/qX2wmpwo9v #lifehacks #renters #smallspaces https://t.co/qZMXNwWYeG</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0.4971%</a:t>
                      </a:r>
                    </a:p>
                  </a:txBody>
                  <a:tcPr/>
                </a:tc>
                <a:extLst>
                  <a:ext uri="{0D108BD9-81ED-4DB2-BD59-A6C34878D82A}">
                    <a16:rowId xmlns:a16="http://schemas.microsoft.com/office/drawing/2014/main" val="3863315122"/>
                  </a:ext>
                </a:extLst>
              </a:tr>
              <a:tr h="370840">
                <a:tc>
                  <a:txBody>
                    <a:bodyPr/>
                    <a:lstStyle/>
                    <a:p>
                      <a:r>
                        <a:rPr lang="en-US" sz="1000" b="1"/>
                        <a:t>@FirstInsHI - 2017-05-08 13:55:38</a:t>
                      </a:r>
                      <a:r>
                        <a:rPr lang="en-US" sz="1000"/>
                        <a:t>
Our @alohaunitedway committee earned the Hoolaulea award for making our campaign FUN https://t.co/qiKyRZwWAB Congrats to all the honorees!</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0.2496%</a:t>
                      </a:r>
                    </a:p>
                  </a:txBody>
                  <a:tcPr/>
                </a:tc>
                <a:extLst>
                  <a:ext uri="{0D108BD9-81ED-4DB2-BD59-A6C34878D82A}">
                    <a16:rowId xmlns:a16="http://schemas.microsoft.com/office/drawing/2014/main" val="30358268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187836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76470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814519"/>
                    </a:ext>
                  </a:extLst>
                </a:gridCol>
                <a:gridCol w="1069848">
                  <a:extLst>
                    <a:ext uri="{9D8B030D-6E8A-4147-A177-3AD203B41FA5}">
                      <a16:colId xmlns:a16="http://schemas.microsoft.com/office/drawing/2014/main" val="3144548918"/>
                    </a:ext>
                  </a:extLst>
                </a:gridCol>
                <a:gridCol w="1069848">
                  <a:extLst>
                    <a:ext uri="{9D8B030D-6E8A-4147-A177-3AD203B41FA5}">
                      <a16:colId xmlns:a16="http://schemas.microsoft.com/office/drawing/2014/main" val="265805583"/>
                    </a:ext>
                  </a:extLst>
                </a:gridCol>
                <a:gridCol w="1069848">
                  <a:extLst>
                    <a:ext uri="{9D8B030D-6E8A-4147-A177-3AD203B41FA5}">
                      <a16:colId xmlns:a16="http://schemas.microsoft.com/office/drawing/2014/main" val="3445978974"/>
                    </a:ext>
                  </a:extLst>
                </a:gridCol>
                <a:gridCol w="1069848">
                  <a:extLst>
                    <a:ext uri="{9D8B030D-6E8A-4147-A177-3AD203B41FA5}">
                      <a16:colId xmlns:a16="http://schemas.microsoft.com/office/drawing/2014/main" val="285939523"/>
                    </a:ext>
                  </a:extLst>
                </a:gridCol>
                <a:gridCol w="1069848">
                  <a:extLst>
                    <a:ext uri="{9D8B030D-6E8A-4147-A177-3AD203B41FA5}">
                      <a16:colId xmlns:a16="http://schemas.microsoft.com/office/drawing/2014/main" val="1318722331"/>
                    </a:ext>
                  </a:extLst>
                </a:gridCol>
                <a:gridCol w="1069848">
                  <a:extLst>
                    <a:ext uri="{9D8B030D-6E8A-4147-A177-3AD203B41FA5}">
                      <a16:colId xmlns:a16="http://schemas.microsoft.com/office/drawing/2014/main" val="16220959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3818881"/>
                  </a:ext>
                </a:extLst>
              </a:tr>
              <a:tr h="370840">
                <a:tc>
                  <a:txBody>
                    <a:bodyPr/>
                    <a:lstStyle/>
                    <a:p>
                      <a:r>
                        <a:rPr lang="en-US" sz="1000"/>
                        <a:t>First Insurance Company of Hawaii</a:t>
                      </a:r>
                    </a:p>
                  </a:txBody>
                  <a:tcPr/>
                </a:tc>
                <a:tc>
                  <a:txBody>
                    <a:bodyPr/>
                    <a:lstStyle/>
                    <a:p>
                      <a:r>
                        <a:rPr lang="en-US" sz="1000"/>
                        <a:t>802</a:t>
                      </a:r>
                    </a:p>
                  </a:txBody>
                  <a:tcPr/>
                </a:tc>
                <a:tc>
                  <a:txBody>
                    <a:bodyPr/>
                    <a:lstStyle/>
                    <a:p>
                      <a:r>
                        <a:rPr lang="en-US" sz="1000"/>
                        <a:t>2</a:t>
                      </a:r>
                    </a:p>
                  </a:txBody>
                  <a:tcPr/>
                </a:tc>
                <a:tc>
                  <a:txBody>
                    <a:bodyPr/>
                    <a:lstStyle/>
                    <a:p>
                      <a:r>
                        <a:rPr lang="en-US" sz="1000"/>
                        <a:t>4</a:t>
                      </a:r>
                    </a:p>
                  </a:txBody>
                  <a:tcPr/>
                </a:tc>
                <a:tc>
                  <a:txBody>
                    <a:bodyPr/>
                    <a:lstStyle/>
                    <a:p>
                      <a:r>
                        <a:rPr lang="en-US" sz="1000"/>
                        <a:t>91</a:t>
                      </a:r>
                    </a:p>
                  </a:txBody>
                  <a:tcPr/>
                </a:tc>
                <a:tc>
                  <a:txBody>
                    <a:bodyPr/>
                    <a:lstStyle/>
                    <a:p>
                      <a:r>
                        <a:rPr lang="en-US" sz="1000"/>
                        <a:t>0</a:t>
                      </a:r>
                    </a:p>
                  </a:txBody>
                  <a:tcPr/>
                </a:tc>
                <a:tc>
                  <a:txBody>
                    <a:bodyPr/>
                    <a:lstStyle/>
                    <a:p>
                      <a:r>
                        <a:rPr lang="en-US" sz="1000"/>
                        <a:t>2.8402%</a:t>
                      </a:r>
                    </a:p>
                  </a:txBody>
                  <a:tcPr/>
                </a:tc>
                <a:extLst>
                  <a:ext uri="{0D108BD9-81ED-4DB2-BD59-A6C34878D82A}">
                    <a16:rowId xmlns:a16="http://schemas.microsoft.com/office/drawing/2014/main" val="173932715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51725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1879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7409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55758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596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1550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60962821"/>
                    </a:ext>
                  </a:extLst>
                </a:gridCol>
                <a:gridCol w="987552">
                  <a:extLst>
                    <a:ext uri="{9D8B030D-6E8A-4147-A177-3AD203B41FA5}">
                      <a16:colId xmlns:a16="http://schemas.microsoft.com/office/drawing/2014/main" val="3032927617"/>
                    </a:ext>
                  </a:extLst>
                </a:gridCol>
                <a:gridCol w="987552">
                  <a:extLst>
                    <a:ext uri="{9D8B030D-6E8A-4147-A177-3AD203B41FA5}">
                      <a16:colId xmlns:a16="http://schemas.microsoft.com/office/drawing/2014/main" val="2596508978"/>
                    </a:ext>
                  </a:extLst>
                </a:gridCol>
                <a:gridCol w="987552">
                  <a:extLst>
                    <a:ext uri="{9D8B030D-6E8A-4147-A177-3AD203B41FA5}">
                      <a16:colId xmlns:a16="http://schemas.microsoft.com/office/drawing/2014/main" val="3862817313"/>
                    </a:ext>
                  </a:extLst>
                </a:gridCol>
                <a:gridCol w="987552">
                  <a:extLst>
                    <a:ext uri="{9D8B030D-6E8A-4147-A177-3AD203B41FA5}">
                      <a16:colId xmlns:a16="http://schemas.microsoft.com/office/drawing/2014/main" val="385039353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33390633"/>
                  </a:ext>
                </a:extLst>
              </a:tr>
              <a:tr h="370840">
                <a:tc>
                  <a:txBody>
                    <a:bodyPr/>
                    <a:lstStyle/>
                    <a:p>
                      <a:r>
                        <a:rPr lang="en-US" sz="1000" b="1"/>
                        <a:t>First Insurance Company of Hawaii - 2017-05-08 14:50:38</a:t>
                      </a:r>
                      <a:r>
                        <a:rPr lang="en-US" sz="1000"/>
                        <a:t>
Our 12th year as title sponsor of UH Shidler College of Business' Business Night. A great event that pairs business mentors with student mentees. Dream first, then achieve!</a:t>
                      </a:r>
                    </a:p>
                  </a:txBody>
                  <a:tcPr/>
                </a:tc>
                <a:tc>
                  <a:txBody>
                    <a:bodyPr/>
                    <a:lstStyle/>
                    <a:p>
                      <a:r>
                        <a:rPr lang="en-US" sz="1000"/>
                        <a:t>35</a:t>
                      </a:r>
                    </a:p>
                  </a:txBody>
                  <a:tcPr/>
                </a:tc>
                <a:tc>
                  <a:txBody>
                    <a:bodyPr/>
                    <a:lstStyle/>
                    <a:p>
                      <a:r>
                        <a:rPr lang="en-US" sz="1000"/>
                        <a:t>0</a:t>
                      </a:r>
                    </a:p>
                  </a:txBody>
                  <a:tcPr/>
                </a:tc>
                <a:tc>
                  <a:txBody>
                    <a:bodyPr/>
                    <a:lstStyle/>
                    <a:p>
                      <a:r>
                        <a:rPr lang="en-US" sz="1000"/>
                        <a:t>4.3805%</a:t>
                      </a:r>
                    </a:p>
                  </a:txBody>
                  <a:tcPr/>
                </a:tc>
                <a:tc>
                  <a:txBody>
                    <a:bodyPr/>
                    <a:lstStyle/>
                    <a:p>
                      <a:r>
                        <a:rPr lang="en-US" sz="1000"/>
                        <a:t>Photo</a:t>
                      </a:r>
                    </a:p>
                  </a:txBody>
                  <a:tcPr/>
                </a:tc>
                <a:extLst>
                  <a:ext uri="{0D108BD9-81ED-4DB2-BD59-A6C34878D82A}">
                    <a16:rowId xmlns:a16="http://schemas.microsoft.com/office/drawing/2014/main" val="2713452700"/>
                  </a:ext>
                </a:extLst>
              </a:tr>
              <a:tr h="370840">
                <a:tc>
                  <a:txBody>
                    <a:bodyPr/>
                    <a:lstStyle/>
                    <a:p>
                      <a:r>
                        <a:rPr lang="en-US" sz="1000" b="1"/>
                        <a:t>First Insurance Company of Hawaii - 2017-05-22 17:09:51</a:t>
                      </a:r>
                      <a:r>
                        <a:rPr lang="en-US" sz="1000"/>
                        <a:t>
Mahalo to our friends &amp; agency partners at Business Insurance Services for hosting an ice cream social for our employees. There's nothing better than a delicious cup of Tropilicious ice cream to celebrate the end of the week!</a:t>
                      </a:r>
                    </a:p>
                  </a:txBody>
                  <a:tcPr/>
                </a:tc>
                <a:tc>
                  <a:txBody>
                    <a:bodyPr/>
                    <a:lstStyle/>
                    <a:p>
                      <a:r>
                        <a:rPr lang="en-US" sz="1000"/>
                        <a:t>26</a:t>
                      </a:r>
                    </a:p>
                  </a:txBody>
                  <a:tcPr/>
                </a:tc>
                <a:tc>
                  <a:txBody>
                    <a:bodyPr/>
                    <a:lstStyle/>
                    <a:p>
                      <a:r>
                        <a:rPr lang="en-US" sz="1000"/>
                        <a:t>0</a:t>
                      </a:r>
                    </a:p>
                  </a:txBody>
                  <a:tcPr/>
                </a:tc>
                <a:tc>
                  <a:txBody>
                    <a:bodyPr/>
                    <a:lstStyle/>
                    <a:p>
                      <a:r>
                        <a:rPr lang="en-US" sz="1000"/>
                        <a:t>3.2541%</a:t>
                      </a:r>
                    </a:p>
                  </a:txBody>
                  <a:tcPr/>
                </a:tc>
                <a:tc>
                  <a:txBody>
                    <a:bodyPr/>
                    <a:lstStyle/>
                    <a:p>
                      <a:r>
                        <a:rPr lang="en-US" sz="1000"/>
                        <a:t>Photo</a:t>
                      </a:r>
                    </a:p>
                  </a:txBody>
                  <a:tcPr/>
                </a:tc>
                <a:extLst>
                  <a:ext uri="{0D108BD9-81ED-4DB2-BD59-A6C34878D82A}">
                    <a16:rowId xmlns:a16="http://schemas.microsoft.com/office/drawing/2014/main" val="3957637557"/>
                  </a:ext>
                </a:extLst>
              </a:tr>
              <a:tr h="370840">
                <a:tc>
                  <a:txBody>
                    <a:bodyPr/>
                    <a:lstStyle/>
                    <a:p>
                      <a:r>
                        <a:rPr lang="en-US" sz="1000" b="1"/>
                        <a:t>First Insurance Company of Hawaii - 2017-05-16 13:15:07</a:t>
                      </a:r>
                      <a:r>
                        <a:rPr lang="en-US" sz="1000"/>
                        <a:t>
First Insurance employees have been proudly supporting the movement that is Aloha United Way for 20+ years. Thank you for the surprise treats! #randomactsofaloha</a:t>
                      </a:r>
                    </a:p>
                  </a:txBody>
                  <a:tcPr/>
                </a:tc>
                <a:tc>
                  <a:txBody>
                    <a:bodyPr/>
                    <a:lstStyle/>
                    <a:p>
                      <a:r>
                        <a:rPr lang="en-US" sz="1000"/>
                        <a:t>16</a:t>
                      </a:r>
                    </a:p>
                  </a:txBody>
                  <a:tcPr/>
                </a:tc>
                <a:tc>
                  <a:txBody>
                    <a:bodyPr/>
                    <a:lstStyle/>
                    <a:p>
                      <a:r>
                        <a:rPr lang="en-US" sz="1000"/>
                        <a:t>0</a:t>
                      </a:r>
                    </a:p>
                  </a:txBody>
                  <a:tcPr/>
                </a:tc>
                <a:tc>
                  <a:txBody>
                    <a:bodyPr/>
                    <a:lstStyle/>
                    <a:p>
                      <a:r>
                        <a:rPr lang="en-US" sz="1000"/>
                        <a:t>2.0025%</a:t>
                      </a:r>
                    </a:p>
                  </a:txBody>
                  <a:tcPr/>
                </a:tc>
                <a:tc>
                  <a:txBody>
                    <a:bodyPr/>
                    <a:lstStyle/>
                    <a:p>
                      <a:r>
                        <a:rPr lang="en-US" sz="1000"/>
                        <a:t>Photo</a:t>
                      </a:r>
                    </a:p>
                  </a:txBody>
                  <a:tcPr/>
                </a:tc>
                <a:extLst>
                  <a:ext uri="{0D108BD9-81ED-4DB2-BD59-A6C34878D82A}">
                    <a16:rowId xmlns:a16="http://schemas.microsoft.com/office/drawing/2014/main" val="3326704917"/>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535307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291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4713709"/>
                    </a:ext>
                  </a:extLst>
                </a:gridCol>
                <a:gridCol w="699516">
                  <a:extLst>
                    <a:ext uri="{9D8B030D-6E8A-4147-A177-3AD203B41FA5}">
                      <a16:colId xmlns:a16="http://schemas.microsoft.com/office/drawing/2014/main" val="3130247385"/>
                    </a:ext>
                  </a:extLst>
                </a:gridCol>
                <a:gridCol w="699516">
                  <a:extLst>
                    <a:ext uri="{9D8B030D-6E8A-4147-A177-3AD203B41FA5}">
                      <a16:colId xmlns:a16="http://schemas.microsoft.com/office/drawing/2014/main" val="3028144516"/>
                    </a:ext>
                  </a:extLst>
                </a:gridCol>
                <a:gridCol w="658368">
                  <a:extLst>
                    <a:ext uri="{9D8B030D-6E8A-4147-A177-3AD203B41FA5}">
                      <a16:colId xmlns:a16="http://schemas.microsoft.com/office/drawing/2014/main" val="3116911614"/>
                    </a:ext>
                  </a:extLst>
                </a:gridCol>
                <a:gridCol w="658368">
                  <a:extLst>
                    <a:ext uri="{9D8B030D-6E8A-4147-A177-3AD203B41FA5}">
                      <a16:colId xmlns:a16="http://schemas.microsoft.com/office/drawing/2014/main" val="2824090766"/>
                    </a:ext>
                  </a:extLst>
                </a:gridCol>
                <a:gridCol w="658368">
                  <a:extLst>
                    <a:ext uri="{9D8B030D-6E8A-4147-A177-3AD203B41FA5}">
                      <a16:colId xmlns:a16="http://schemas.microsoft.com/office/drawing/2014/main" val="3149886853"/>
                    </a:ext>
                  </a:extLst>
                </a:gridCol>
                <a:gridCol w="699516">
                  <a:extLst>
                    <a:ext uri="{9D8B030D-6E8A-4147-A177-3AD203B41FA5}">
                      <a16:colId xmlns:a16="http://schemas.microsoft.com/office/drawing/2014/main" val="3531372398"/>
                    </a:ext>
                  </a:extLst>
                </a:gridCol>
                <a:gridCol w="699516">
                  <a:extLst>
                    <a:ext uri="{9D8B030D-6E8A-4147-A177-3AD203B41FA5}">
                      <a16:colId xmlns:a16="http://schemas.microsoft.com/office/drawing/2014/main" val="2148176070"/>
                    </a:ext>
                  </a:extLst>
                </a:gridCol>
                <a:gridCol w="699516">
                  <a:extLst>
                    <a:ext uri="{9D8B030D-6E8A-4147-A177-3AD203B41FA5}">
                      <a16:colId xmlns:a16="http://schemas.microsoft.com/office/drawing/2014/main" val="1009891134"/>
                    </a:ext>
                  </a:extLst>
                </a:gridCol>
                <a:gridCol w="658368">
                  <a:extLst>
                    <a:ext uri="{9D8B030D-6E8A-4147-A177-3AD203B41FA5}">
                      <a16:colId xmlns:a16="http://schemas.microsoft.com/office/drawing/2014/main" val="9972182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44706333"/>
                  </a:ext>
                </a:extLst>
              </a:tr>
              <a:tr h="370840">
                <a:tc>
                  <a:txBody>
                    <a:bodyPr/>
                    <a:lstStyle/>
                    <a:p>
                      <a:r>
                        <a:rPr lang="en-US" sz="1000"/>
                        <a:t>firstinshi (First Insurance Co. of Hawaii)</a:t>
                      </a:r>
                    </a:p>
                  </a:txBody>
                  <a:tcPr/>
                </a:tc>
                <a:tc>
                  <a:txBody>
                    <a:bodyPr/>
                    <a:lstStyle/>
                    <a:p>
                      <a:r>
                        <a:rPr lang="en-US" sz="1000"/>
                        <a:t>2324</a:t>
                      </a:r>
                    </a:p>
                  </a:txBody>
                  <a:tcPr/>
                </a:tc>
                <a:tc>
                  <a:txBody>
                    <a:bodyPr/>
                    <a:lstStyle/>
                    <a:p>
                      <a:r>
                        <a:rPr lang="en-US" sz="1000"/>
                        <a:t>22</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21</a:t>
                      </a:r>
                    </a:p>
                  </a:txBody>
                  <a:tcPr/>
                </a:tc>
                <a:tc>
                  <a:txBody>
                    <a:bodyPr/>
                    <a:lstStyle/>
                    <a:p>
                      <a:r>
                        <a:rPr lang="en-US" sz="1000"/>
                        <a:t>778</a:t>
                      </a:r>
                    </a:p>
                  </a:txBody>
                  <a:tcPr/>
                </a:tc>
                <a:tc>
                  <a:txBody>
                    <a:bodyPr/>
                    <a:lstStyle/>
                    <a:p>
                      <a:r>
                        <a:rPr lang="en-US" sz="1000"/>
                        <a:t>8</a:t>
                      </a:r>
                    </a:p>
                  </a:txBody>
                  <a:tcPr/>
                </a:tc>
                <a:tc>
                  <a:txBody>
                    <a:bodyPr/>
                    <a:lstStyle/>
                    <a:p>
                      <a:r>
                        <a:rPr lang="en-US" sz="1000"/>
                        <a:t>1.6182%</a:t>
                      </a:r>
                    </a:p>
                  </a:txBody>
                  <a:tcPr/>
                </a:tc>
                <a:extLst>
                  <a:ext uri="{0D108BD9-81ED-4DB2-BD59-A6C34878D82A}">
                    <a16:rowId xmlns:a16="http://schemas.microsoft.com/office/drawing/2014/main" val="4032045017"/>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214333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4099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309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93449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7007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7267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9013817"/>
                    </a:ext>
                  </a:extLst>
                </a:gridCol>
                <a:gridCol w="987552">
                  <a:extLst>
                    <a:ext uri="{9D8B030D-6E8A-4147-A177-3AD203B41FA5}">
                      <a16:colId xmlns:a16="http://schemas.microsoft.com/office/drawing/2014/main" val="3352629356"/>
                    </a:ext>
                  </a:extLst>
                </a:gridCol>
                <a:gridCol w="987552">
                  <a:extLst>
                    <a:ext uri="{9D8B030D-6E8A-4147-A177-3AD203B41FA5}">
                      <a16:colId xmlns:a16="http://schemas.microsoft.com/office/drawing/2014/main" val="3284327945"/>
                    </a:ext>
                  </a:extLst>
                </a:gridCol>
                <a:gridCol w="987552">
                  <a:extLst>
                    <a:ext uri="{9D8B030D-6E8A-4147-A177-3AD203B41FA5}">
                      <a16:colId xmlns:a16="http://schemas.microsoft.com/office/drawing/2014/main" val="1645720797"/>
                    </a:ext>
                  </a:extLst>
                </a:gridCol>
                <a:gridCol w="987552">
                  <a:extLst>
                    <a:ext uri="{9D8B030D-6E8A-4147-A177-3AD203B41FA5}">
                      <a16:colId xmlns:a16="http://schemas.microsoft.com/office/drawing/2014/main" val="238296289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00653073"/>
                  </a:ext>
                </a:extLst>
              </a:tr>
              <a:tr h="370840">
                <a:tc>
                  <a:txBody>
                    <a:bodyPr/>
                    <a:lstStyle/>
                    <a:p>
                      <a:r>
                        <a:rPr lang="en-US" sz="1000" b="1"/>
                        <a:t>firstinshi (First Insurance Co. of Hawaii) - 2017-05-08 13:45:37</a:t>
                      </a:r>
                      <a:r>
                        <a:rPr lang="en-US" sz="1000"/>
                        <a:t>
One of our favorite hikes on Oahu has got to be the Aiea Loop Trail at the end of Aiea Heights Drive. It's the only hike where you can see the remains of an ancient hei'au, find wreckage from a World War II bomber, and catch a bird's-eye view of the H3. Photo by S. Nelson of our Claims department. #healthandwellness #oahuhikes #luckywelivehawaii</a:t>
                      </a:r>
                    </a:p>
                  </a:txBody>
                  <a:tcPr/>
                </a:tc>
                <a:tc>
                  <a:txBody>
                    <a:bodyPr/>
                    <a:lstStyle/>
                    <a:p>
                      <a:r>
                        <a:rPr lang="en-US" sz="1000"/>
                        <a:t>61</a:t>
                      </a:r>
                    </a:p>
                  </a:txBody>
                  <a:tcPr/>
                </a:tc>
                <a:tc>
                  <a:txBody>
                    <a:bodyPr/>
                    <a:lstStyle/>
                    <a:p>
                      <a:r>
                        <a:rPr lang="en-US" sz="1000"/>
                        <a:t>0</a:t>
                      </a:r>
                    </a:p>
                  </a:txBody>
                  <a:tcPr/>
                </a:tc>
                <a:tc>
                  <a:txBody>
                    <a:bodyPr/>
                    <a:lstStyle/>
                    <a:p>
                      <a:r>
                        <a:rPr lang="en-US" sz="1000"/>
                        <a:t>2.6373%</a:t>
                      </a:r>
                    </a:p>
                  </a:txBody>
                  <a:tcPr/>
                </a:tc>
                <a:tc>
                  <a:txBody>
                    <a:bodyPr/>
                    <a:lstStyle/>
                    <a:p>
                      <a:r>
                        <a:rPr lang="en-US" sz="1000"/>
                        <a:t>Image</a:t>
                      </a:r>
                    </a:p>
                  </a:txBody>
                  <a:tcPr/>
                </a:tc>
                <a:extLst>
                  <a:ext uri="{0D108BD9-81ED-4DB2-BD59-A6C34878D82A}">
                    <a16:rowId xmlns:a16="http://schemas.microsoft.com/office/drawing/2014/main" val="285148546"/>
                  </a:ext>
                </a:extLst>
              </a:tr>
              <a:tr h="370840">
                <a:tc>
                  <a:txBody>
                    <a:bodyPr/>
                    <a:lstStyle/>
                    <a:p>
                      <a:r>
                        <a:rPr lang="en-US" sz="1000" b="1"/>
                        <a:t>firstinshi (First Insurance Co. of Hawaii) - 2017-05-10 14:15:22</a:t>
                      </a:r>
                      <a:r>
                        <a:rPr lang="en-US" sz="1000"/>
                        <a:t>
Is it any surprise #sunsets are among the most Instagrammed #Hawaii photos? They make for great photo moments, along with poke bowls, shave ice, and rainbows, of course! This sunset photo taken by C. Blanco of our Claims department. #humpday #hawaiilife #hawaiiinstagram</a:t>
                      </a:r>
                    </a:p>
                  </a:txBody>
                  <a:tcPr/>
                </a:tc>
                <a:tc>
                  <a:txBody>
                    <a:bodyPr/>
                    <a:lstStyle/>
                    <a:p>
                      <a:r>
                        <a:rPr lang="en-US" sz="1000"/>
                        <a:t>54</a:t>
                      </a:r>
                    </a:p>
                  </a:txBody>
                  <a:tcPr/>
                </a:tc>
                <a:tc>
                  <a:txBody>
                    <a:bodyPr/>
                    <a:lstStyle/>
                    <a:p>
                      <a:r>
                        <a:rPr lang="en-US" sz="1000"/>
                        <a:t>0</a:t>
                      </a:r>
                    </a:p>
                  </a:txBody>
                  <a:tcPr/>
                </a:tc>
                <a:tc>
                  <a:txBody>
                    <a:bodyPr/>
                    <a:lstStyle/>
                    <a:p>
                      <a:r>
                        <a:rPr lang="en-US" sz="1000"/>
                        <a:t>2.3326%</a:t>
                      </a:r>
                    </a:p>
                  </a:txBody>
                  <a:tcPr/>
                </a:tc>
                <a:tc>
                  <a:txBody>
                    <a:bodyPr/>
                    <a:lstStyle/>
                    <a:p>
                      <a:r>
                        <a:rPr lang="en-US" sz="1000"/>
                        <a:t>Image</a:t>
                      </a:r>
                    </a:p>
                  </a:txBody>
                  <a:tcPr/>
                </a:tc>
                <a:extLst>
                  <a:ext uri="{0D108BD9-81ED-4DB2-BD59-A6C34878D82A}">
                    <a16:rowId xmlns:a16="http://schemas.microsoft.com/office/drawing/2014/main" val="3503082539"/>
                  </a:ext>
                </a:extLst>
              </a:tr>
              <a:tr h="370840">
                <a:tc>
                  <a:txBody>
                    <a:bodyPr/>
                    <a:lstStyle/>
                    <a:p>
                      <a:r>
                        <a:rPr lang="en-US" sz="1000" b="1"/>
                        <a:t>firstinshi (First Insurance Co. of Hawaii) - 2017-05-18 14:00:38</a:t>
                      </a:r>
                      <a:r>
                        <a:rPr lang="en-US" sz="1000"/>
                        <a:t>
Our Thursday #foodforthought restaurant insured of the day: #SpicyPavilion in the Chinatown Cultural Plaza. Sichuan cuisine at its finest. They use authentic Sichuan peppercorns for flavor. Spiciness levels range from 1 to 5, 5 being spiciest. 5 is sweat-inducing spicy. You've been warned! #goodeats #goodeatshawaii</a:t>
                      </a:r>
                    </a:p>
                  </a:txBody>
                  <a:tcPr/>
                </a:tc>
                <a:tc>
                  <a:txBody>
                    <a:bodyPr/>
                    <a:lstStyle/>
                    <a:p>
                      <a:r>
                        <a:rPr lang="en-US" sz="1000"/>
                        <a:t>52</a:t>
                      </a:r>
                    </a:p>
                  </a:txBody>
                  <a:tcPr/>
                </a:tc>
                <a:tc>
                  <a:txBody>
                    <a:bodyPr/>
                    <a:lstStyle/>
                    <a:p>
                      <a:r>
                        <a:rPr lang="en-US" sz="1000"/>
                        <a:t>0</a:t>
                      </a:r>
                    </a:p>
                  </a:txBody>
                  <a:tcPr/>
                </a:tc>
                <a:tc>
                  <a:txBody>
                    <a:bodyPr/>
                    <a:lstStyle/>
                    <a:p>
                      <a:r>
                        <a:rPr lang="en-US" sz="1000"/>
                        <a:t>2.2443%</a:t>
                      </a:r>
                    </a:p>
                  </a:txBody>
                  <a:tcPr/>
                </a:tc>
                <a:tc>
                  <a:txBody>
                    <a:bodyPr/>
                    <a:lstStyle/>
                    <a:p>
                      <a:r>
                        <a:rPr lang="en-US" sz="1000"/>
                        <a:t>Image</a:t>
                      </a:r>
                    </a:p>
                  </a:txBody>
                  <a:tcPr/>
                </a:tc>
                <a:extLst>
                  <a:ext uri="{0D108BD9-81ED-4DB2-BD59-A6C34878D82A}">
                    <a16:rowId xmlns:a16="http://schemas.microsoft.com/office/drawing/2014/main" val="1776845775"/>
                  </a:ext>
                </a:extLst>
              </a:tr>
              <a:tr h="370840">
                <a:tc>
                  <a:txBody>
                    <a:bodyPr/>
                    <a:lstStyle/>
                    <a:p>
                      <a:r>
                        <a:rPr lang="en-US" sz="1000" b="1"/>
                        <a:t>firstinshi (First Insurance Co. of Hawaii) - 2017-05-25 13:43:10</a:t>
                      </a:r>
                      <a:r>
                        <a:rPr lang="en-US" sz="1000"/>
                        <a:t>
Our Thursday #foodforthought restaurant insured of the day offers some of the best and freshest #sushi and #sashimi in Hawaii. You cannot go wrong at #sushiii. Service and ambiance are great too! Reservations recommended.</a:t>
                      </a:r>
                    </a:p>
                  </a:txBody>
                  <a:tcPr/>
                </a:tc>
                <a:tc>
                  <a:txBody>
                    <a:bodyPr/>
                    <a:lstStyle/>
                    <a:p>
                      <a:r>
                        <a:rPr lang="en-US" sz="1000"/>
                        <a:t>46</a:t>
                      </a:r>
                    </a:p>
                  </a:txBody>
                  <a:tcPr/>
                </a:tc>
                <a:tc>
                  <a:txBody>
                    <a:bodyPr/>
                    <a:lstStyle/>
                    <a:p>
                      <a:r>
                        <a:rPr lang="en-US" sz="1000"/>
                        <a:t>0</a:t>
                      </a:r>
                    </a:p>
                  </a:txBody>
                  <a:tcPr/>
                </a:tc>
                <a:tc>
                  <a:txBody>
                    <a:bodyPr/>
                    <a:lstStyle/>
                    <a:p>
                      <a:r>
                        <a:rPr lang="en-US" sz="1000"/>
                        <a:t>1.9845%</a:t>
                      </a:r>
                    </a:p>
                  </a:txBody>
                  <a:tcPr/>
                </a:tc>
                <a:tc>
                  <a:txBody>
                    <a:bodyPr/>
                    <a:lstStyle/>
                    <a:p>
                      <a:r>
                        <a:rPr lang="en-US" sz="1000"/>
                        <a:t>Image</a:t>
                      </a:r>
                    </a:p>
                  </a:txBody>
                  <a:tcPr/>
                </a:tc>
                <a:extLst>
                  <a:ext uri="{0D108BD9-81ED-4DB2-BD59-A6C34878D82A}">
                    <a16:rowId xmlns:a16="http://schemas.microsoft.com/office/drawing/2014/main" val="1336958504"/>
                  </a:ext>
                </a:extLst>
              </a:tr>
              <a:tr h="370840">
                <a:tc>
                  <a:txBody>
                    <a:bodyPr/>
                    <a:lstStyle/>
                    <a:p>
                      <a:r>
                        <a:rPr lang="en-US" sz="1000" b="1"/>
                        <a:t>firstinshi (First Insurance Co. of Hawaii) - 2017-05-11 14:40:55</a:t>
                      </a:r>
                      <a:r>
                        <a:rPr lang="en-US" sz="1000"/>
                        <a:t>
FICOH associates out selling for @pacthawaii Keiki Day. Even our mascot got in on the action! #pactkeikiday #keikiday #pacthawaii @staradvfeatures</a:t>
                      </a:r>
                    </a:p>
                  </a:txBody>
                  <a:tcPr/>
                </a:tc>
                <a:tc>
                  <a:txBody>
                    <a:bodyPr/>
                    <a:lstStyle/>
                    <a:p>
                      <a:r>
                        <a:rPr lang="en-US" sz="1000"/>
                        <a:t>43</a:t>
                      </a:r>
                    </a:p>
                  </a:txBody>
                  <a:tcPr/>
                </a:tc>
                <a:tc>
                  <a:txBody>
                    <a:bodyPr/>
                    <a:lstStyle/>
                    <a:p>
                      <a:r>
                        <a:rPr lang="en-US" sz="1000"/>
                        <a:t>2</a:t>
                      </a:r>
                    </a:p>
                  </a:txBody>
                  <a:tcPr/>
                </a:tc>
                <a:tc>
                  <a:txBody>
                    <a:bodyPr/>
                    <a:lstStyle/>
                    <a:p>
                      <a:r>
                        <a:rPr lang="en-US" sz="1000"/>
                        <a:t>1.9413%</a:t>
                      </a:r>
                    </a:p>
                  </a:txBody>
                  <a:tcPr/>
                </a:tc>
                <a:tc>
                  <a:txBody>
                    <a:bodyPr/>
                    <a:lstStyle/>
                    <a:p>
                      <a:r>
                        <a:rPr lang="en-US" sz="1000"/>
                        <a:t>Carousel</a:t>
                      </a:r>
                    </a:p>
                  </a:txBody>
                  <a:tcPr/>
                </a:tc>
                <a:extLst>
                  <a:ext uri="{0D108BD9-81ED-4DB2-BD59-A6C34878D82A}">
                    <a16:rowId xmlns:a16="http://schemas.microsoft.com/office/drawing/2014/main" val="808804204"/>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918265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518</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2017-06-01T18:42:39Z</dcterms:created>
  <dcterms:modified xsi:type="dcterms:W3CDTF">2017-06-01T18:43:01Z</dcterms:modified>
</cp:coreProperties>
</file>