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42856</c:v>
                </c:pt>
              </c:numCache>
            </c:numRef>
          </c:cat>
          <c:val>
            <c:numRef>
              <c:f>Sheet1!$B$2</c:f>
              <c:numCache>
                <c:formatCode>General</c:formatCode>
                <c:ptCount val="1"/>
                <c:pt idx="0">
                  <c:v>3127</c:v>
                </c:pt>
              </c:numCache>
            </c:numRef>
          </c:val>
          <c:extLst>
            <c:ext xmlns:c16="http://schemas.microsoft.com/office/drawing/2014/chart" uri="{C3380CC4-5D6E-409C-BE32-E72D297353CC}">
              <c16:uniqueId val="{00000000-A418-40B3-8244-97F90E7FF2D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42856</c:v>
                </c:pt>
              </c:numCache>
            </c:numRef>
          </c:cat>
          <c:val>
            <c:numRef>
              <c:f>Sheet1!$C$2</c:f>
              <c:numCache>
                <c:formatCode>General</c:formatCode>
                <c:ptCount val="1"/>
                <c:pt idx="0">
                  <c:v>2631</c:v>
                </c:pt>
              </c:numCache>
            </c:numRef>
          </c:val>
          <c:extLst>
            <c:ext xmlns:c16="http://schemas.microsoft.com/office/drawing/2014/chart" uri="{C3380CC4-5D6E-409C-BE32-E72D297353CC}">
              <c16:uniqueId val="{00000001-A418-40B3-8244-97F90E7FF2D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42856</c:v>
                </c:pt>
              </c:numCache>
            </c:numRef>
          </c:cat>
          <c:val>
            <c:numRef>
              <c:f>Sheet1!$D$2</c:f>
              <c:numCache>
                <c:formatCode>General</c:formatCode>
                <c:ptCount val="1"/>
                <c:pt idx="0">
                  <c:v>0</c:v>
                </c:pt>
              </c:numCache>
            </c:numRef>
          </c:val>
          <c:extLst>
            <c:ext xmlns:c16="http://schemas.microsoft.com/office/drawing/2014/chart" uri="{C3380CC4-5D6E-409C-BE32-E72D297353CC}">
              <c16:uniqueId val="{00000002-A418-40B3-8244-97F90E7FF2D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42856</c:v>
                </c:pt>
              </c:numCache>
            </c:numRef>
          </c:cat>
          <c:val>
            <c:numRef>
              <c:f>Sheet1!$E$2</c:f>
              <c:numCache>
                <c:formatCode>General</c:formatCode>
                <c:ptCount val="1"/>
                <c:pt idx="0">
                  <c:v>0</c:v>
                </c:pt>
              </c:numCache>
            </c:numRef>
          </c:val>
          <c:extLst>
            <c:ext xmlns:c16="http://schemas.microsoft.com/office/drawing/2014/chart" uri="{C3380CC4-5D6E-409C-BE32-E72D297353CC}">
              <c16:uniqueId val="{00000003-A418-40B3-8244-97F90E7FF2D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42856</c:v>
                </c:pt>
              </c:numCache>
            </c:numRef>
          </c:cat>
          <c:val>
            <c:numRef>
              <c:f>Sheet1!$F$2</c:f>
              <c:numCache>
                <c:formatCode>General</c:formatCode>
                <c:ptCount val="1"/>
                <c:pt idx="0">
                  <c:v>12401</c:v>
                </c:pt>
              </c:numCache>
            </c:numRef>
          </c:val>
          <c:extLst>
            <c:ext xmlns:c16="http://schemas.microsoft.com/office/drawing/2014/chart" uri="{C3380CC4-5D6E-409C-BE32-E72D297353CC}">
              <c16:uniqueId val="{00000004-A418-40B3-8244-97F90E7FF2D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42856</c:v>
                </c:pt>
              </c:numCache>
            </c:numRef>
          </c:cat>
          <c:val>
            <c:numRef>
              <c:f>Sheet1!$G$2</c:f>
              <c:numCache>
                <c:formatCode>General</c:formatCode>
                <c:ptCount val="1"/>
                <c:pt idx="0">
                  <c:v>500</c:v>
                </c:pt>
              </c:numCache>
            </c:numRef>
          </c:val>
          <c:extLst>
            <c:ext xmlns:c16="http://schemas.microsoft.com/office/drawing/2014/chart" uri="{C3380CC4-5D6E-409C-BE32-E72D297353CC}">
              <c16:uniqueId val="{00000005-A418-40B3-8244-97F90E7FF2D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42856</c:v>
                </c:pt>
              </c:numCache>
            </c:numRef>
          </c:cat>
          <c:val>
            <c:numRef>
              <c:f>Sheet1!$H$2</c:f>
              <c:numCache>
                <c:formatCode>General</c:formatCode>
                <c:ptCount val="1"/>
                <c:pt idx="0">
                  <c:v>0</c:v>
                </c:pt>
              </c:numCache>
            </c:numRef>
          </c:val>
          <c:extLst>
            <c:ext xmlns:c16="http://schemas.microsoft.com/office/drawing/2014/chart" uri="{C3380CC4-5D6E-409C-BE32-E72D297353CC}">
              <c16:uniqueId val="{00000006-A418-40B3-8244-97F90E7FF2D9}"/>
            </c:ext>
          </c:extLst>
        </c:ser>
        <c:dLbls>
          <c:showLegendKey val="0"/>
          <c:showVal val="0"/>
          <c:showCatName val="0"/>
          <c:showSerName val="0"/>
          <c:showPercent val="0"/>
          <c:showBubbleSize val="0"/>
        </c:dLbls>
        <c:gapWidth val="219"/>
        <c:overlap val="-27"/>
        <c:axId val="233759016"/>
        <c:axId val="144106760"/>
      </c:barChart>
      <c:dateAx>
        <c:axId val="23375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06760"/>
        <c:crosses val="autoZero"/>
        <c:auto val="1"/>
        <c:lblOffset val="100"/>
        <c:baseTimeUnit val="days"/>
      </c:dateAx>
      <c:valAx>
        <c:axId val="14410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75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0</c:v>
                </c:pt>
              </c:numCache>
            </c:numRef>
          </c:val>
          <c:extLst>
            <c:ext xmlns:c16="http://schemas.microsoft.com/office/drawing/2014/chart" uri="{C3380CC4-5D6E-409C-BE32-E72D297353CC}">
              <c16:uniqueId val="{00000000-0E57-4EDF-975A-D62C75FE66A3}"/>
            </c:ext>
          </c:extLst>
        </c:ser>
        <c:dLbls>
          <c:showLegendKey val="0"/>
          <c:showVal val="0"/>
          <c:showCatName val="0"/>
          <c:showSerName val="0"/>
          <c:showPercent val="0"/>
          <c:showBubbleSize val="0"/>
        </c:dLbls>
        <c:gapWidth val="219"/>
        <c:overlap val="-27"/>
        <c:axId val="282973696"/>
        <c:axId val="282968120"/>
      </c:barChart>
      <c:dateAx>
        <c:axId val="28297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68120"/>
        <c:crosses val="autoZero"/>
        <c:auto val="1"/>
        <c:lblOffset val="100"/>
        <c:baseTimeUnit val="months"/>
      </c:dateAx>
      <c:valAx>
        <c:axId val="28296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7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57B-49AE-B3F4-6889DA20AEFB}"/>
            </c:ext>
          </c:extLst>
        </c:ser>
        <c:dLbls>
          <c:showLegendKey val="0"/>
          <c:showVal val="0"/>
          <c:showCatName val="0"/>
          <c:showSerName val="0"/>
          <c:showPercent val="0"/>
          <c:showBubbleSize val="0"/>
        </c:dLbls>
        <c:gapWidth val="219"/>
        <c:overlap val="-27"/>
        <c:axId val="286410560"/>
        <c:axId val="286407936"/>
      </c:barChart>
      <c:dateAx>
        <c:axId val="28641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07936"/>
        <c:crosses val="autoZero"/>
        <c:auto val="1"/>
        <c:lblOffset val="100"/>
        <c:baseTimeUnit val="months"/>
      </c:dateAx>
      <c:valAx>
        <c:axId val="28640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1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numCache>
            </c:numRef>
          </c:val>
          <c:extLst>
            <c:ext xmlns:c16="http://schemas.microsoft.com/office/drawing/2014/chart" uri="{C3380CC4-5D6E-409C-BE32-E72D297353CC}">
              <c16:uniqueId val="{00000000-3019-46B9-AD9B-04AD331EB909}"/>
            </c:ext>
          </c:extLst>
        </c:ser>
        <c:dLbls>
          <c:showLegendKey val="0"/>
          <c:showVal val="0"/>
          <c:showCatName val="0"/>
          <c:showSerName val="0"/>
          <c:showPercent val="0"/>
          <c:showBubbleSize val="0"/>
        </c:dLbls>
        <c:gapWidth val="219"/>
        <c:overlap val="-27"/>
        <c:axId val="287589088"/>
        <c:axId val="287590728"/>
      </c:barChart>
      <c:dateAx>
        <c:axId val="28758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90728"/>
        <c:crosses val="autoZero"/>
        <c:auto val="1"/>
        <c:lblOffset val="100"/>
        <c:baseTimeUnit val="months"/>
      </c:dateAx>
      <c:valAx>
        <c:axId val="28759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8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1</c:v>
                </c:pt>
              </c:numCache>
            </c:numRef>
          </c:val>
          <c:extLst>
            <c:ext xmlns:c16="http://schemas.microsoft.com/office/drawing/2014/chart" uri="{C3380CC4-5D6E-409C-BE32-E72D297353CC}">
              <c16:uniqueId val="{00000000-691E-4E2E-A15B-B7895B461AE7}"/>
            </c:ext>
          </c:extLst>
        </c:ser>
        <c:dLbls>
          <c:showLegendKey val="0"/>
          <c:showVal val="0"/>
          <c:showCatName val="0"/>
          <c:showSerName val="0"/>
          <c:showPercent val="0"/>
          <c:showBubbleSize val="0"/>
        </c:dLbls>
        <c:gapWidth val="219"/>
        <c:overlap val="-27"/>
        <c:axId val="292161928"/>
        <c:axId val="292163568"/>
      </c:barChart>
      <c:dateAx>
        <c:axId val="292161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63568"/>
        <c:crosses val="autoZero"/>
        <c:auto val="1"/>
        <c:lblOffset val="100"/>
        <c:baseTimeUnit val="months"/>
      </c:dateAx>
      <c:valAx>
        <c:axId val="29216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6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3</c:v>
                </c:pt>
                <c:pt idx="4">
                  <c:v>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7A4-4548-9657-72C079BF8ABD}"/>
            </c:ext>
          </c:extLst>
        </c:ser>
        <c:dLbls>
          <c:showLegendKey val="0"/>
          <c:showVal val="0"/>
          <c:showCatName val="0"/>
          <c:showSerName val="0"/>
          <c:showPercent val="0"/>
          <c:showBubbleSize val="0"/>
        </c:dLbls>
        <c:gapWidth val="219"/>
        <c:overlap val="-27"/>
        <c:axId val="292167176"/>
        <c:axId val="292168160"/>
      </c:barChart>
      <c:dateAx>
        <c:axId val="29216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68160"/>
        <c:crosses val="autoZero"/>
        <c:auto val="1"/>
        <c:lblOffset val="100"/>
        <c:baseTimeUnit val="months"/>
      </c:dateAx>
      <c:valAx>
        <c:axId val="29216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6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F1-4F06-803C-D61153EBF9D1}"/>
            </c:ext>
          </c:extLst>
        </c:ser>
        <c:dLbls>
          <c:showLegendKey val="0"/>
          <c:showVal val="0"/>
          <c:showCatName val="0"/>
          <c:showSerName val="0"/>
          <c:showPercent val="0"/>
          <c:showBubbleSize val="0"/>
        </c:dLbls>
        <c:gapWidth val="219"/>
        <c:overlap val="-27"/>
        <c:axId val="295466104"/>
        <c:axId val="295466432"/>
      </c:barChart>
      <c:dateAx>
        <c:axId val="29546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66432"/>
        <c:crosses val="autoZero"/>
        <c:auto val="1"/>
        <c:lblOffset val="100"/>
        <c:baseTimeUnit val="months"/>
      </c:dateAx>
      <c:valAx>
        <c:axId val="29546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6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7</c:v>
                </c:pt>
              </c:numCache>
            </c:numRef>
          </c:val>
          <c:extLst>
            <c:ext xmlns:c16="http://schemas.microsoft.com/office/drawing/2014/chart" uri="{C3380CC4-5D6E-409C-BE32-E72D297353CC}">
              <c16:uniqueId val="{00000000-651D-42E3-BCAF-41CEC1A07D02}"/>
            </c:ext>
          </c:extLst>
        </c:ser>
        <c:dLbls>
          <c:showLegendKey val="0"/>
          <c:showVal val="0"/>
          <c:showCatName val="0"/>
          <c:showSerName val="0"/>
          <c:showPercent val="0"/>
          <c:showBubbleSize val="0"/>
        </c:dLbls>
        <c:gapWidth val="219"/>
        <c:overlap val="-27"/>
        <c:axId val="299280240"/>
        <c:axId val="299283192"/>
      </c:barChart>
      <c:dateAx>
        <c:axId val="29928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83192"/>
        <c:crosses val="autoZero"/>
        <c:auto val="1"/>
        <c:lblOffset val="100"/>
        <c:baseTimeUnit val="months"/>
      </c:dateAx>
      <c:valAx>
        <c:axId val="29928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8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77</c:v>
                </c:pt>
                <c:pt idx="3">
                  <c:v>69</c:v>
                </c:pt>
                <c:pt idx="4">
                  <c:v>52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17-4422-BF26-236A5EE12D22}"/>
            </c:ext>
          </c:extLst>
        </c:ser>
        <c:dLbls>
          <c:showLegendKey val="0"/>
          <c:showVal val="0"/>
          <c:showCatName val="0"/>
          <c:showSerName val="0"/>
          <c:showPercent val="0"/>
          <c:showBubbleSize val="0"/>
        </c:dLbls>
        <c:gapWidth val="219"/>
        <c:overlap val="-27"/>
        <c:axId val="299284504"/>
        <c:axId val="299284832"/>
      </c:barChart>
      <c:dateAx>
        <c:axId val="29928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84832"/>
        <c:crosses val="autoZero"/>
        <c:auto val="1"/>
        <c:lblOffset val="100"/>
        <c:baseTimeUnit val="months"/>
      </c:dateAx>
      <c:valAx>
        <c:axId val="29928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8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3</c:v>
                </c:pt>
              </c:numCache>
            </c:numRef>
          </c:val>
          <c:extLst>
            <c:ext xmlns:c16="http://schemas.microsoft.com/office/drawing/2014/chart" uri="{C3380CC4-5D6E-409C-BE32-E72D297353CC}">
              <c16:uniqueId val="{00000000-9F34-41CB-83CD-2A9E97A197E5}"/>
            </c:ext>
          </c:extLst>
        </c:ser>
        <c:dLbls>
          <c:showLegendKey val="0"/>
          <c:showVal val="0"/>
          <c:showCatName val="0"/>
          <c:showSerName val="0"/>
          <c:showPercent val="0"/>
          <c:showBubbleSize val="0"/>
        </c:dLbls>
        <c:gapWidth val="219"/>
        <c:overlap val="-27"/>
        <c:axId val="344059000"/>
        <c:axId val="344055720"/>
      </c:barChart>
      <c:dateAx>
        <c:axId val="34405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5720"/>
        <c:crosses val="autoZero"/>
        <c:auto val="1"/>
        <c:lblOffset val="100"/>
        <c:baseTimeUnit val="months"/>
      </c:dateAx>
      <c:valAx>
        <c:axId val="34405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55</c:v>
                </c:pt>
                <c:pt idx="3">
                  <c:v>55</c:v>
                </c:pt>
                <c:pt idx="4">
                  <c:v>55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0F-445F-AE80-BD29A7350CBD}"/>
            </c:ext>
          </c:extLst>
        </c:ser>
        <c:dLbls>
          <c:showLegendKey val="0"/>
          <c:showVal val="0"/>
          <c:showCatName val="0"/>
          <c:showSerName val="0"/>
          <c:showPercent val="0"/>
          <c:showBubbleSize val="0"/>
        </c:dLbls>
        <c:gapWidth val="219"/>
        <c:overlap val="-27"/>
        <c:axId val="344056704"/>
        <c:axId val="344058016"/>
      </c:barChart>
      <c:dateAx>
        <c:axId val="34405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8016"/>
        <c:crosses val="autoZero"/>
        <c:auto val="1"/>
        <c:lblOffset val="100"/>
        <c:baseTimeUnit val="months"/>
      </c:dateAx>
      <c:valAx>
        <c:axId val="34405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89279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4963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9591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034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33946716"/>
                    </a:ext>
                  </a:extLst>
                </a:gridCol>
                <a:gridCol w="740664">
                  <a:extLst>
                    <a:ext uri="{9D8B030D-6E8A-4147-A177-3AD203B41FA5}">
                      <a16:colId xmlns:a16="http://schemas.microsoft.com/office/drawing/2014/main" val="678879053"/>
                    </a:ext>
                  </a:extLst>
                </a:gridCol>
                <a:gridCol w="740664">
                  <a:extLst>
                    <a:ext uri="{9D8B030D-6E8A-4147-A177-3AD203B41FA5}">
                      <a16:colId xmlns:a16="http://schemas.microsoft.com/office/drawing/2014/main" val="135167093"/>
                    </a:ext>
                  </a:extLst>
                </a:gridCol>
                <a:gridCol w="740664">
                  <a:extLst>
                    <a:ext uri="{9D8B030D-6E8A-4147-A177-3AD203B41FA5}">
                      <a16:colId xmlns:a16="http://schemas.microsoft.com/office/drawing/2014/main" val="3495763048"/>
                    </a:ext>
                  </a:extLst>
                </a:gridCol>
                <a:gridCol w="740664">
                  <a:extLst>
                    <a:ext uri="{9D8B030D-6E8A-4147-A177-3AD203B41FA5}">
                      <a16:colId xmlns:a16="http://schemas.microsoft.com/office/drawing/2014/main" val="2137210247"/>
                    </a:ext>
                  </a:extLst>
                </a:gridCol>
                <a:gridCol w="740664">
                  <a:extLst>
                    <a:ext uri="{9D8B030D-6E8A-4147-A177-3AD203B41FA5}">
                      <a16:colId xmlns:a16="http://schemas.microsoft.com/office/drawing/2014/main" val="2077631912"/>
                    </a:ext>
                  </a:extLst>
                </a:gridCol>
                <a:gridCol w="740664">
                  <a:extLst>
                    <a:ext uri="{9D8B030D-6E8A-4147-A177-3AD203B41FA5}">
                      <a16:colId xmlns:a16="http://schemas.microsoft.com/office/drawing/2014/main" val="680986348"/>
                    </a:ext>
                  </a:extLst>
                </a:gridCol>
                <a:gridCol w="740664">
                  <a:extLst>
                    <a:ext uri="{9D8B030D-6E8A-4147-A177-3AD203B41FA5}">
                      <a16:colId xmlns:a16="http://schemas.microsoft.com/office/drawing/2014/main" val="769218337"/>
                    </a:ext>
                  </a:extLst>
                </a:gridCol>
                <a:gridCol w="740664">
                  <a:extLst>
                    <a:ext uri="{9D8B030D-6E8A-4147-A177-3AD203B41FA5}">
                      <a16:colId xmlns:a16="http://schemas.microsoft.com/office/drawing/2014/main" val="204945303"/>
                    </a:ext>
                  </a:extLst>
                </a:gridCol>
                <a:gridCol w="740664">
                  <a:extLst>
                    <a:ext uri="{9D8B030D-6E8A-4147-A177-3AD203B41FA5}">
                      <a16:colId xmlns:a16="http://schemas.microsoft.com/office/drawing/2014/main" val="7325253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5881981"/>
                  </a:ext>
                </a:extLst>
              </a:tr>
              <a:tr h="370840">
                <a:tc>
                  <a:txBody>
                    <a:bodyPr/>
                    <a:lstStyle/>
                    <a:p>
                      <a:r>
                        <a:rPr lang="en-US" sz="1000"/>
                        <a:t>Philadelphia Insurance Companies</a:t>
                      </a:r>
                    </a:p>
                  </a:txBody>
                  <a:tcPr/>
                </a:tc>
                <a:tc>
                  <a:txBody>
                    <a:bodyPr/>
                    <a:lstStyle/>
                    <a:p>
                      <a:r>
                        <a:rPr lang="en-US" sz="1000"/>
                        <a:t>3127</a:t>
                      </a:r>
                    </a:p>
                  </a:txBody>
                  <a:tcPr/>
                </a:tc>
                <a:tc>
                  <a:txBody>
                    <a:bodyPr/>
                    <a:lstStyle/>
                    <a:p>
                      <a:r>
                        <a:rPr lang="en-US" sz="1000"/>
                        <a:t>37</a:t>
                      </a:r>
                    </a:p>
                  </a:txBody>
                  <a:tcPr/>
                </a:tc>
                <a:tc>
                  <a:txBody>
                    <a:bodyPr/>
                    <a:lstStyle/>
                    <a:p>
                      <a:r>
                        <a:rPr lang="en-US" sz="1000"/>
                        <a:t>29</a:t>
                      </a:r>
                    </a:p>
                  </a:txBody>
                  <a:tcPr/>
                </a:tc>
                <a:tc>
                  <a:txBody>
                    <a:bodyPr/>
                    <a:lstStyle/>
                    <a:p>
                      <a:r>
                        <a:rPr lang="en-US" sz="1000"/>
                        <a:t>521</a:t>
                      </a:r>
                    </a:p>
                  </a:txBody>
                  <a:tcPr/>
                </a:tc>
                <a:tc>
                  <a:txBody>
                    <a:bodyPr/>
                    <a:lstStyle/>
                    <a:p>
                      <a:r>
                        <a:rPr lang="en-US" sz="1000"/>
                        <a:t>4</a:t>
                      </a:r>
                    </a:p>
                  </a:txBody>
                  <a:tcPr/>
                </a:tc>
                <a:tc>
                  <a:txBody>
                    <a:bodyPr/>
                    <a:lstStyle/>
                    <a:p>
                      <a:r>
                        <a:rPr lang="en-US" sz="1000"/>
                        <a:t>40</a:t>
                      </a:r>
                    </a:p>
                  </a:txBody>
                  <a:tcPr/>
                </a:tc>
                <a:tc>
                  <a:txBody>
                    <a:bodyPr/>
                    <a:lstStyle/>
                    <a:p>
                      <a:r>
                        <a:rPr lang="en-US" sz="1000"/>
                        <a:t>0</a:t>
                      </a:r>
                    </a:p>
                  </a:txBody>
                  <a:tcPr/>
                </a:tc>
                <a:tc>
                  <a:txBody>
                    <a:bodyPr/>
                    <a:lstStyle/>
                    <a:p>
                      <a:r>
                        <a:rPr lang="en-US" sz="1000"/>
                        <a:t>0.6269%</a:t>
                      </a:r>
                    </a:p>
                  </a:txBody>
                  <a:tcPr/>
                </a:tc>
                <a:tc>
                  <a:txBody>
                    <a:bodyPr/>
                    <a:lstStyle/>
                    <a:p>
                      <a:r>
                        <a:rPr lang="en-US" sz="1000"/>
                        <a:t>0.0%</a:t>
                      </a:r>
                    </a:p>
                  </a:txBody>
                  <a:tcPr/>
                </a:tc>
                <a:extLst>
                  <a:ext uri="{0D108BD9-81ED-4DB2-BD59-A6C34878D82A}">
                    <a16:rowId xmlns:a16="http://schemas.microsoft.com/office/drawing/2014/main" val="3806150065"/>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455153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253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98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9501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577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1422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511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97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9705106"/>
                    </a:ext>
                  </a:extLst>
                </a:gridCol>
                <a:gridCol w="658368">
                  <a:extLst>
                    <a:ext uri="{9D8B030D-6E8A-4147-A177-3AD203B41FA5}">
                      <a16:colId xmlns:a16="http://schemas.microsoft.com/office/drawing/2014/main" val="1632211088"/>
                    </a:ext>
                  </a:extLst>
                </a:gridCol>
                <a:gridCol w="658368">
                  <a:extLst>
                    <a:ext uri="{9D8B030D-6E8A-4147-A177-3AD203B41FA5}">
                      <a16:colId xmlns:a16="http://schemas.microsoft.com/office/drawing/2014/main" val="2221714405"/>
                    </a:ext>
                  </a:extLst>
                </a:gridCol>
                <a:gridCol w="658368">
                  <a:extLst>
                    <a:ext uri="{9D8B030D-6E8A-4147-A177-3AD203B41FA5}">
                      <a16:colId xmlns:a16="http://schemas.microsoft.com/office/drawing/2014/main" val="1358721167"/>
                    </a:ext>
                  </a:extLst>
                </a:gridCol>
                <a:gridCol w="658368">
                  <a:extLst>
                    <a:ext uri="{9D8B030D-6E8A-4147-A177-3AD203B41FA5}">
                      <a16:colId xmlns:a16="http://schemas.microsoft.com/office/drawing/2014/main" val="3585009344"/>
                    </a:ext>
                  </a:extLst>
                </a:gridCol>
                <a:gridCol w="658368">
                  <a:extLst>
                    <a:ext uri="{9D8B030D-6E8A-4147-A177-3AD203B41FA5}">
                      <a16:colId xmlns:a16="http://schemas.microsoft.com/office/drawing/2014/main" val="1551025319"/>
                    </a:ext>
                  </a:extLst>
                </a:gridCol>
                <a:gridCol w="658368">
                  <a:extLst>
                    <a:ext uri="{9D8B030D-6E8A-4147-A177-3AD203B41FA5}">
                      <a16:colId xmlns:a16="http://schemas.microsoft.com/office/drawing/2014/main" val="2458566242"/>
                    </a:ext>
                  </a:extLst>
                </a:gridCol>
                <a:gridCol w="658368">
                  <a:extLst>
                    <a:ext uri="{9D8B030D-6E8A-4147-A177-3AD203B41FA5}">
                      <a16:colId xmlns:a16="http://schemas.microsoft.com/office/drawing/2014/main" val="80145036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812676121"/>
                  </a:ext>
                </a:extLst>
              </a:tr>
              <a:tr h="370840">
                <a:tc>
                  <a:txBody>
                    <a:bodyPr/>
                    <a:lstStyle/>
                    <a:p>
                      <a:r>
                        <a:rPr lang="en-US" sz="1000" b="1"/>
                        <a:t>Philadelphia Insurance Companies - 2017-05-10 11:53:30</a:t>
                      </a:r>
                      <a:r>
                        <a:rPr lang="en-US" sz="1000"/>
                        <a:t>
PHLY’s Marketing Team in Charlotte, NC surprised intern Carter Reid when they launched a blizzard of confetti and streamers! Minutes before the surprise celebration, Carter was offered a full-time position on #TEAMPHLY as a new Marketing Associate. Congratulations Carter!</a:t>
                      </a:r>
                    </a:p>
                  </a:txBody>
                  <a:tcPr/>
                </a:tc>
                <a:tc>
                  <a:txBody>
                    <a:bodyPr/>
                    <a:lstStyle/>
                    <a:p>
                      <a:r>
                        <a:rPr lang="en-US" sz="1000"/>
                        <a:t>41</a:t>
                      </a:r>
                    </a:p>
                  </a:txBody>
                  <a:tcPr/>
                </a:tc>
                <a:tc>
                  <a:txBody>
                    <a:bodyPr/>
                    <a:lstStyle/>
                    <a:p>
                      <a:r>
                        <a:rPr lang="en-US" sz="1000"/>
                        <a:t>38</a:t>
                      </a:r>
                    </a:p>
                  </a:txBody>
                  <a:tcPr/>
                </a:tc>
                <a:tc>
                  <a:txBody>
                    <a:bodyPr/>
                    <a:lstStyle/>
                    <a:p>
                      <a:r>
                        <a:rPr lang="en-US" sz="1000"/>
                        <a:t>2</a:t>
                      </a:r>
                    </a:p>
                  </a:txBody>
                  <a:tcPr/>
                </a:tc>
                <a:tc>
                  <a:txBody>
                    <a:bodyPr/>
                    <a:lstStyle/>
                    <a:p>
                      <a:r>
                        <a:rPr lang="en-US" sz="1000"/>
                        <a:t>1</a:t>
                      </a:r>
                    </a:p>
                  </a:txBody>
                  <a:tcPr/>
                </a:tc>
                <a:tc>
                  <a:txBody>
                    <a:bodyPr/>
                    <a:lstStyle/>
                    <a:p>
                      <a:r>
                        <a:rPr lang="en-US" sz="1000"/>
                        <a:t>1.3230%</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1144342113"/>
                  </a:ext>
                </a:extLst>
              </a:tr>
              <a:tr h="370840">
                <a:tc>
                  <a:txBody>
                    <a:bodyPr/>
                    <a:lstStyle/>
                    <a:p>
                      <a:r>
                        <a:rPr lang="en-US" sz="1000" b="1"/>
                        <a:t>Philadelphia Insurance Companies - 2017-05-25 17:05:48</a:t>
                      </a:r>
                      <a:r>
                        <a:rPr lang="en-US" sz="1000"/>
                        <a:t>
Employees in several of our offices came together to end child poverty, one nose at a time! Here's a peek at #TEAMPHLY in the Pasadena, CA office with their "Noses On" in support of #RedNoseDay.</a:t>
                      </a:r>
                    </a:p>
                  </a:txBody>
                  <a:tcPr/>
                </a:tc>
                <a:tc>
                  <a:txBody>
                    <a:bodyPr/>
                    <a:lstStyle/>
                    <a:p>
                      <a:r>
                        <a:rPr lang="en-US" sz="1000"/>
                        <a:t>36</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1.1516%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88907054"/>
                  </a:ext>
                </a:extLst>
              </a:tr>
              <a:tr h="370840">
                <a:tc>
                  <a:txBody>
                    <a:bodyPr/>
                    <a:lstStyle/>
                    <a:p>
                      <a:r>
                        <a:rPr lang="en-US" sz="1000" b="1"/>
                        <a:t>Philadelphia Insurance Companies - 2017-05-01 17:31:21</a:t>
                      </a:r>
                      <a:r>
                        <a:rPr lang="en-US" sz="1000"/>
                        <a:t>
This weekend #TEAMPHLY laced up their sneakers and hit the pavement at The Navy Yard in Philadelphia, PA where they participated in the #MarchforBabies. PHLY sponsored the 5K walk/run to help raise money for the March of Dimes and employees fundraised nearly $15,000!</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1.0356%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88921167"/>
                  </a:ext>
                </a:extLst>
              </a:tr>
              <a:tr h="370840">
                <a:tc>
                  <a:txBody>
                    <a:bodyPr/>
                    <a:lstStyle/>
                    <a:p>
                      <a:r>
                        <a:rPr lang="en-US" sz="1000" b="1"/>
                        <a:t>Philadelphia Insurance Companies - 2017-05-19 15:23:39</a:t>
                      </a:r>
                      <a:r>
                        <a:rPr lang="en-US" sz="1000"/>
                        <a:t>
Temperatures are soaring in Philadelphia today, but #TEAMPHLY just rolled with it during a group ride to celebrate National #BikeToWorkDay!</a:t>
                      </a:r>
                    </a:p>
                  </a:txBody>
                  <a:tcPr/>
                </a:tc>
                <a:tc>
                  <a:txBody>
                    <a:bodyPr/>
                    <a:lstStyle/>
                    <a:p>
                      <a:r>
                        <a:rPr lang="en-US" sz="1000"/>
                        <a:t>30</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0.9631%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3456717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145537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413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03793416"/>
                    </a:ext>
                  </a:extLst>
                </a:gridCol>
                <a:gridCol w="493776">
                  <a:extLst>
                    <a:ext uri="{9D8B030D-6E8A-4147-A177-3AD203B41FA5}">
                      <a16:colId xmlns:a16="http://schemas.microsoft.com/office/drawing/2014/main" val="1585493742"/>
                    </a:ext>
                  </a:extLst>
                </a:gridCol>
                <a:gridCol w="493776">
                  <a:extLst>
                    <a:ext uri="{9D8B030D-6E8A-4147-A177-3AD203B41FA5}">
                      <a16:colId xmlns:a16="http://schemas.microsoft.com/office/drawing/2014/main" val="2791237241"/>
                    </a:ext>
                  </a:extLst>
                </a:gridCol>
                <a:gridCol w="493776">
                  <a:extLst>
                    <a:ext uri="{9D8B030D-6E8A-4147-A177-3AD203B41FA5}">
                      <a16:colId xmlns:a16="http://schemas.microsoft.com/office/drawing/2014/main" val="2622824561"/>
                    </a:ext>
                  </a:extLst>
                </a:gridCol>
                <a:gridCol w="493776">
                  <a:extLst>
                    <a:ext uri="{9D8B030D-6E8A-4147-A177-3AD203B41FA5}">
                      <a16:colId xmlns:a16="http://schemas.microsoft.com/office/drawing/2014/main" val="1318701247"/>
                    </a:ext>
                  </a:extLst>
                </a:gridCol>
                <a:gridCol w="493776">
                  <a:extLst>
                    <a:ext uri="{9D8B030D-6E8A-4147-A177-3AD203B41FA5}">
                      <a16:colId xmlns:a16="http://schemas.microsoft.com/office/drawing/2014/main" val="933582213"/>
                    </a:ext>
                  </a:extLst>
                </a:gridCol>
                <a:gridCol w="493776">
                  <a:extLst>
                    <a:ext uri="{9D8B030D-6E8A-4147-A177-3AD203B41FA5}">
                      <a16:colId xmlns:a16="http://schemas.microsoft.com/office/drawing/2014/main" val="2977278123"/>
                    </a:ext>
                  </a:extLst>
                </a:gridCol>
                <a:gridCol w="493776">
                  <a:extLst>
                    <a:ext uri="{9D8B030D-6E8A-4147-A177-3AD203B41FA5}">
                      <a16:colId xmlns:a16="http://schemas.microsoft.com/office/drawing/2014/main" val="4292260240"/>
                    </a:ext>
                  </a:extLst>
                </a:gridCol>
                <a:gridCol w="493776">
                  <a:extLst>
                    <a:ext uri="{9D8B030D-6E8A-4147-A177-3AD203B41FA5}">
                      <a16:colId xmlns:a16="http://schemas.microsoft.com/office/drawing/2014/main" val="2002187353"/>
                    </a:ext>
                  </a:extLst>
                </a:gridCol>
                <a:gridCol w="493776">
                  <a:extLst>
                    <a:ext uri="{9D8B030D-6E8A-4147-A177-3AD203B41FA5}">
                      <a16:colId xmlns:a16="http://schemas.microsoft.com/office/drawing/2014/main" val="138497643"/>
                    </a:ext>
                  </a:extLst>
                </a:gridCol>
                <a:gridCol w="493776">
                  <a:extLst>
                    <a:ext uri="{9D8B030D-6E8A-4147-A177-3AD203B41FA5}">
                      <a16:colId xmlns:a16="http://schemas.microsoft.com/office/drawing/2014/main" val="587924345"/>
                    </a:ext>
                  </a:extLst>
                </a:gridCol>
                <a:gridCol w="493776">
                  <a:extLst>
                    <a:ext uri="{9D8B030D-6E8A-4147-A177-3AD203B41FA5}">
                      <a16:colId xmlns:a16="http://schemas.microsoft.com/office/drawing/2014/main" val="2862790588"/>
                    </a:ext>
                  </a:extLst>
                </a:gridCol>
                <a:gridCol w="493776">
                  <a:extLst>
                    <a:ext uri="{9D8B030D-6E8A-4147-A177-3AD203B41FA5}">
                      <a16:colId xmlns:a16="http://schemas.microsoft.com/office/drawing/2014/main" val="4000091593"/>
                    </a:ext>
                  </a:extLst>
                </a:gridCol>
                <a:gridCol w="493776">
                  <a:extLst>
                    <a:ext uri="{9D8B030D-6E8A-4147-A177-3AD203B41FA5}">
                      <a16:colId xmlns:a16="http://schemas.microsoft.com/office/drawing/2014/main" val="12405747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0482559"/>
                  </a:ext>
                </a:extLst>
              </a:tr>
              <a:tr h="370840">
                <a:tc>
                  <a:txBody>
                    <a:bodyPr/>
                    <a:lstStyle/>
                    <a:p>
                      <a:r>
                        <a:rPr lang="en-US" sz="1000"/>
                        <a:t>@PHLYINS</a:t>
                      </a:r>
                    </a:p>
                  </a:txBody>
                  <a:tcPr/>
                </a:tc>
                <a:tc>
                  <a:txBody>
                    <a:bodyPr/>
                    <a:lstStyle/>
                    <a:p>
                      <a:r>
                        <a:rPr lang="en-US" sz="1000"/>
                        <a:t>2631</a:t>
                      </a:r>
                    </a:p>
                  </a:txBody>
                  <a:tcPr/>
                </a:tc>
                <a:tc>
                  <a:txBody>
                    <a:bodyPr/>
                    <a:lstStyle/>
                    <a:p>
                      <a:r>
                        <a:rPr lang="en-US" sz="1000"/>
                        <a:t>26</a:t>
                      </a:r>
                    </a:p>
                  </a:txBody>
                  <a:tcPr/>
                </a:tc>
                <a:tc>
                  <a:txBody>
                    <a:bodyPr/>
                    <a:lstStyle/>
                    <a:p>
                      <a:r>
                        <a:rPr lang="en-US" sz="1000"/>
                        <a:t>36</a:t>
                      </a:r>
                    </a:p>
                  </a:txBody>
                  <a:tcPr/>
                </a:tc>
                <a:tc>
                  <a:txBody>
                    <a:bodyPr/>
                    <a:lstStyle/>
                    <a:p>
                      <a:r>
                        <a:rPr lang="en-US" sz="1000"/>
                        <a:t>34</a:t>
                      </a:r>
                    </a:p>
                  </a:txBody>
                  <a:tcPr/>
                </a:tc>
                <a:tc>
                  <a:txBody>
                    <a:bodyPr/>
                    <a:lstStyle/>
                    <a:p>
                      <a:r>
                        <a:rPr lang="en-US" sz="1000"/>
                        <a:t>2</a:t>
                      </a:r>
                    </a:p>
                  </a:txBody>
                  <a:tcPr/>
                </a:tc>
                <a:tc>
                  <a:txBody>
                    <a:bodyPr/>
                    <a:lstStyle/>
                    <a:p>
                      <a:r>
                        <a:rPr lang="en-US" sz="1000"/>
                        <a:t>0</a:t>
                      </a:r>
                    </a:p>
                  </a:txBody>
                  <a:tcPr/>
                </a:tc>
                <a:tc>
                  <a:txBody>
                    <a:bodyPr/>
                    <a:lstStyle/>
                    <a:p>
                      <a:r>
                        <a:rPr lang="en-US" sz="1000"/>
                        <a:t>35</a:t>
                      </a:r>
                    </a:p>
                  </a:txBody>
                  <a:tcPr/>
                </a:tc>
                <a:tc>
                  <a:txBody>
                    <a:bodyPr/>
                    <a:lstStyle/>
                    <a:p>
                      <a:r>
                        <a:rPr lang="en-US" sz="1000"/>
                        <a:t>35</a:t>
                      </a:r>
                    </a:p>
                  </a:txBody>
                  <a:tcPr/>
                </a:tc>
                <a:tc>
                  <a:txBody>
                    <a:bodyPr/>
                    <a:lstStyle/>
                    <a:p>
                      <a:r>
                        <a:rPr lang="en-US" sz="1000"/>
                        <a:t>77</a:t>
                      </a:r>
                    </a:p>
                  </a:txBody>
                  <a:tcPr/>
                </a:tc>
                <a:tc>
                  <a:txBody>
                    <a:bodyPr/>
                    <a:lstStyle/>
                    <a:p>
                      <a:r>
                        <a:rPr lang="en-US" sz="1000"/>
                        <a:t>1</a:t>
                      </a:r>
                    </a:p>
                  </a:txBody>
                  <a:tcPr/>
                </a:tc>
                <a:tc>
                  <a:txBody>
                    <a:bodyPr/>
                    <a:lstStyle/>
                    <a:p>
                      <a:r>
                        <a:rPr lang="en-US" sz="1000"/>
                        <a:t>20</a:t>
                      </a:r>
                    </a:p>
                  </a:txBody>
                  <a:tcPr/>
                </a:tc>
                <a:tc>
                  <a:txBody>
                    <a:bodyPr/>
                    <a:lstStyle/>
                    <a:p>
                      <a:r>
                        <a:rPr lang="en-US" sz="1000"/>
                        <a:t>0.1269%</a:t>
                      </a:r>
                    </a:p>
                  </a:txBody>
                  <a:tcPr/>
                </a:tc>
                <a:tc>
                  <a:txBody>
                    <a:bodyPr/>
                    <a:lstStyle/>
                    <a:p>
                      <a:r>
                        <a:rPr lang="en-US" sz="1000"/>
                        <a:t>0.0%</a:t>
                      </a:r>
                    </a:p>
                  </a:txBody>
                  <a:tcPr/>
                </a:tc>
                <a:extLst>
                  <a:ext uri="{0D108BD9-81ED-4DB2-BD59-A6C34878D82A}">
                    <a16:rowId xmlns:a16="http://schemas.microsoft.com/office/drawing/2014/main" val="168197779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410420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58270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372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0362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207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922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5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003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90423227"/>
                    </a:ext>
                  </a:extLst>
                </a:gridCol>
                <a:gridCol w="1645920">
                  <a:extLst>
                    <a:ext uri="{9D8B030D-6E8A-4147-A177-3AD203B41FA5}">
                      <a16:colId xmlns:a16="http://schemas.microsoft.com/office/drawing/2014/main" val="1660805763"/>
                    </a:ext>
                  </a:extLst>
                </a:gridCol>
                <a:gridCol w="822960">
                  <a:extLst>
                    <a:ext uri="{9D8B030D-6E8A-4147-A177-3AD203B41FA5}">
                      <a16:colId xmlns:a16="http://schemas.microsoft.com/office/drawing/2014/main" val="4246419267"/>
                    </a:ext>
                  </a:extLst>
                </a:gridCol>
                <a:gridCol w="822960">
                  <a:extLst>
                    <a:ext uri="{9D8B030D-6E8A-4147-A177-3AD203B41FA5}">
                      <a16:colId xmlns:a16="http://schemas.microsoft.com/office/drawing/2014/main" val="1661820747"/>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309820993"/>
                  </a:ext>
                </a:extLst>
              </a:tr>
              <a:tr h="370840">
                <a:tc>
                  <a:txBody>
                    <a:bodyPr/>
                    <a:lstStyle/>
                    <a:p>
                      <a:r>
                        <a:rPr lang="en-US" sz="1000" b="1"/>
                        <a:t>@PHLYINS</a:t>
                      </a:r>
                      <a:r>
                        <a:rPr lang="en-US" sz="1000"/>
                        <a:t> was mentioned by </a:t>
                      </a:r>
                      <a:r>
                        <a:rPr lang="en-US" sz="1000" b="1"/>
                        <a:t>@TMNASrecruiting - 2017-05-19 16:59:43</a:t>
                      </a:r>
                      <a:r>
                        <a:rPr lang="en-US" sz="1000"/>
                        <a:t>
Bike at Lunch!! @TMNAthegoodlife @PHLYINS 
#bike  #biking #workout #Friday #goodlife #TMNAS #exercise #2017 #fun… https://t.co/NuUamtxqsj</a:t>
                      </a:r>
                    </a:p>
                  </a:txBody>
                  <a:tcPr/>
                </a:tc>
                <a:tc>
                  <a:txBody>
                    <a:bodyPr/>
                    <a:lstStyle/>
                    <a:p>
                      <a:r>
                        <a:rPr lang="en-US" sz="1000"/>
                        <a:t>n/a</a:t>
                      </a:r>
                    </a:p>
                  </a:txBody>
                  <a:tcPr/>
                </a:tc>
                <a:tc>
                  <a:txBody>
                    <a:bodyPr/>
                    <a:lstStyle/>
                    <a:p>
                      <a:r>
                        <a:rPr lang="en-US" sz="1000"/>
                        <a:t>1</a:t>
                      </a:r>
                    </a:p>
                  </a:txBody>
                  <a:tcPr/>
                </a:tc>
                <a:tc>
                  <a:txBody>
                    <a:bodyPr/>
                    <a:lstStyle/>
                    <a:p>
                      <a:r>
                        <a:rPr lang="en-US" sz="1000"/>
                        <a:t>5</a:t>
                      </a:r>
                    </a:p>
                  </a:txBody>
                  <a:tcPr/>
                </a:tc>
                <a:extLst>
                  <a:ext uri="{0D108BD9-81ED-4DB2-BD59-A6C34878D82A}">
                    <a16:rowId xmlns:a16="http://schemas.microsoft.com/office/drawing/2014/main" val="2435172302"/>
                  </a:ext>
                </a:extLst>
              </a:tr>
              <a:tr h="370840">
                <a:tc>
                  <a:txBody>
                    <a:bodyPr/>
                    <a:lstStyle/>
                    <a:p>
                      <a:r>
                        <a:rPr lang="en-US" sz="1000" b="1"/>
                        <a:t>@PHLYINS</a:t>
                      </a:r>
                      <a:r>
                        <a:rPr lang="en-US" sz="1000"/>
                        <a:t> was mentioned by </a:t>
                      </a:r>
                      <a:r>
                        <a:rPr lang="en-US" sz="1000" b="1"/>
                        <a:t>@MarekKosniowski - 2017-05-22 19:18:11</a:t>
                      </a:r>
                      <a:r>
                        <a:rPr lang="en-US" sz="1000"/>
                        <a:t>
The Motorcycle Daily is out! https://t.co/NLKko8CjxO Stories via @sanjivvmore @justinhughes54 @PHLYINS #motorcycles #forsale</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1514016992"/>
                  </a:ext>
                </a:extLst>
              </a:tr>
              <a:tr h="370840">
                <a:tc>
                  <a:txBody>
                    <a:bodyPr/>
                    <a:lstStyle/>
                    <a:p>
                      <a:r>
                        <a:rPr lang="en-US" sz="1000" b="1"/>
                        <a:t>@PHLYINS</a:t>
                      </a:r>
                      <a:r>
                        <a:rPr lang="en-US" sz="1000"/>
                        <a:t> was mentioned by </a:t>
                      </a:r>
                      <a:r>
                        <a:rPr lang="en-US" sz="1000" b="1"/>
                        <a:t>@TTFWatershed - 2017-05-25 09:55:38</a:t>
                      </a:r>
                      <a:r>
                        <a:rPr lang="en-US" sz="1000"/>
                        <a:t>
Nice! Thanks: @PHLYINS @firstgreatwater @sbnphila @roofmeadow @Penn_MES_MSAG @TDBank_US @cardoneparts @Pennoni @PWBF https://t.co/WZoRuzQLvR</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805017538"/>
                  </a:ext>
                </a:extLst>
              </a:tr>
              <a:tr h="370840">
                <a:tc>
                  <a:txBody>
                    <a:bodyPr/>
                    <a:lstStyle/>
                    <a:p>
                      <a:r>
                        <a:rPr lang="en-US" sz="1000" b="1"/>
                        <a:t>@PHLYINS</a:t>
                      </a:r>
                      <a:r>
                        <a:rPr lang="en-US" sz="1000"/>
                        <a:t> was mentioned by </a:t>
                      </a:r>
                      <a:r>
                        <a:rPr lang="en-US" sz="1000" b="1"/>
                        <a:t>@goWeSpire - 2017-05-05 11:20:09</a:t>
                      </a:r>
                      <a:r>
                        <a:rPr lang="en-US" sz="1000"/>
                        <a:t>
Big congratulations to @CitizenCaesars and @PHLYINS for being named finalists for the @ee_awards #recognition #CSR https://t.co/Tjzxmlpfyz</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3211089913"/>
                  </a:ext>
                </a:extLst>
              </a:tr>
              <a:tr h="370840">
                <a:tc>
                  <a:txBody>
                    <a:bodyPr/>
                    <a:lstStyle/>
                    <a:p>
                      <a:r>
                        <a:rPr lang="en-US" sz="1000" b="1"/>
                        <a:t>@PHLYINS</a:t>
                      </a:r>
                      <a:r>
                        <a:rPr lang="en-US" sz="1000"/>
                        <a:t> was mentioned by </a:t>
                      </a:r>
                      <a:r>
                        <a:rPr lang="en-US" sz="1000" b="1"/>
                        <a:t>@CrichtonGroup - 2017-05-04 17:04:45</a:t>
                      </a:r>
                      <a:r>
                        <a:rPr lang="en-US" sz="1000"/>
                        <a:t>
Active Shooter Response seminar with @PHLYINS &amp;amp; @ALICEtraining. If you couldn't make it, here's the @DHSgov's guide… https://t.co/VTJqm0zluN</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410018869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68029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5515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2809640"/>
                    </a:ext>
                  </a:extLst>
                </a:gridCol>
                <a:gridCol w="2468880">
                  <a:extLst>
                    <a:ext uri="{9D8B030D-6E8A-4147-A177-3AD203B41FA5}">
                      <a16:colId xmlns:a16="http://schemas.microsoft.com/office/drawing/2014/main" val="546056600"/>
                    </a:ext>
                  </a:extLst>
                </a:gridCol>
                <a:gridCol w="2468880">
                  <a:extLst>
                    <a:ext uri="{9D8B030D-6E8A-4147-A177-3AD203B41FA5}">
                      <a16:colId xmlns:a16="http://schemas.microsoft.com/office/drawing/2014/main" val="410669722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70270741"/>
                  </a:ext>
                </a:extLst>
              </a:tr>
              <a:tr h="370840">
                <a:tc>
                  <a:txBody>
                    <a:bodyPr/>
                    <a:lstStyle/>
                    <a:p>
                      <a:r>
                        <a:rPr lang="en-US" sz="1000"/>
                        <a:t>@SilversSteve</a:t>
                      </a:r>
                    </a:p>
                  </a:txBody>
                  <a:tcPr/>
                </a:tc>
                <a:tc>
                  <a:txBody>
                    <a:bodyPr/>
                    <a:lstStyle/>
                    <a:p>
                      <a:r>
                        <a:rPr lang="en-US" sz="1000"/>
                        <a:t>@PHLYINS (45)</a:t>
                      </a:r>
                    </a:p>
                  </a:txBody>
                  <a:tcPr/>
                </a:tc>
                <a:tc>
                  <a:txBody>
                    <a:bodyPr/>
                    <a:lstStyle/>
                    <a:p>
                      <a:r>
                        <a:rPr lang="en-US" sz="1000"/>
                        <a:t>45</a:t>
                      </a:r>
                    </a:p>
                  </a:txBody>
                  <a:tcPr/>
                </a:tc>
                <a:extLst>
                  <a:ext uri="{0D108BD9-81ED-4DB2-BD59-A6C34878D82A}">
                    <a16:rowId xmlns:a16="http://schemas.microsoft.com/office/drawing/2014/main" val="1119518986"/>
                  </a:ext>
                </a:extLst>
              </a:tr>
              <a:tr h="370840">
                <a:tc>
                  <a:txBody>
                    <a:bodyPr/>
                    <a:lstStyle/>
                    <a:p>
                      <a:r>
                        <a:rPr lang="en-US" sz="1000"/>
                        <a:t>@ChristinaVerish</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1454863864"/>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687391687"/>
                  </a:ext>
                </a:extLst>
              </a:tr>
              <a:tr h="370840">
                <a:tc>
                  <a:txBody>
                    <a:bodyPr/>
                    <a:lstStyle/>
                    <a:p>
                      <a:r>
                        <a:rPr lang="en-US" sz="1000"/>
                        <a:t>@City_Ave</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102876827"/>
                  </a:ext>
                </a:extLst>
              </a:tr>
              <a:tr h="370840">
                <a:tc>
                  <a:txBody>
                    <a:bodyPr/>
                    <a:lstStyle/>
                    <a:p>
                      <a:r>
                        <a:rPr lang="en-US" sz="1000"/>
                        <a:t>@HeatherDSt</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772354529"/>
                  </a:ext>
                </a:extLst>
              </a:tr>
              <a:tr h="370840">
                <a:tc>
                  <a:txBody>
                    <a:bodyPr/>
                    <a:lstStyle/>
                    <a:p>
                      <a:r>
                        <a:rPr lang="en-US" sz="1000"/>
                        <a:t>@NHLFlyers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64494249"/>
                  </a:ext>
                </a:extLst>
              </a:tr>
              <a:tr h="370840">
                <a:tc>
                  <a:txBody>
                    <a:bodyPr/>
                    <a:lstStyle/>
                    <a:p>
                      <a:r>
                        <a:rPr lang="en-US" sz="1000"/>
                        <a:t>@jeepgeek</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099207976"/>
                  </a:ext>
                </a:extLst>
              </a:tr>
              <a:tr h="370840">
                <a:tc>
                  <a:txBody>
                    <a:bodyPr/>
                    <a:lstStyle/>
                    <a:p>
                      <a:r>
                        <a:rPr lang="en-US" sz="1000"/>
                        <a:t>@Dan_Charlton48</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715190621"/>
                  </a:ext>
                </a:extLst>
              </a:tr>
              <a:tr h="370840">
                <a:tc>
                  <a:txBody>
                    <a:bodyPr/>
                    <a:lstStyle/>
                    <a:p>
                      <a:r>
                        <a:rPr lang="en-US" sz="1000"/>
                        <a:t>@flyerspress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169662329"/>
                  </a:ext>
                </a:extLst>
              </a:tr>
              <a:tr h="370840">
                <a:tc>
                  <a:txBody>
                    <a:bodyPr/>
                    <a:lstStyle/>
                    <a:p>
                      <a:r>
                        <a:rPr lang="en-US" sz="1000"/>
                        <a:t>@MinistrySafe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082059306"/>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773349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442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44820771"/>
                    </a:ext>
                  </a:extLst>
                </a:gridCol>
                <a:gridCol w="822960">
                  <a:extLst>
                    <a:ext uri="{9D8B030D-6E8A-4147-A177-3AD203B41FA5}">
                      <a16:colId xmlns:a16="http://schemas.microsoft.com/office/drawing/2014/main" val="2950567452"/>
                    </a:ext>
                  </a:extLst>
                </a:gridCol>
                <a:gridCol w="822960">
                  <a:extLst>
                    <a:ext uri="{9D8B030D-6E8A-4147-A177-3AD203B41FA5}">
                      <a16:colId xmlns:a16="http://schemas.microsoft.com/office/drawing/2014/main" val="2778004915"/>
                    </a:ext>
                  </a:extLst>
                </a:gridCol>
                <a:gridCol w="822960">
                  <a:extLst>
                    <a:ext uri="{9D8B030D-6E8A-4147-A177-3AD203B41FA5}">
                      <a16:colId xmlns:a16="http://schemas.microsoft.com/office/drawing/2014/main" val="716629356"/>
                    </a:ext>
                  </a:extLst>
                </a:gridCol>
                <a:gridCol w="822960">
                  <a:extLst>
                    <a:ext uri="{9D8B030D-6E8A-4147-A177-3AD203B41FA5}">
                      <a16:colId xmlns:a16="http://schemas.microsoft.com/office/drawing/2014/main" val="189537866"/>
                    </a:ext>
                  </a:extLst>
                </a:gridCol>
                <a:gridCol w="822960">
                  <a:extLst>
                    <a:ext uri="{9D8B030D-6E8A-4147-A177-3AD203B41FA5}">
                      <a16:colId xmlns:a16="http://schemas.microsoft.com/office/drawing/2014/main" val="167733874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81370384"/>
                  </a:ext>
                </a:extLst>
              </a:tr>
              <a:tr h="370840">
                <a:tc>
                  <a:txBody>
                    <a:bodyPr/>
                    <a:lstStyle/>
                    <a:p>
                      <a:r>
                        <a:rPr lang="en-US" sz="1000" b="1"/>
                        <a:t>@PHLYINS - 2017-05-19 14:29:23</a:t>
                      </a:r>
                      <a:r>
                        <a:rPr lang="en-US" sz="1000"/>
                        <a:t>
Attending the All Star Craft Beer &amp;amp; Wine Festival? Stop by to learn about our #craftbrewery insurance &amp;amp; enter to win an Amazon Echo! https://t.co/0kMdlpqO7G</a:t>
                      </a:r>
                    </a:p>
                  </a:txBody>
                  <a:tcPr/>
                </a:tc>
                <a:tc>
                  <a:txBody>
                    <a:bodyPr/>
                    <a:lstStyle/>
                    <a:p>
                      <a:r>
                        <a:rPr lang="en-US" sz="1000"/>
                        <a:t>No</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0.4194%</a:t>
                      </a:r>
                    </a:p>
                  </a:txBody>
                  <a:tcPr/>
                </a:tc>
                <a:extLst>
                  <a:ext uri="{0D108BD9-81ED-4DB2-BD59-A6C34878D82A}">
                    <a16:rowId xmlns:a16="http://schemas.microsoft.com/office/drawing/2014/main" val="4103839163"/>
                  </a:ext>
                </a:extLst>
              </a:tr>
              <a:tr h="370840">
                <a:tc>
                  <a:txBody>
                    <a:bodyPr/>
                    <a:lstStyle/>
                    <a:p>
                      <a:r>
                        <a:rPr lang="en-US" sz="1000" b="1"/>
                        <a:t>@PHLYINS - 2017-05-02 15:09:19</a:t>
                      </a:r>
                      <a:r>
                        <a:rPr lang="en-US" sz="1000"/>
                        <a:t>
This weekend #PHLY sponsored and participated in the #MarchforBabies 5K. #TEAMPHLY fundraised nearly $15,000 for @MarchofDimes! 🙌🏻#ThinkPHLY https://t.co/rM7eZxvF43</a:t>
                      </a:r>
                    </a:p>
                  </a:txBody>
                  <a:tcPr/>
                </a:tc>
                <a:tc>
                  <a:txBody>
                    <a:bodyPr/>
                    <a:lstStyle/>
                    <a:p>
                      <a:r>
                        <a:rPr lang="en-US" sz="1000"/>
                        <a:t>No</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0.3834%</a:t>
                      </a:r>
                    </a:p>
                  </a:txBody>
                  <a:tcPr/>
                </a:tc>
                <a:extLst>
                  <a:ext uri="{0D108BD9-81ED-4DB2-BD59-A6C34878D82A}">
                    <a16:rowId xmlns:a16="http://schemas.microsoft.com/office/drawing/2014/main" val="792784770"/>
                  </a:ext>
                </a:extLst>
              </a:tr>
              <a:tr h="370840">
                <a:tc>
                  <a:txBody>
                    <a:bodyPr/>
                    <a:lstStyle/>
                    <a:p>
                      <a:r>
                        <a:rPr lang="en-US" sz="1000" b="1"/>
                        <a:t>@PHLYINS - 2017-05-22 15:00:14</a:t>
                      </a:r>
                      <a:r>
                        <a:rPr lang="en-US" sz="1000"/>
                        <a:t>
Failure to see motorcycles is the cause of most motorcycle collisions. Tips for sharing the road: https://t.co/PQMupl82n7 #MotorcycleSafety https://t.co/gx5BKzOCV9</a:t>
                      </a:r>
                    </a:p>
                  </a:txBody>
                  <a:tcPr/>
                </a:tc>
                <a:tc>
                  <a:txBody>
                    <a:bodyPr/>
                    <a:lstStyle/>
                    <a:p>
                      <a:r>
                        <a:rPr lang="en-US" sz="1000"/>
                        <a:t>No</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0.3050%</a:t>
                      </a:r>
                    </a:p>
                  </a:txBody>
                  <a:tcPr/>
                </a:tc>
                <a:extLst>
                  <a:ext uri="{0D108BD9-81ED-4DB2-BD59-A6C34878D82A}">
                    <a16:rowId xmlns:a16="http://schemas.microsoft.com/office/drawing/2014/main" val="2412068980"/>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696772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7113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0550553"/>
                    </a:ext>
                  </a:extLst>
                </a:gridCol>
                <a:gridCol w="1069848">
                  <a:extLst>
                    <a:ext uri="{9D8B030D-6E8A-4147-A177-3AD203B41FA5}">
                      <a16:colId xmlns:a16="http://schemas.microsoft.com/office/drawing/2014/main" val="1592424654"/>
                    </a:ext>
                  </a:extLst>
                </a:gridCol>
                <a:gridCol w="1069848">
                  <a:extLst>
                    <a:ext uri="{9D8B030D-6E8A-4147-A177-3AD203B41FA5}">
                      <a16:colId xmlns:a16="http://schemas.microsoft.com/office/drawing/2014/main" val="260528959"/>
                    </a:ext>
                  </a:extLst>
                </a:gridCol>
                <a:gridCol w="1069848">
                  <a:extLst>
                    <a:ext uri="{9D8B030D-6E8A-4147-A177-3AD203B41FA5}">
                      <a16:colId xmlns:a16="http://schemas.microsoft.com/office/drawing/2014/main" val="2174043808"/>
                    </a:ext>
                  </a:extLst>
                </a:gridCol>
                <a:gridCol w="1069848">
                  <a:extLst>
                    <a:ext uri="{9D8B030D-6E8A-4147-A177-3AD203B41FA5}">
                      <a16:colId xmlns:a16="http://schemas.microsoft.com/office/drawing/2014/main" val="2030306633"/>
                    </a:ext>
                  </a:extLst>
                </a:gridCol>
                <a:gridCol w="1069848">
                  <a:extLst>
                    <a:ext uri="{9D8B030D-6E8A-4147-A177-3AD203B41FA5}">
                      <a16:colId xmlns:a16="http://schemas.microsoft.com/office/drawing/2014/main" val="185301700"/>
                    </a:ext>
                  </a:extLst>
                </a:gridCol>
                <a:gridCol w="1069848">
                  <a:extLst>
                    <a:ext uri="{9D8B030D-6E8A-4147-A177-3AD203B41FA5}">
                      <a16:colId xmlns:a16="http://schemas.microsoft.com/office/drawing/2014/main" val="827226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87509806"/>
                  </a:ext>
                </a:extLst>
              </a:tr>
              <a:tr h="370840">
                <a:tc>
                  <a:txBody>
                    <a:bodyPr/>
                    <a:lstStyle/>
                    <a:p>
                      <a:r>
                        <a:rPr lang="en-US" sz="1000"/>
                        <a:t>Philadelphia Insurance Companies</a:t>
                      </a:r>
                    </a:p>
                  </a:txBody>
                  <a:tcPr/>
                </a:tc>
                <a:tc>
                  <a:txBody>
                    <a:bodyPr/>
                    <a:lstStyle/>
                    <a:p>
                      <a:r>
                        <a:rPr lang="en-US" sz="1000"/>
                        <a:t>12401</a:t>
                      </a:r>
                    </a:p>
                  </a:txBody>
                  <a:tcPr/>
                </a:tc>
                <a:tc>
                  <a:txBody>
                    <a:bodyPr/>
                    <a:lstStyle/>
                    <a:p>
                      <a:r>
                        <a:rPr lang="en-US" sz="1000"/>
                        <a:t>164</a:t>
                      </a:r>
                    </a:p>
                  </a:txBody>
                  <a:tcPr/>
                </a:tc>
                <a:tc>
                  <a:txBody>
                    <a:bodyPr/>
                    <a:lstStyle/>
                    <a:p>
                      <a:r>
                        <a:rPr lang="en-US" sz="1000"/>
                        <a:t>20</a:t>
                      </a:r>
                    </a:p>
                  </a:txBody>
                  <a:tcPr/>
                </a:tc>
                <a:tc>
                  <a:txBody>
                    <a:bodyPr/>
                    <a:lstStyle/>
                    <a:p>
                      <a:r>
                        <a:rPr lang="en-US" sz="1000"/>
                        <a:t>1046</a:t>
                      </a:r>
                    </a:p>
                  </a:txBody>
                  <a:tcPr/>
                </a:tc>
                <a:tc>
                  <a:txBody>
                    <a:bodyPr/>
                    <a:lstStyle/>
                    <a:p>
                      <a:r>
                        <a:rPr lang="en-US" sz="1000"/>
                        <a:t>7</a:t>
                      </a:r>
                    </a:p>
                  </a:txBody>
                  <a:tcPr/>
                </a:tc>
                <a:tc>
                  <a:txBody>
                    <a:bodyPr/>
                    <a:lstStyle/>
                    <a:p>
                      <a:r>
                        <a:rPr lang="en-US" sz="1000"/>
                        <a:t>0.4274%</a:t>
                      </a:r>
                    </a:p>
                  </a:txBody>
                  <a:tcPr/>
                </a:tc>
                <a:extLst>
                  <a:ext uri="{0D108BD9-81ED-4DB2-BD59-A6C34878D82A}">
                    <a16:rowId xmlns:a16="http://schemas.microsoft.com/office/drawing/2014/main" val="51977991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37344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2443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503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501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4595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610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706018"/>
                    </a:ext>
                  </a:extLst>
                </a:gridCol>
                <a:gridCol w="987552">
                  <a:extLst>
                    <a:ext uri="{9D8B030D-6E8A-4147-A177-3AD203B41FA5}">
                      <a16:colId xmlns:a16="http://schemas.microsoft.com/office/drawing/2014/main" val="283821381"/>
                    </a:ext>
                  </a:extLst>
                </a:gridCol>
                <a:gridCol w="987552">
                  <a:extLst>
                    <a:ext uri="{9D8B030D-6E8A-4147-A177-3AD203B41FA5}">
                      <a16:colId xmlns:a16="http://schemas.microsoft.com/office/drawing/2014/main" val="2494372101"/>
                    </a:ext>
                  </a:extLst>
                </a:gridCol>
                <a:gridCol w="987552">
                  <a:extLst>
                    <a:ext uri="{9D8B030D-6E8A-4147-A177-3AD203B41FA5}">
                      <a16:colId xmlns:a16="http://schemas.microsoft.com/office/drawing/2014/main" val="440641651"/>
                    </a:ext>
                  </a:extLst>
                </a:gridCol>
                <a:gridCol w="987552">
                  <a:extLst>
                    <a:ext uri="{9D8B030D-6E8A-4147-A177-3AD203B41FA5}">
                      <a16:colId xmlns:a16="http://schemas.microsoft.com/office/drawing/2014/main" val="240608056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10260472"/>
                  </a:ext>
                </a:extLst>
              </a:tr>
              <a:tr h="370840">
                <a:tc>
                  <a:txBody>
                    <a:bodyPr/>
                    <a:lstStyle/>
                    <a:p>
                      <a:r>
                        <a:rPr lang="en-US" sz="1000" b="1"/>
                        <a:t>Philadelphia Insurance Companies - 2017-05-25 17:00:38</a:t>
                      </a:r>
                      <a:r>
                        <a:rPr lang="en-US" sz="1000"/>
                        <a:t>
Employees in several of our offices came together to end child poverty, one nose at a time! Here's a peek at TEAMPHLY in the Naperville, IL office with their "Noses On" in support of Red Nose Day.</a:t>
                      </a:r>
                    </a:p>
                  </a:txBody>
                  <a:tcPr/>
                </a:tc>
                <a:tc>
                  <a:txBody>
                    <a:bodyPr/>
                    <a:lstStyle/>
                    <a:p>
                      <a:r>
                        <a:rPr lang="en-US" sz="1000"/>
                        <a:t>111</a:t>
                      </a:r>
                    </a:p>
                  </a:txBody>
                  <a:tcPr/>
                </a:tc>
                <a:tc>
                  <a:txBody>
                    <a:bodyPr/>
                    <a:lstStyle/>
                    <a:p>
                      <a:r>
                        <a:rPr lang="en-US" sz="1000"/>
                        <a:t>2</a:t>
                      </a:r>
                    </a:p>
                  </a:txBody>
                  <a:tcPr/>
                </a:tc>
                <a:tc>
                  <a:txBody>
                    <a:bodyPr/>
                    <a:lstStyle/>
                    <a:p>
                      <a:r>
                        <a:rPr lang="en-US" sz="1000"/>
                        <a:t>0.9123%</a:t>
                      </a:r>
                    </a:p>
                  </a:txBody>
                  <a:tcPr/>
                </a:tc>
                <a:tc>
                  <a:txBody>
                    <a:bodyPr/>
                    <a:lstStyle/>
                    <a:p>
                      <a:r>
                        <a:rPr lang="en-US" sz="1000"/>
                        <a:t>Photo</a:t>
                      </a:r>
                    </a:p>
                  </a:txBody>
                  <a:tcPr/>
                </a:tc>
                <a:extLst>
                  <a:ext uri="{0D108BD9-81ED-4DB2-BD59-A6C34878D82A}">
                    <a16:rowId xmlns:a16="http://schemas.microsoft.com/office/drawing/2014/main" val="839088241"/>
                  </a:ext>
                </a:extLst>
              </a:tr>
              <a:tr h="370840">
                <a:tc>
                  <a:txBody>
                    <a:bodyPr/>
                    <a:lstStyle/>
                    <a:p>
                      <a:r>
                        <a:rPr lang="en-US" sz="1000" b="1"/>
                        <a:t>Philadelphia Insurance Companies - 2017-05-02 15:03:16</a:t>
                      </a:r>
                      <a:r>
                        <a:rPr lang="en-US" sz="1000"/>
                        <a:t>
This weekend TEAMPHLY laced up their sneakers and hit the pavement at The Navy Yard in Philadelphia, PA where they participated in the March for Babies. PHLY sponsored the 5K walk/run to help raise money for the March Of Dimes and employees fundraised nearly $15,000!</a:t>
                      </a:r>
                    </a:p>
                  </a:txBody>
                  <a:tcPr/>
                </a:tc>
                <a:tc>
                  <a:txBody>
                    <a:bodyPr/>
                    <a:lstStyle/>
                    <a:p>
                      <a:r>
                        <a:rPr lang="en-US" sz="1000"/>
                        <a:t>110</a:t>
                      </a:r>
                    </a:p>
                  </a:txBody>
                  <a:tcPr/>
                </a:tc>
                <a:tc>
                  <a:txBody>
                    <a:bodyPr/>
                    <a:lstStyle/>
                    <a:p>
                      <a:r>
                        <a:rPr lang="en-US" sz="1000"/>
                        <a:t>0</a:t>
                      </a:r>
                    </a:p>
                  </a:txBody>
                  <a:tcPr/>
                </a:tc>
                <a:tc>
                  <a:txBody>
                    <a:bodyPr/>
                    <a:lstStyle/>
                    <a:p>
                      <a:r>
                        <a:rPr lang="en-US" sz="1000"/>
                        <a:t>0.8983%</a:t>
                      </a:r>
                    </a:p>
                  </a:txBody>
                  <a:tcPr/>
                </a:tc>
                <a:tc>
                  <a:txBody>
                    <a:bodyPr/>
                    <a:lstStyle/>
                    <a:p>
                      <a:r>
                        <a:rPr lang="en-US" sz="1000"/>
                        <a:t>Photo</a:t>
                      </a:r>
                    </a:p>
                  </a:txBody>
                  <a:tcPr/>
                </a:tc>
                <a:extLst>
                  <a:ext uri="{0D108BD9-81ED-4DB2-BD59-A6C34878D82A}">
                    <a16:rowId xmlns:a16="http://schemas.microsoft.com/office/drawing/2014/main" val="2707544189"/>
                  </a:ext>
                </a:extLst>
              </a:tr>
              <a:tr h="370840">
                <a:tc>
                  <a:txBody>
                    <a:bodyPr/>
                    <a:lstStyle/>
                    <a:p>
                      <a:r>
                        <a:rPr lang="en-US" sz="1000" b="1"/>
                        <a:t>Philadelphia Insurance Companies - 2017-05-16 15:28:18</a:t>
                      </a:r>
                      <a:r>
                        <a:rPr lang="en-US" sz="1000"/>
                        <a:t>
TEAMPHLY banded together to help Harvesters - The Community Food Network - with their initiative to Stamp Out Hunger.  In preparation for the annual food drive, PHLY employees in the Leawood, KS office folded 10,000 bags, which were delivered to local residents and filled with nonperishable food donations for communities in need!</a:t>
                      </a:r>
                    </a:p>
                  </a:txBody>
                  <a:tcPr/>
                </a:tc>
                <a:tc>
                  <a:txBody>
                    <a:bodyPr/>
                    <a:lstStyle/>
                    <a:p>
                      <a:r>
                        <a:rPr lang="en-US" sz="1000"/>
                        <a:t>71</a:t>
                      </a:r>
                    </a:p>
                  </a:txBody>
                  <a:tcPr/>
                </a:tc>
                <a:tc>
                  <a:txBody>
                    <a:bodyPr/>
                    <a:lstStyle/>
                    <a:p>
                      <a:r>
                        <a:rPr lang="en-US" sz="1000"/>
                        <a:t>1</a:t>
                      </a:r>
                    </a:p>
                  </a:txBody>
                  <a:tcPr/>
                </a:tc>
                <a:tc>
                  <a:txBody>
                    <a:bodyPr/>
                    <a:lstStyle/>
                    <a:p>
                      <a:r>
                        <a:rPr lang="en-US" sz="1000"/>
                        <a:t>0.5836%</a:t>
                      </a:r>
                    </a:p>
                  </a:txBody>
                  <a:tcPr/>
                </a:tc>
                <a:tc>
                  <a:txBody>
                    <a:bodyPr/>
                    <a:lstStyle/>
                    <a:p>
                      <a:r>
                        <a:rPr lang="en-US" sz="1000"/>
                        <a:t>Photo</a:t>
                      </a:r>
                    </a:p>
                  </a:txBody>
                  <a:tcPr/>
                </a:tc>
                <a:extLst>
                  <a:ext uri="{0D108BD9-81ED-4DB2-BD59-A6C34878D82A}">
                    <a16:rowId xmlns:a16="http://schemas.microsoft.com/office/drawing/2014/main" val="3654488847"/>
                  </a:ext>
                </a:extLst>
              </a:tr>
              <a:tr h="370840">
                <a:tc>
                  <a:txBody>
                    <a:bodyPr/>
                    <a:lstStyle/>
                    <a:p>
                      <a:r>
                        <a:rPr lang="en-US" sz="1000" b="1"/>
                        <a:t>Philadelphia Insurance Companies - 2017-05-04 11:16:37</a:t>
                      </a:r>
                      <a:r>
                        <a:rPr lang="en-US" sz="1000"/>
                        <a:t>
TEAMPHLY was all smiles when they volunteered to help behind the scenes at the Best Buddies Friendship Walk! Best Buddies is an organization dedicated to assisting individuals with intellectual and developmental disabilities. PHLY employees in the Home Office were happy to lend a hand to help raise awareness and funds.</a:t>
                      </a:r>
                    </a:p>
                  </a:txBody>
                  <a:tcPr/>
                </a:tc>
                <a:tc>
                  <a:txBody>
                    <a:bodyPr/>
                    <a:lstStyle/>
                    <a:p>
                      <a:r>
                        <a:rPr lang="en-US" sz="1000"/>
                        <a:t>69</a:t>
                      </a:r>
                    </a:p>
                  </a:txBody>
                  <a:tcPr/>
                </a:tc>
                <a:tc>
                  <a:txBody>
                    <a:bodyPr/>
                    <a:lstStyle/>
                    <a:p>
                      <a:r>
                        <a:rPr lang="en-US" sz="1000"/>
                        <a:t>1</a:t>
                      </a:r>
                    </a:p>
                  </a:txBody>
                  <a:tcPr/>
                </a:tc>
                <a:tc>
                  <a:txBody>
                    <a:bodyPr/>
                    <a:lstStyle/>
                    <a:p>
                      <a:r>
                        <a:rPr lang="en-US" sz="1000"/>
                        <a:t>0.5711%</a:t>
                      </a:r>
                    </a:p>
                  </a:txBody>
                  <a:tcPr/>
                </a:tc>
                <a:tc>
                  <a:txBody>
                    <a:bodyPr/>
                    <a:lstStyle/>
                    <a:p>
                      <a:r>
                        <a:rPr lang="en-US" sz="1000"/>
                        <a:t>Photo</a:t>
                      </a:r>
                    </a:p>
                  </a:txBody>
                  <a:tcPr/>
                </a:tc>
                <a:extLst>
                  <a:ext uri="{0D108BD9-81ED-4DB2-BD59-A6C34878D82A}">
                    <a16:rowId xmlns:a16="http://schemas.microsoft.com/office/drawing/2014/main" val="900499668"/>
                  </a:ext>
                </a:extLst>
              </a:tr>
              <a:tr h="370840">
                <a:tc>
                  <a:txBody>
                    <a:bodyPr/>
                    <a:lstStyle/>
                    <a:p>
                      <a:r>
                        <a:rPr lang="en-US" sz="1000" b="1"/>
                        <a:t>Philadelphia Insurance Companies - 2017-05-11 10:27:33</a:t>
                      </a:r>
                      <a:r>
                        <a:rPr lang="en-US" sz="1000"/>
                        <a:t>
PHLY’s Marketing Team in Charlotte, NC surprised intern Carter Reid when they launched a blizzard of confetti and streamers! Minutes before the surprise celebration, Carter was offered a full-time position on #TEAMPHLY as a new Marketing Associate. Congratulations Carter! https://lnkd.in/drgy82c</a:t>
                      </a:r>
                    </a:p>
                  </a:txBody>
                  <a:tcPr/>
                </a:tc>
                <a:tc>
                  <a:txBody>
                    <a:bodyPr/>
                    <a:lstStyle/>
                    <a:p>
                      <a:r>
                        <a:rPr lang="en-US" sz="1000"/>
                        <a:t>66</a:t>
                      </a:r>
                    </a:p>
                  </a:txBody>
                  <a:tcPr/>
                </a:tc>
                <a:tc>
                  <a:txBody>
                    <a:bodyPr/>
                    <a:lstStyle/>
                    <a:p>
                      <a:r>
                        <a:rPr lang="en-US" sz="1000"/>
                        <a:t>1</a:t>
                      </a:r>
                    </a:p>
                  </a:txBody>
                  <a:tcPr/>
                </a:tc>
                <a:tc>
                  <a:txBody>
                    <a:bodyPr/>
                    <a:lstStyle/>
                    <a:p>
                      <a:r>
                        <a:rPr lang="en-US" sz="1000"/>
                        <a:t>0.5443%</a:t>
                      </a:r>
                    </a:p>
                  </a:txBody>
                  <a:tcPr/>
                </a:tc>
                <a:tc>
                  <a:txBody>
                    <a:bodyPr/>
                    <a:lstStyle/>
                    <a:p>
                      <a:r>
                        <a:rPr lang="en-US" sz="1000"/>
                        <a:t>Link</a:t>
                      </a:r>
                    </a:p>
                  </a:txBody>
                  <a:tcPr/>
                </a:tc>
                <a:extLst>
                  <a:ext uri="{0D108BD9-81ED-4DB2-BD59-A6C34878D82A}">
                    <a16:rowId xmlns:a16="http://schemas.microsoft.com/office/drawing/2014/main" val="2728236468"/>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212871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67909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042622"/>
                    </a:ext>
                  </a:extLst>
                </a:gridCol>
                <a:gridCol w="699516">
                  <a:extLst>
                    <a:ext uri="{9D8B030D-6E8A-4147-A177-3AD203B41FA5}">
                      <a16:colId xmlns:a16="http://schemas.microsoft.com/office/drawing/2014/main" val="655214388"/>
                    </a:ext>
                  </a:extLst>
                </a:gridCol>
                <a:gridCol w="699516">
                  <a:extLst>
                    <a:ext uri="{9D8B030D-6E8A-4147-A177-3AD203B41FA5}">
                      <a16:colId xmlns:a16="http://schemas.microsoft.com/office/drawing/2014/main" val="3001000523"/>
                    </a:ext>
                  </a:extLst>
                </a:gridCol>
                <a:gridCol w="658368">
                  <a:extLst>
                    <a:ext uri="{9D8B030D-6E8A-4147-A177-3AD203B41FA5}">
                      <a16:colId xmlns:a16="http://schemas.microsoft.com/office/drawing/2014/main" val="2864642637"/>
                    </a:ext>
                  </a:extLst>
                </a:gridCol>
                <a:gridCol w="658368">
                  <a:extLst>
                    <a:ext uri="{9D8B030D-6E8A-4147-A177-3AD203B41FA5}">
                      <a16:colId xmlns:a16="http://schemas.microsoft.com/office/drawing/2014/main" val="855399711"/>
                    </a:ext>
                  </a:extLst>
                </a:gridCol>
                <a:gridCol w="658368">
                  <a:extLst>
                    <a:ext uri="{9D8B030D-6E8A-4147-A177-3AD203B41FA5}">
                      <a16:colId xmlns:a16="http://schemas.microsoft.com/office/drawing/2014/main" val="4017646867"/>
                    </a:ext>
                  </a:extLst>
                </a:gridCol>
                <a:gridCol w="699516">
                  <a:extLst>
                    <a:ext uri="{9D8B030D-6E8A-4147-A177-3AD203B41FA5}">
                      <a16:colId xmlns:a16="http://schemas.microsoft.com/office/drawing/2014/main" val="1763451890"/>
                    </a:ext>
                  </a:extLst>
                </a:gridCol>
                <a:gridCol w="699516">
                  <a:extLst>
                    <a:ext uri="{9D8B030D-6E8A-4147-A177-3AD203B41FA5}">
                      <a16:colId xmlns:a16="http://schemas.microsoft.com/office/drawing/2014/main" val="1934223900"/>
                    </a:ext>
                  </a:extLst>
                </a:gridCol>
                <a:gridCol w="699516">
                  <a:extLst>
                    <a:ext uri="{9D8B030D-6E8A-4147-A177-3AD203B41FA5}">
                      <a16:colId xmlns:a16="http://schemas.microsoft.com/office/drawing/2014/main" val="1419423623"/>
                    </a:ext>
                  </a:extLst>
                </a:gridCol>
                <a:gridCol w="658368">
                  <a:extLst>
                    <a:ext uri="{9D8B030D-6E8A-4147-A177-3AD203B41FA5}">
                      <a16:colId xmlns:a16="http://schemas.microsoft.com/office/drawing/2014/main" val="33416574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64173623"/>
                  </a:ext>
                </a:extLst>
              </a:tr>
              <a:tr h="370840">
                <a:tc>
                  <a:txBody>
                    <a:bodyPr/>
                    <a:lstStyle/>
                    <a:p>
                      <a:r>
                        <a:rPr lang="en-US" sz="1000"/>
                        <a:t>phlyinsurance (Philadelphia Insurance Co.)</a:t>
                      </a:r>
                    </a:p>
                  </a:txBody>
                  <a:tcPr/>
                </a:tc>
                <a:tc>
                  <a:txBody>
                    <a:bodyPr/>
                    <a:lstStyle/>
                    <a:p>
                      <a:r>
                        <a:rPr lang="en-US" sz="1000"/>
                        <a:t>500</a:t>
                      </a:r>
                    </a:p>
                  </a:txBody>
                  <a:tcPr/>
                </a:tc>
                <a:tc>
                  <a:txBody>
                    <a:bodyPr/>
                    <a:lstStyle/>
                    <a:p>
                      <a:r>
                        <a:rPr lang="en-US" sz="1000"/>
                        <a:t>15</a:t>
                      </a:r>
                    </a:p>
                  </a:txBody>
                  <a:tcPr/>
                </a:tc>
                <a:tc>
                  <a:txBody>
                    <a:bodyPr/>
                    <a:lstStyle/>
                    <a:p>
                      <a:r>
                        <a:rPr lang="en-US" sz="1000"/>
                        <a:t>14</a:t>
                      </a:r>
                    </a:p>
                  </a:txBody>
                  <a:tcPr/>
                </a:tc>
                <a:tc>
                  <a:txBody>
                    <a:bodyPr/>
                    <a:lstStyle/>
                    <a:p>
                      <a:r>
                        <a:rPr lang="en-US" sz="1000"/>
                        <a:t>4</a:t>
                      </a:r>
                    </a:p>
                  </a:txBody>
                  <a:tcPr/>
                </a:tc>
                <a:tc>
                  <a:txBody>
                    <a:bodyPr/>
                    <a:lstStyle/>
                    <a:p>
                      <a:r>
                        <a:rPr lang="en-US" sz="1000"/>
                        <a:t>1</a:t>
                      </a:r>
                    </a:p>
                  </a:txBody>
                  <a:tcPr/>
                </a:tc>
                <a:tc>
                  <a:txBody>
                    <a:bodyPr/>
                    <a:lstStyle/>
                    <a:p>
                      <a:r>
                        <a:rPr lang="en-US" sz="1000"/>
                        <a:t>19</a:t>
                      </a:r>
                    </a:p>
                  </a:txBody>
                  <a:tcPr/>
                </a:tc>
                <a:tc>
                  <a:txBody>
                    <a:bodyPr/>
                    <a:lstStyle/>
                    <a:p>
                      <a:r>
                        <a:rPr lang="en-US" sz="1000"/>
                        <a:t>1075</a:t>
                      </a:r>
                    </a:p>
                  </a:txBody>
                  <a:tcPr/>
                </a:tc>
                <a:tc>
                  <a:txBody>
                    <a:bodyPr/>
                    <a:lstStyle/>
                    <a:p>
                      <a:r>
                        <a:rPr lang="en-US" sz="1000"/>
                        <a:t>9</a:t>
                      </a:r>
                    </a:p>
                  </a:txBody>
                  <a:tcPr/>
                </a:tc>
                <a:tc>
                  <a:txBody>
                    <a:bodyPr/>
                    <a:lstStyle/>
                    <a:p>
                      <a:r>
                        <a:rPr lang="en-US" sz="1000"/>
                        <a:t>11.5961%</a:t>
                      </a:r>
                    </a:p>
                  </a:txBody>
                  <a:tcPr/>
                </a:tc>
                <a:extLst>
                  <a:ext uri="{0D108BD9-81ED-4DB2-BD59-A6C34878D82A}">
                    <a16:rowId xmlns:a16="http://schemas.microsoft.com/office/drawing/2014/main" val="355071980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486076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4480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896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01214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210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0046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66313286"/>
                    </a:ext>
                  </a:extLst>
                </a:gridCol>
                <a:gridCol w="987552">
                  <a:extLst>
                    <a:ext uri="{9D8B030D-6E8A-4147-A177-3AD203B41FA5}">
                      <a16:colId xmlns:a16="http://schemas.microsoft.com/office/drawing/2014/main" val="2972373597"/>
                    </a:ext>
                  </a:extLst>
                </a:gridCol>
                <a:gridCol w="987552">
                  <a:extLst>
                    <a:ext uri="{9D8B030D-6E8A-4147-A177-3AD203B41FA5}">
                      <a16:colId xmlns:a16="http://schemas.microsoft.com/office/drawing/2014/main" val="4120168642"/>
                    </a:ext>
                  </a:extLst>
                </a:gridCol>
                <a:gridCol w="987552">
                  <a:extLst>
                    <a:ext uri="{9D8B030D-6E8A-4147-A177-3AD203B41FA5}">
                      <a16:colId xmlns:a16="http://schemas.microsoft.com/office/drawing/2014/main" val="3987938285"/>
                    </a:ext>
                  </a:extLst>
                </a:gridCol>
                <a:gridCol w="987552">
                  <a:extLst>
                    <a:ext uri="{9D8B030D-6E8A-4147-A177-3AD203B41FA5}">
                      <a16:colId xmlns:a16="http://schemas.microsoft.com/office/drawing/2014/main" val="328289298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28683361"/>
                  </a:ext>
                </a:extLst>
              </a:tr>
              <a:tr h="370840">
                <a:tc>
                  <a:txBody>
                    <a:bodyPr/>
                    <a:lstStyle/>
                    <a:p>
                      <a:r>
                        <a:rPr lang="en-US" sz="1000" b="1"/>
                        <a:t>phlyinsurance (Philadelphia Insurance Co.) - 2017-05-30 16:49:39</a:t>
                      </a:r>
                      <a:r>
                        <a:rPr lang="en-US" sz="1000"/>
                        <a:t>
Employees in the Home Office took a walk on the #wild side during #PHLY's Annual Company Outing at the #PhiladelphiaZoo! #TEAMPHLY enjoyed a #fun evening of #adventure with family, friends, and many of the #zoo's residents 🐵🐯🦁🐾 #ThinkPHLY #insurance #phlyzoo2017 #phillyzoo #zoochangesyou #philadelphia</a:t>
                      </a:r>
                    </a:p>
                  </a:txBody>
                  <a:tcPr/>
                </a:tc>
                <a:tc>
                  <a:txBody>
                    <a:bodyPr/>
                    <a:lstStyle/>
                    <a:p>
                      <a:r>
                        <a:rPr lang="en-US" sz="1000"/>
                        <a:t>82</a:t>
                      </a:r>
                    </a:p>
                  </a:txBody>
                  <a:tcPr/>
                </a:tc>
                <a:tc>
                  <a:txBody>
                    <a:bodyPr/>
                    <a:lstStyle/>
                    <a:p>
                      <a:r>
                        <a:rPr lang="en-US" sz="1000"/>
                        <a:t>0</a:t>
                      </a:r>
                    </a:p>
                  </a:txBody>
                  <a:tcPr/>
                </a:tc>
                <a:tc>
                  <a:txBody>
                    <a:bodyPr/>
                    <a:lstStyle/>
                    <a:p>
                      <a:r>
                        <a:rPr lang="en-US" sz="1000"/>
                        <a:t>16.4659%</a:t>
                      </a:r>
                    </a:p>
                  </a:txBody>
                  <a:tcPr/>
                </a:tc>
                <a:tc>
                  <a:txBody>
                    <a:bodyPr/>
                    <a:lstStyle/>
                    <a:p>
                      <a:r>
                        <a:rPr lang="en-US" sz="1000"/>
                        <a:t>Carousel</a:t>
                      </a:r>
                    </a:p>
                  </a:txBody>
                  <a:tcPr/>
                </a:tc>
                <a:extLst>
                  <a:ext uri="{0D108BD9-81ED-4DB2-BD59-A6C34878D82A}">
                    <a16:rowId xmlns:a16="http://schemas.microsoft.com/office/drawing/2014/main" val="749099468"/>
                  </a:ext>
                </a:extLst>
              </a:tr>
              <a:tr h="370840">
                <a:tc>
                  <a:txBody>
                    <a:bodyPr/>
                    <a:lstStyle/>
                    <a:p>
                      <a:r>
                        <a:rPr lang="en-US" sz="1000" b="1"/>
                        <a:t>phlyinsurance (Philadelphia Insurance Co.) - 2017-05-15 16:49:40</a:t>
                      </a:r>
                      <a:r>
                        <a:rPr lang="en-US" sz="1000"/>
                        <a:t>
#TEAMPHLY appreciates all of the #hardwork and #loyalty our agents show us throughout the year. To show our #gratitude, #PHLY employees in the #HighlandsRanch, CO office invited our agents to hit the lanes at Bowlero during the Rocky Mountain Agency #Appreciation Event! 🎳😊 #ThinkPHLY #insurance #fun #bowling #thankful</a:t>
                      </a:r>
                    </a:p>
                  </a:txBody>
                  <a:tcPr/>
                </a:tc>
                <a:tc>
                  <a:txBody>
                    <a:bodyPr/>
                    <a:lstStyle/>
                    <a:p>
                      <a:r>
                        <a:rPr lang="en-US" sz="1000"/>
                        <a:t>73</a:t>
                      </a:r>
                    </a:p>
                  </a:txBody>
                  <a:tcPr/>
                </a:tc>
                <a:tc>
                  <a:txBody>
                    <a:bodyPr/>
                    <a:lstStyle/>
                    <a:p>
                      <a:r>
                        <a:rPr lang="en-US" sz="1000"/>
                        <a:t>0</a:t>
                      </a:r>
                    </a:p>
                  </a:txBody>
                  <a:tcPr/>
                </a:tc>
                <a:tc>
                  <a:txBody>
                    <a:bodyPr/>
                    <a:lstStyle/>
                    <a:p>
                      <a:r>
                        <a:rPr lang="en-US" sz="1000"/>
                        <a:t>15.1767%</a:t>
                      </a:r>
                    </a:p>
                  </a:txBody>
                  <a:tcPr/>
                </a:tc>
                <a:tc>
                  <a:txBody>
                    <a:bodyPr/>
                    <a:lstStyle/>
                    <a:p>
                      <a:r>
                        <a:rPr lang="en-US" sz="1000"/>
                        <a:t>Image</a:t>
                      </a:r>
                    </a:p>
                  </a:txBody>
                  <a:tcPr/>
                </a:tc>
                <a:extLst>
                  <a:ext uri="{0D108BD9-81ED-4DB2-BD59-A6C34878D82A}">
                    <a16:rowId xmlns:a16="http://schemas.microsoft.com/office/drawing/2014/main" val="3197289725"/>
                  </a:ext>
                </a:extLst>
              </a:tr>
              <a:tr h="370840">
                <a:tc>
                  <a:txBody>
                    <a:bodyPr/>
                    <a:lstStyle/>
                    <a:p>
                      <a:r>
                        <a:rPr lang="en-US" sz="1000" b="1"/>
                        <a:t>phlyinsurance (Philadelphia Insurance Co.) - 2017-05-03 17:29:19</a:t>
                      </a:r>
                      <a:r>
                        <a:rPr lang="en-US" sz="1000"/>
                        <a:t>
#TEAMPHLY was all smiles when they volunteered to #help behind the scenes at the Best Buddies Friendship #Walk! #BestBuddies is an organization dedicated to assisting individuals with intellectual and developmental #disabilities. #PHLY employees in the Home Office were happy to lend a hand to help raise awareness and funds. #ThinkPHLY #BBFW #volunteer #fundraiser #charity #spreadlove</a:t>
                      </a:r>
                    </a:p>
                  </a:txBody>
                  <a:tcPr/>
                </a:tc>
                <a:tc>
                  <a:txBody>
                    <a:bodyPr/>
                    <a:lstStyle/>
                    <a:p>
                      <a:r>
                        <a:rPr lang="en-US" sz="1000"/>
                        <a:t>72</a:t>
                      </a:r>
                    </a:p>
                  </a:txBody>
                  <a:tcPr/>
                </a:tc>
                <a:tc>
                  <a:txBody>
                    <a:bodyPr/>
                    <a:lstStyle/>
                    <a:p>
                      <a:r>
                        <a:rPr lang="en-US" sz="1000"/>
                        <a:t>0</a:t>
                      </a:r>
                    </a:p>
                  </a:txBody>
                  <a:tcPr/>
                </a:tc>
                <a:tc>
                  <a:txBody>
                    <a:bodyPr/>
                    <a:lstStyle/>
                    <a:p>
                      <a:r>
                        <a:rPr lang="en-US" sz="1000"/>
                        <a:t>14.9378%</a:t>
                      </a:r>
                    </a:p>
                  </a:txBody>
                  <a:tcPr/>
                </a:tc>
                <a:tc>
                  <a:txBody>
                    <a:bodyPr/>
                    <a:lstStyle/>
                    <a:p>
                      <a:r>
                        <a:rPr lang="en-US" sz="1000"/>
                        <a:t>Carousel</a:t>
                      </a:r>
                    </a:p>
                  </a:txBody>
                  <a:tcPr/>
                </a:tc>
                <a:extLst>
                  <a:ext uri="{0D108BD9-81ED-4DB2-BD59-A6C34878D82A}">
                    <a16:rowId xmlns:a16="http://schemas.microsoft.com/office/drawing/2014/main" val="1552206938"/>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180582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681</Words>
  <Application>Microsoft Office PowerPoint</Application>
  <PresentationFormat>On-screen Show (4:3)</PresentationFormat>
  <Paragraphs>308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2017-06-01T18:39:13Z</dcterms:created>
  <dcterms:modified xsi:type="dcterms:W3CDTF">2017-06-01T18:39:43Z</dcterms:modified>
</cp:coreProperties>
</file>