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42856</c:v>
                </c:pt>
              </c:numCache>
            </c:numRef>
          </c:cat>
          <c:val>
            <c:numRef>
              <c:f>Sheet1!$B$2</c:f>
              <c:numCache>
                <c:formatCode>General</c:formatCode>
                <c:ptCount val="1"/>
                <c:pt idx="0">
                  <c:v>66</c:v>
                </c:pt>
              </c:numCache>
            </c:numRef>
          </c:val>
          <c:extLst>
            <c:ext xmlns:c16="http://schemas.microsoft.com/office/drawing/2014/chart" uri="{C3380CC4-5D6E-409C-BE32-E72D297353CC}">
              <c16:uniqueId val="{00000000-E5F9-4F48-996F-5A91CA02AC1A}"/>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42856</c:v>
                </c:pt>
              </c:numCache>
            </c:numRef>
          </c:cat>
          <c:val>
            <c:numRef>
              <c:f>Sheet1!$C$2</c:f>
              <c:numCache>
                <c:formatCode>General</c:formatCode>
                <c:ptCount val="1"/>
                <c:pt idx="0">
                  <c:v>43</c:v>
                </c:pt>
              </c:numCache>
            </c:numRef>
          </c:val>
          <c:extLst>
            <c:ext xmlns:c16="http://schemas.microsoft.com/office/drawing/2014/chart" uri="{C3380CC4-5D6E-409C-BE32-E72D297353CC}">
              <c16:uniqueId val="{00000001-E5F9-4F48-996F-5A91CA02AC1A}"/>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42856</c:v>
                </c:pt>
              </c:numCache>
            </c:numRef>
          </c:cat>
          <c:val>
            <c:numRef>
              <c:f>Sheet1!$D$2</c:f>
              <c:numCache>
                <c:formatCode>General</c:formatCode>
                <c:ptCount val="1"/>
                <c:pt idx="0">
                  <c:v>0</c:v>
                </c:pt>
              </c:numCache>
            </c:numRef>
          </c:val>
          <c:extLst>
            <c:ext xmlns:c16="http://schemas.microsoft.com/office/drawing/2014/chart" uri="{C3380CC4-5D6E-409C-BE32-E72D297353CC}">
              <c16:uniqueId val="{00000002-E5F9-4F48-996F-5A91CA02AC1A}"/>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42856</c:v>
                </c:pt>
              </c:numCache>
            </c:numRef>
          </c:cat>
          <c:val>
            <c:numRef>
              <c:f>Sheet1!$E$2</c:f>
              <c:numCache>
                <c:formatCode>General</c:formatCode>
                <c:ptCount val="1"/>
                <c:pt idx="0">
                  <c:v>0</c:v>
                </c:pt>
              </c:numCache>
            </c:numRef>
          </c:val>
          <c:extLst>
            <c:ext xmlns:c16="http://schemas.microsoft.com/office/drawing/2014/chart" uri="{C3380CC4-5D6E-409C-BE32-E72D297353CC}">
              <c16:uniqueId val="{00000003-E5F9-4F48-996F-5A91CA02AC1A}"/>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42856</c:v>
                </c:pt>
              </c:numCache>
            </c:numRef>
          </c:cat>
          <c:val>
            <c:numRef>
              <c:f>Sheet1!$F$2</c:f>
              <c:numCache>
                <c:formatCode>General</c:formatCode>
                <c:ptCount val="1"/>
                <c:pt idx="0">
                  <c:v>3166</c:v>
                </c:pt>
              </c:numCache>
            </c:numRef>
          </c:val>
          <c:extLst>
            <c:ext xmlns:c16="http://schemas.microsoft.com/office/drawing/2014/chart" uri="{C3380CC4-5D6E-409C-BE32-E72D297353CC}">
              <c16:uniqueId val="{00000004-E5F9-4F48-996F-5A91CA02AC1A}"/>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42856</c:v>
                </c:pt>
              </c:numCache>
            </c:numRef>
          </c:cat>
          <c:val>
            <c:numRef>
              <c:f>Sheet1!$G$2</c:f>
              <c:numCache>
                <c:formatCode>General</c:formatCode>
                <c:ptCount val="1"/>
                <c:pt idx="0">
                  <c:v>0</c:v>
                </c:pt>
              </c:numCache>
            </c:numRef>
          </c:val>
          <c:extLst>
            <c:ext xmlns:c16="http://schemas.microsoft.com/office/drawing/2014/chart" uri="{C3380CC4-5D6E-409C-BE32-E72D297353CC}">
              <c16:uniqueId val="{00000005-E5F9-4F48-996F-5A91CA02AC1A}"/>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42856</c:v>
                </c:pt>
              </c:numCache>
            </c:numRef>
          </c:cat>
          <c:val>
            <c:numRef>
              <c:f>Sheet1!$H$2</c:f>
              <c:numCache>
                <c:formatCode>General</c:formatCode>
                <c:ptCount val="1"/>
                <c:pt idx="0">
                  <c:v>0</c:v>
                </c:pt>
              </c:numCache>
            </c:numRef>
          </c:val>
          <c:extLst>
            <c:ext xmlns:c16="http://schemas.microsoft.com/office/drawing/2014/chart" uri="{C3380CC4-5D6E-409C-BE32-E72D297353CC}">
              <c16:uniqueId val="{00000006-E5F9-4F48-996F-5A91CA02AC1A}"/>
            </c:ext>
          </c:extLst>
        </c:ser>
        <c:dLbls>
          <c:showLegendKey val="0"/>
          <c:showVal val="0"/>
          <c:showCatName val="0"/>
          <c:showSerName val="0"/>
          <c:showPercent val="0"/>
          <c:showBubbleSize val="0"/>
        </c:dLbls>
        <c:gapWidth val="219"/>
        <c:overlap val="-27"/>
        <c:axId val="287911520"/>
        <c:axId val="287907912"/>
      </c:barChart>
      <c:dateAx>
        <c:axId val="287911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907912"/>
        <c:crosses val="autoZero"/>
        <c:auto val="1"/>
        <c:lblOffset val="100"/>
        <c:baseTimeUnit val="days"/>
      </c:dateAx>
      <c:valAx>
        <c:axId val="287907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911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c:v>
                </c:pt>
                <c:pt idx="1">
                  <c:v>1</c:v>
                </c:pt>
                <c:pt idx="2">
                  <c:v>2</c:v>
                </c:pt>
                <c:pt idx="3">
                  <c:v>4</c:v>
                </c:pt>
                <c:pt idx="4">
                  <c:v>4</c:v>
                </c:pt>
                <c:pt idx="5">
                  <c:v>0</c:v>
                </c:pt>
              </c:numCache>
            </c:numRef>
          </c:val>
          <c:extLst>
            <c:ext xmlns:c16="http://schemas.microsoft.com/office/drawing/2014/chart" uri="{C3380CC4-5D6E-409C-BE32-E72D297353CC}">
              <c16:uniqueId val="{00000000-21C3-4F0E-9046-55336883BFBE}"/>
            </c:ext>
          </c:extLst>
        </c:ser>
        <c:dLbls>
          <c:showLegendKey val="0"/>
          <c:showVal val="0"/>
          <c:showCatName val="0"/>
          <c:showSerName val="0"/>
          <c:showPercent val="0"/>
          <c:showBubbleSize val="0"/>
        </c:dLbls>
        <c:gapWidth val="219"/>
        <c:overlap val="-27"/>
        <c:axId val="243954616"/>
        <c:axId val="287502472"/>
      </c:barChart>
      <c:dateAx>
        <c:axId val="243954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502472"/>
        <c:crosses val="autoZero"/>
        <c:auto val="1"/>
        <c:lblOffset val="100"/>
        <c:baseTimeUnit val="months"/>
      </c:dateAx>
      <c:valAx>
        <c:axId val="287502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95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2</c:v>
                </c:pt>
                <c:pt idx="2">
                  <c:v>2</c:v>
                </c:pt>
                <c:pt idx="3">
                  <c:v>1</c:v>
                </c:pt>
                <c:pt idx="4">
                  <c:v>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1A1-4FB5-A0ED-A59AB28C7856}"/>
            </c:ext>
          </c:extLst>
        </c:ser>
        <c:dLbls>
          <c:showLegendKey val="0"/>
          <c:showVal val="0"/>
          <c:showCatName val="0"/>
          <c:showSerName val="0"/>
          <c:showPercent val="0"/>
          <c:showBubbleSize val="0"/>
        </c:dLbls>
        <c:gapWidth val="219"/>
        <c:overlap val="-27"/>
        <c:axId val="287502800"/>
        <c:axId val="287502144"/>
      </c:barChart>
      <c:dateAx>
        <c:axId val="287502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502144"/>
        <c:crosses val="autoZero"/>
        <c:auto val="1"/>
        <c:lblOffset val="100"/>
        <c:baseTimeUnit val="months"/>
      </c:dateAx>
      <c:valAx>
        <c:axId val="287502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502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1606</c:v>
                </c:pt>
                <c:pt idx="1">
                  <c:v>741</c:v>
                </c:pt>
                <c:pt idx="2">
                  <c:v>1611</c:v>
                </c:pt>
                <c:pt idx="3">
                  <c:v>1625</c:v>
                </c:pt>
                <c:pt idx="4">
                  <c:v>1781</c:v>
                </c:pt>
              </c:numCache>
            </c:numRef>
          </c:val>
          <c:extLst>
            <c:ext xmlns:c16="http://schemas.microsoft.com/office/drawing/2014/chart" uri="{C3380CC4-5D6E-409C-BE32-E72D297353CC}">
              <c16:uniqueId val="{00000000-1F65-423C-B50D-82A14AE9C03A}"/>
            </c:ext>
          </c:extLst>
        </c:ser>
        <c:dLbls>
          <c:showLegendKey val="0"/>
          <c:showVal val="0"/>
          <c:showCatName val="0"/>
          <c:showSerName val="0"/>
          <c:showPercent val="0"/>
          <c:showBubbleSize val="0"/>
        </c:dLbls>
        <c:gapWidth val="219"/>
        <c:overlap val="-27"/>
        <c:axId val="291635456"/>
        <c:axId val="291637752"/>
      </c:barChart>
      <c:dateAx>
        <c:axId val="291635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637752"/>
        <c:crosses val="autoZero"/>
        <c:auto val="1"/>
        <c:lblOffset val="100"/>
        <c:baseTimeUnit val="months"/>
      </c:dateAx>
      <c:valAx>
        <c:axId val="291637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63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5</c:v>
                </c:pt>
                <c:pt idx="4">
                  <c:v>2</c:v>
                </c:pt>
                <c:pt idx="5">
                  <c:v>0</c:v>
                </c:pt>
              </c:numCache>
            </c:numRef>
          </c:val>
          <c:extLst>
            <c:ext xmlns:c16="http://schemas.microsoft.com/office/drawing/2014/chart" uri="{C3380CC4-5D6E-409C-BE32-E72D297353CC}">
              <c16:uniqueId val="{00000000-B1EA-4FE8-A595-33D0BD646BA3}"/>
            </c:ext>
          </c:extLst>
        </c:ser>
        <c:dLbls>
          <c:showLegendKey val="0"/>
          <c:showVal val="0"/>
          <c:showCatName val="0"/>
          <c:showSerName val="0"/>
          <c:showPercent val="0"/>
          <c:showBubbleSize val="0"/>
        </c:dLbls>
        <c:gapWidth val="219"/>
        <c:overlap val="-27"/>
        <c:axId val="296552856"/>
        <c:axId val="296551872"/>
      </c:barChart>
      <c:dateAx>
        <c:axId val="296552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551872"/>
        <c:crosses val="autoZero"/>
        <c:auto val="1"/>
        <c:lblOffset val="100"/>
        <c:baseTimeUnit val="months"/>
      </c:dateAx>
      <c:valAx>
        <c:axId val="29655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552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E59-4496-B39D-766D02B07635}"/>
            </c:ext>
          </c:extLst>
        </c:ser>
        <c:dLbls>
          <c:showLegendKey val="0"/>
          <c:showVal val="0"/>
          <c:showCatName val="0"/>
          <c:showSerName val="0"/>
          <c:showPercent val="0"/>
          <c:showBubbleSize val="0"/>
        </c:dLbls>
        <c:gapWidth val="219"/>
        <c:overlap val="-27"/>
        <c:axId val="301070152"/>
        <c:axId val="301074416"/>
      </c:barChart>
      <c:dateAx>
        <c:axId val="301070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074416"/>
        <c:crosses val="autoZero"/>
        <c:auto val="1"/>
        <c:lblOffset val="100"/>
        <c:baseTimeUnit val="months"/>
      </c:dateAx>
      <c:valAx>
        <c:axId val="301074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070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24</c:v>
                </c:pt>
                <c:pt idx="4">
                  <c:v>71</c:v>
                </c:pt>
                <c:pt idx="5">
                  <c:v>1</c:v>
                </c:pt>
              </c:numCache>
            </c:numRef>
          </c:val>
          <c:extLst>
            <c:ext xmlns:c16="http://schemas.microsoft.com/office/drawing/2014/chart" uri="{C3380CC4-5D6E-409C-BE32-E72D297353CC}">
              <c16:uniqueId val="{00000000-E58A-4DFD-B836-F1E32C62461B}"/>
            </c:ext>
          </c:extLst>
        </c:ser>
        <c:dLbls>
          <c:showLegendKey val="0"/>
          <c:showVal val="0"/>
          <c:showCatName val="0"/>
          <c:showSerName val="0"/>
          <c:showPercent val="0"/>
          <c:showBubbleSize val="0"/>
        </c:dLbls>
        <c:gapWidth val="219"/>
        <c:overlap val="-27"/>
        <c:axId val="296561056"/>
        <c:axId val="296564008"/>
      </c:barChart>
      <c:dateAx>
        <c:axId val="296561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564008"/>
        <c:crosses val="autoZero"/>
        <c:auto val="1"/>
        <c:lblOffset val="100"/>
        <c:baseTimeUnit val="months"/>
      </c:dateAx>
      <c:valAx>
        <c:axId val="296564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561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10</c:v>
                </c:pt>
                <c:pt idx="1">
                  <c:v>13</c:v>
                </c:pt>
                <c:pt idx="2">
                  <c:v>21</c:v>
                </c:pt>
                <c:pt idx="3">
                  <c:v>13</c:v>
                </c:pt>
                <c:pt idx="4">
                  <c:v>17</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E42-412C-8D39-DCADC055A577}"/>
            </c:ext>
          </c:extLst>
        </c:ser>
        <c:dLbls>
          <c:showLegendKey val="0"/>
          <c:showVal val="0"/>
          <c:showCatName val="0"/>
          <c:showSerName val="0"/>
          <c:showPercent val="0"/>
          <c:showBubbleSize val="0"/>
        </c:dLbls>
        <c:gapWidth val="219"/>
        <c:overlap val="-27"/>
        <c:axId val="294205600"/>
        <c:axId val="176938960"/>
      </c:barChart>
      <c:dateAx>
        <c:axId val="294205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938960"/>
        <c:crosses val="autoZero"/>
        <c:auto val="1"/>
        <c:lblOffset val="100"/>
        <c:baseTimeUnit val="months"/>
      </c:dateAx>
      <c:valAx>
        <c:axId val="176938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205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TMA Social Media</a:t>
            </a:r>
          </a:p>
        </p:txBody>
      </p:sp>
      <p:sp>
        <p:nvSpPr>
          <p:cNvPr id="3" name="Subtitle 2"/>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522973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Overall Audience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294870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51154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63557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98773691"/>
                    </a:ext>
                  </a:extLst>
                </a:gridCol>
                <a:gridCol w="740664">
                  <a:extLst>
                    <a:ext uri="{9D8B030D-6E8A-4147-A177-3AD203B41FA5}">
                      <a16:colId xmlns:a16="http://schemas.microsoft.com/office/drawing/2014/main" val="2593376256"/>
                    </a:ext>
                  </a:extLst>
                </a:gridCol>
                <a:gridCol w="740664">
                  <a:extLst>
                    <a:ext uri="{9D8B030D-6E8A-4147-A177-3AD203B41FA5}">
                      <a16:colId xmlns:a16="http://schemas.microsoft.com/office/drawing/2014/main" val="3840438875"/>
                    </a:ext>
                  </a:extLst>
                </a:gridCol>
                <a:gridCol w="740664">
                  <a:extLst>
                    <a:ext uri="{9D8B030D-6E8A-4147-A177-3AD203B41FA5}">
                      <a16:colId xmlns:a16="http://schemas.microsoft.com/office/drawing/2014/main" val="3750848750"/>
                    </a:ext>
                  </a:extLst>
                </a:gridCol>
                <a:gridCol w="740664">
                  <a:extLst>
                    <a:ext uri="{9D8B030D-6E8A-4147-A177-3AD203B41FA5}">
                      <a16:colId xmlns:a16="http://schemas.microsoft.com/office/drawing/2014/main" val="3551843311"/>
                    </a:ext>
                  </a:extLst>
                </a:gridCol>
                <a:gridCol w="740664">
                  <a:extLst>
                    <a:ext uri="{9D8B030D-6E8A-4147-A177-3AD203B41FA5}">
                      <a16:colId xmlns:a16="http://schemas.microsoft.com/office/drawing/2014/main" val="1226603983"/>
                    </a:ext>
                  </a:extLst>
                </a:gridCol>
                <a:gridCol w="740664">
                  <a:extLst>
                    <a:ext uri="{9D8B030D-6E8A-4147-A177-3AD203B41FA5}">
                      <a16:colId xmlns:a16="http://schemas.microsoft.com/office/drawing/2014/main" val="11720662"/>
                    </a:ext>
                  </a:extLst>
                </a:gridCol>
                <a:gridCol w="740664">
                  <a:extLst>
                    <a:ext uri="{9D8B030D-6E8A-4147-A177-3AD203B41FA5}">
                      <a16:colId xmlns:a16="http://schemas.microsoft.com/office/drawing/2014/main" val="893269912"/>
                    </a:ext>
                  </a:extLst>
                </a:gridCol>
                <a:gridCol w="740664">
                  <a:extLst>
                    <a:ext uri="{9D8B030D-6E8A-4147-A177-3AD203B41FA5}">
                      <a16:colId xmlns:a16="http://schemas.microsoft.com/office/drawing/2014/main" val="1366132099"/>
                    </a:ext>
                  </a:extLst>
                </a:gridCol>
                <a:gridCol w="740664">
                  <a:extLst>
                    <a:ext uri="{9D8B030D-6E8A-4147-A177-3AD203B41FA5}">
                      <a16:colId xmlns:a16="http://schemas.microsoft.com/office/drawing/2014/main" val="246914543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05256180"/>
                  </a:ext>
                </a:extLst>
              </a:tr>
              <a:tr h="370840">
                <a:tc>
                  <a:txBody>
                    <a:bodyPr/>
                    <a:lstStyle/>
                    <a:p>
                      <a:r>
                        <a:rPr lang="en-US" sz="1000"/>
                        <a:t>Tokio Marine America</a:t>
                      </a:r>
                    </a:p>
                  </a:txBody>
                  <a:tcPr/>
                </a:tc>
                <a:tc>
                  <a:txBody>
                    <a:bodyPr/>
                    <a:lstStyle/>
                    <a:p>
                      <a:r>
                        <a:rPr lang="en-US" sz="1000"/>
                        <a:t>66</a:t>
                      </a:r>
                    </a:p>
                  </a:txBody>
                  <a:tcPr/>
                </a:tc>
                <a:tc>
                  <a:txBody>
                    <a:bodyPr/>
                    <a:lstStyle/>
                    <a:p>
                      <a:r>
                        <a:rPr lang="en-US" sz="1000"/>
                        <a:t>4</a:t>
                      </a:r>
                    </a:p>
                  </a:txBody>
                  <a:tcPr/>
                </a:tc>
                <a:tc>
                  <a:txBody>
                    <a:bodyPr/>
                    <a:lstStyle/>
                    <a:p>
                      <a:r>
                        <a:rPr lang="en-US" sz="1000"/>
                        <a:t>16</a:t>
                      </a:r>
                    </a:p>
                  </a:txBody>
                  <a:tcPr/>
                </a:tc>
                <a:tc>
                  <a:txBody>
                    <a:bodyPr/>
                    <a:lstStyle/>
                    <a:p>
                      <a:r>
                        <a:rPr lang="en-US" sz="1000"/>
                        <a:t>39</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4.0039%</a:t>
                      </a:r>
                    </a:p>
                  </a:txBody>
                  <a:tcPr/>
                </a:tc>
                <a:tc>
                  <a:txBody>
                    <a:bodyPr/>
                    <a:lstStyle/>
                    <a:p>
                      <a:r>
                        <a:rPr lang="en-US" sz="1000"/>
                        <a:t>0.0%</a:t>
                      </a:r>
                    </a:p>
                  </a:txBody>
                  <a:tcPr/>
                </a:tc>
                <a:extLst>
                  <a:ext uri="{0D108BD9-81ED-4DB2-BD59-A6C34878D82A}">
                    <a16:rowId xmlns:a16="http://schemas.microsoft.com/office/drawing/2014/main" val="774860920"/>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4215823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78748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5719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Facebook Post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611291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2918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Impressions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515405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9703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37389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65016767"/>
                    </a:ext>
                  </a:extLst>
                </a:gridCol>
                <a:gridCol w="658368">
                  <a:extLst>
                    <a:ext uri="{9D8B030D-6E8A-4147-A177-3AD203B41FA5}">
                      <a16:colId xmlns:a16="http://schemas.microsoft.com/office/drawing/2014/main" val="2958306848"/>
                    </a:ext>
                  </a:extLst>
                </a:gridCol>
                <a:gridCol w="658368">
                  <a:extLst>
                    <a:ext uri="{9D8B030D-6E8A-4147-A177-3AD203B41FA5}">
                      <a16:colId xmlns:a16="http://schemas.microsoft.com/office/drawing/2014/main" val="987768956"/>
                    </a:ext>
                  </a:extLst>
                </a:gridCol>
                <a:gridCol w="658368">
                  <a:extLst>
                    <a:ext uri="{9D8B030D-6E8A-4147-A177-3AD203B41FA5}">
                      <a16:colId xmlns:a16="http://schemas.microsoft.com/office/drawing/2014/main" val="3317949532"/>
                    </a:ext>
                  </a:extLst>
                </a:gridCol>
                <a:gridCol w="658368">
                  <a:extLst>
                    <a:ext uri="{9D8B030D-6E8A-4147-A177-3AD203B41FA5}">
                      <a16:colId xmlns:a16="http://schemas.microsoft.com/office/drawing/2014/main" val="474806197"/>
                    </a:ext>
                  </a:extLst>
                </a:gridCol>
                <a:gridCol w="658368">
                  <a:extLst>
                    <a:ext uri="{9D8B030D-6E8A-4147-A177-3AD203B41FA5}">
                      <a16:colId xmlns:a16="http://schemas.microsoft.com/office/drawing/2014/main" val="2252035353"/>
                    </a:ext>
                  </a:extLst>
                </a:gridCol>
                <a:gridCol w="658368">
                  <a:extLst>
                    <a:ext uri="{9D8B030D-6E8A-4147-A177-3AD203B41FA5}">
                      <a16:colId xmlns:a16="http://schemas.microsoft.com/office/drawing/2014/main" val="2570879818"/>
                    </a:ext>
                  </a:extLst>
                </a:gridCol>
                <a:gridCol w="658368">
                  <a:extLst>
                    <a:ext uri="{9D8B030D-6E8A-4147-A177-3AD203B41FA5}">
                      <a16:colId xmlns:a16="http://schemas.microsoft.com/office/drawing/2014/main" val="3334818631"/>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3849227207"/>
                  </a:ext>
                </a:extLst>
              </a:tr>
              <a:tr h="370840">
                <a:tc>
                  <a:txBody>
                    <a:bodyPr/>
                    <a:lstStyle/>
                    <a:p>
                      <a:r>
                        <a:rPr lang="en-US" sz="1000" b="1"/>
                        <a:t>Tokio Marine America - 2017-05-01 13:41:23</a:t>
                      </a:r>
                      <a:r>
                        <a:rPr lang="en-US" sz="1000"/>
                        <a:t>
TMA Working Hard to Help our Communities last month!
Pasadena Office helped at the Los Angeles Regional Food Bank, our New York Office helped at New York Cares, our Chicago Office helped at the Boys &amp; Girls Clubs of Chicago and our Texas Office partnered with Philadelphia Insurance Companies for Earth Day Texas!</a:t>
                      </a:r>
                    </a:p>
                  </a:txBody>
                  <a:tcPr/>
                </a:tc>
                <a:tc>
                  <a:txBody>
                    <a:bodyPr/>
                    <a:lstStyle/>
                    <a:p>
                      <a:r>
                        <a:rPr lang="en-US" sz="1000"/>
                        <a:t>9</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14.5161%</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699664516"/>
                  </a:ext>
                </a:extLst>
              </a:tr>
              <a:tr h="370840">
                <a:tc>
                  <a:txBody>
                    <a:bodyPr/>
                    <a:lstStyle/>
                    <a:p>
                      <a:r>
                        <a:rPr lang="en-US" sz="1000" b="1"/>
                        <a:t>Tokio Marine America - 2017-05-31 13:10:32</a:t>
                      </a:r>
                      <a:r>
                        <a:rPr lang="en-US" sz="1000"/>
                        <a:t>
The Pasadena office is partnering with Hillsides this year to support their academic efforts for the children they serve. In April we held a book drive to help supplement their on campus library. We were able to donate 178 books, $320 in Vroman's gift cards and provide them with a $2,500 grant check. These items were delivered by our Pasadena HR Team last week!</a:t>
                      </a:r>
                    </a:p>
                  </a:txBody>
                  <a:tcPr/>
                </a:tc>
                <a:tc>
                  <a:txBody>
                    <a:bodyPr/>
                    <a:lstStyle/>
                    <a:p>
                      <a:r>
                        <a:rPr lang="en-US" sz="1000"/>
                        <a:t>5</a:t>
                      </a:r>
                    </a:p>
                  </a:txBody>
                  <a:tcPr/>
                </a:tc>
                <a:tc>
                  <a:txBody>
                    <a:bodyPr/>
                    <a:lstStyle/>
                    <a:p>
                      <a:r>
                        <a:rPr lang="en-US" sz="1000"/>
                        <a:t>4</a:t>
                      </a:r>
                    </a:p>
                  </a:txBody>
                  <a:tcPr/>
                </a:tc>
                <a:tc>
                  <a:txBody>
                    <a:bodyPr/>
                    <a:lstStyle/>
                    <a:p>
                      <a:r>
                        <a:rPr lang="en-US" sz="1000"/>
                        <a:t>1</a:t>
                      </a:r>
                    </a:p>
                  </a:txBody>
                  <a:tcPr/>
                </a:tc>
                <a:tc>
                  <a:txBody>
                    <a:bodyPr/>
                    <a:lstStyle/>
                    <a:p>
                      <a:r>
                        <a:rPr lang="en-US" sz="1000"/>
                        <a:t>0</a:t>
                      </a:r>
                    </a:p>
                  </a:txBody>
                  <a:tcPr/>
                </a:tc>
                <a:tc>
                  <a:txBody>
                    <a:bodyPr/>
                    <a:lstStyle/>
                    <a:p>
                      <a:r>
                        <a:rPr lang="en-US" sz="1000"/>
                        <a:t>7.5758%</a:t>
                      </a:r>
                    </a:p>
                  </a:txBody>
                  <a:tcPr/>
                </a:tc>
                <a:tc>
                  <a:txBody>
                    <a:bodyPr/>
                    <a:lstStyle/>
                    <a:p>
                      <a:r>
                        <a:rPr lang="en-US" sz="1000"/>
                        <a:t>Photo</a:t>
                      </a:r>
                    </a:p>
                  </a:txBody>
                  <a:tcPr/>
                </a:tc>
                <a:tc>
                  <a:txBody>
                    <a:bodyPr/>
                    <a:lstStyle/>
                    <a:p>
                      <a:r>
                        <a:rPr lang="en-US" sz="1000"/>
                        <a:t>n/a</a:t>
                      </a:r>
                    </a:p>
                  </a:txBody>
                  <a:tcPr/>
                </a:tc>
                <a:extLst>
                  <a:ext uri="{0D108BD9-81ED-4DB2-BD59-A6C34878D82A}">
                    <a16:rowId xmlns:a16="http://schemas.microsoft.com/office/drawing/2014/main" val="804614705"/>
                  </a:ext>
                </a:extLst>
              </a:tr>
              <a:tr h="370840">
                <a:tc>
                  <a:txBody>
                    <a:bodyPr/>
                    <a:lstStyle/>
                    <a:p>
                      <a:r>
                        <a:rPr lang="en-US" sz="1000" b="1"/>
                        <a:t>Tokio Marine America - 2017-05-15 16:10:01</a:t>
                      </a:r>
                      <a:r>
                        <a:rPr lang="en-US" sz="1000"/>
                        <a:t>
Mr. Nagano awarded TMA employee Martin with a Good Company Award at our Head Office in Japan! Congratulations!</a:t>
                      </a:r>
                    </a:p>
                  </a:txBody>
                  <a:tcPr/>
                </a:tc>
                <a:tc>
                  <a:txBody>
                    <a:bodyPr/>
                    <a:lstStyle/>
                    <a:p>
                      <a:r>
                        <a:rPr lang="en-US" sz="1000"/>
                        <a:t>4</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6.3492%</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704310601"/>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3719666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77083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546352946"/>
                    </a:ext>
                  </a:extLst>
                </a:gridCol>
                <a:gridCol w="493776">
                  <a:extLst>
                    <a:ext uri="{9D8B030D-6E8A-4147-A177-3AD203B41FA5}">
                      <a16:colId xmlns:a16="http://schemas.microsoft.com/office/drawing/2014/main" val="1252206322"/>
                    </a:ext>
                  </a:extLst>
                </a:gridCol>
                <a:gridCol w="493776">
                  <a:extLst>
                    <a:ext uri="{9D8B030D-6E8A-4147-A177-3AD203B41FA5}">
                      <a16:colId xmlns:a16="http://schemas.microsoft.com/office/drawing/2014/main" val="118758587"/>
                    </a:ext>
                  </a:extLst>
                </a:gridCol>
                <a:gridCol w="493776">
                  <a:extLst>
                    <a:ext uri="{9D8B030D-6E8A-4147-A177-3AD203B41FA5}">
                      <a16:colId xmlns:a16="http://schemas.microsoft.com/office/drawing/2014/main" val="4078508454"/>
                    </a:ext>
                  </a:extLst>
                </a:gridCol>
                <a:gridCol w="493776">
                  <a:extLst>
                    <a:ext uri="{9D8B030D-6E8A-4147-A177-3AD203B41FA5}">
                      <a16:colId xmlns:a16="http://schemas.microsoft.com/office/drawing/2014/main" val="1108887678"/>
                    </a:ext>
                  </a:extLst>
                </a:gridCol>
                <a:gridCol w="493776">
                  <a:extLst>
                    <a:ext uri="{9D8B030D-6E8A-4147-A177-3AD203B41FA5}">
                      <a16:colId xmlns:a16="http://schemas.microsoft.com/office/drawing/2014/main" val="1312101084"/>
                    </a:ext>
                  </a:extLst>
                </a:gridCol>
                <a:gridCol w="493776">
                  <a:extLst>
                    <a:ext uri="{9D8B030D-6E8A-4147-A177-3AD203B41FA5}">
                      <a16:colId xmlns:a16="http://schemas.microsoft.com/office/drawing/2014/main" val="2811675560"/>
                    </a:ext>
                  </a:extLst>
                </a:gridCol>
                <a:gridCol w="493776">
                  <a:extLst>
                    <a:ext uri="{9D8B030D-6E8A-4147-A177-3AD203B41FA5}">
                      <a16:colId xmlns:a16="http://schemas.microsoft.com/office/drawing/2014/main" val="2668445754"/>
                    </a:ext>
                  </a:extLst>
                </a:gridCol>
                <a:gridCol w="493776">
                  <a:extLst>
                    <a:ext uri="{9D8B030D-6E8A-4147-A177-3AD203B41FA5}">
                      <a16:colId xmlns:a16="http://schemas.microsoft.com/office/drawing/2014/main" val="3262633024"/>
                    </a:ext>
                  </a:extLst>
                </a:gridCol>
                <a:gridCol w="493776">
                  <a:extLst>
                    <a:ext uri="{9D8B030D-6E8A-4147-A177-3AD203B41FA5}">
                      <a16:colId xmlns:a16="http://schemas.microsoft.com/office/drawing/2014/main" val="1036602628"/>
                    </a:ext>
                  </a:extLst>
                </a:gridCol>
                <a:gridCol w="493776">
                  <a:extLst>
                    <a:ext uri="{9D8B030D-6E8A-4147-A177-3AD203B41FA5}">
                      <a16:colId xmlns:a16="http://schemas.microsoft.com/office/drawing/2014/main" val="3381870610"/>
                    </a:ext>
                  </a:extLst>
                </a:gridCol>
                <a:gridCol w="493776">
                  <a:extLst>
                    <a:ext uri="{9D8B030D-6E8A-4147-A177-3AD203B41FA5}">
                      <a16:colId xmlns:a16="http://schemas.microsoft.com/office/drawing/2014/main" val="2124448424"/>
                    </a:ext>
                  </a:extLst>
                </a:gridCol>
                <a:gridCol w="493776">
                  <a:extLst>
                    <a:ext uri="{9D8B030D-6E8A-4147-A177-3AD203B41FA5}">
                      <a16:colId xmlns:a16="http://schemas.microsoft.com/office/drawing/2014/main" val="3907408607"/>
                    </a:ext>
                  </a:extLst>
                </a:gridCol>
                <a:gridCol w="493776">
                  <a:extLst>
                    <a:ext uri="{9D8B030D-6E8A-4147-A177-3AD203B41FA5}">
                      <a16:colId xmlns:a16="http://schemas.microsoft.com/office/drawing/2014/main" val="78494190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44326571"/>
                  </a:ext>
                </a:extLst>
              </a:tr>
              <a:tr h="370840">
                <a:tc>
                  <a:txBody>
                    <a:bodyPr/>
                    <a:lstStyle/>
                    <a:p>
                      <a:r>
                        <a:rPr lang="en-US" sz="1000"/>
                        <a:t>@TokioMAmerica</a:t>
                      </a:r>
                    </a:p>
                  </a:txBody>
                  <a:tcPr/>
                </a:tc>
                <a:tc>
                  <a:txBody>
                    <a:bodyPr/>
                    <a:lstStyle/>
                    <a:p>
                      <a:r>
                        <a:rPr lang="en-US" sz="1000"/>
                        <a:t>43</a:t>
                      </a:r>
                    </a:p>
                  </a:txBody>
                  <a:tcPr/>
                </a:tc>
                <a:tc>
                  <a:txBody>
                    <a:bodyPr/>
                    <a:lstStyle/>
                    <a:p>
                      <a:r>
                        <a:rPr lang="en-US" sz="1000"/>
                        <a:t>2</a:t>
                      </a:r>
                    </a:p>
                  </a:txBody>
                  <a:tcPr/>
                </a:tc>
                <a:tc>
                  <a:txBody>
                    <a:bodyPr/>
                    <a:lstStyle/>
                    <a:p>
                      <a:r>
                        <a:rPr lang="en-US" sz="1000"/>
                        <a:t>11</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0.2165%</a:t>
                      </a:r>
                    </a:p>
                  </a:txBody>
                  <a:tcPr/>
                </a:tc>
                <a:tc>
                  <a:txBody>
                    <a:bodyPr/>
                    <a:lstStyle/>
                    <a:p>
                      <a:r>
                        <a:rPr lang="en-US" sz="1000"/>
                        <a:t>0.0%</a:t>
                      </a:r>
                    </a:p>
                  </a:txBody>
                  <a:tcPr/>
                </a:tc>
                <a:extLst>
                  <a:ext uri="{0D108BD9-81ED-4DB2-BD59-A6C34878D82A}">
                    <a16:rowId xmlns:a16="http://schemas.microsoft.com/office/drawing/2014/main" val="3001848573"/>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27654151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4769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3096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Tweet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995981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9583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Own and Retweeted Tweets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82744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60685653"/>
                    </a:ext>
                  </a:extLst>
                </a:gridCol>
                <a:gridCol w="822960">
                  <a:extLst>
                    <a:ext uri="{9D8B030D-6E8A-4147-A177-3AD203B41FA5}">
                      <a16:colId xmlns:a16="http://schemas.microsoft.com/office/drawing/2014/main" val="4049244425"/>
                    </a:ext>
                  </a:extLst>
                </a:gridCol>
                <a:gridCol w="822960">
                  <a:extLst>
                    <a:ext uri="{9D8B030D-6E8A-4147-A177-3AD203B41FA5}">
                      <a16:colId xmlns:a16="http://schemas.microsoft.com/office/drawing/2014/main" val="3863452960"/>
                    </a:ext>
                  </a:extLst>
                </a:gridCol>
                <a:gridCol w="822960">
                  <a:extLst>
                    <a:ext uri="{9D8B030D-6E8A-4147-A177-3AD203B41FA5}">
                      <a16:colId xmlns:a16="http://schemas.microsoft.com/office/drawing/2014/main" val="1509581835"/>
                    </a:ext>
                  </a:extLst>
                </a:gridCol>
                <a:gridCol w="822960">
                  <a:extLst>
                    <a:ext uri="{9D8B030D-6E8A-4147-A177-3AD203B41FA5}">
                      <a16:colId xmlns:a16="http://schemas.microsoft.com/office/drawing/2014/main" val="1195972607"/>
                    </a:ext>
                  </a:extLst>
                </a:gridCol>
                <a:gridCol w="822960">
                  <a:extLst>
                    <a:ext uri="{9D8B030D-6E8A-4147-A177-3AD203B41FA5}">
                      <a16:colId xmlns:a16="http://schemas.microsoft.com/office/drawing/2014/main" val="1730255864"/>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189082622"/>
                  </a:ext>
                </a:extLst>
              </a:tr>
              <a:tr h="370840">
                <a:tc>
                  <a:txBody>
                    <a:bodyPr/>
                    <a:lstStyle/>
                    <a:p>
                      <a:r>
                        <a:rPr lang="en-US" sz="1000" b="1"/>
                        <a:t>@TokioMAmerica - 2017-05-01 13:49:20</a:t>
                      </a:r>
                      <a:r>
                        <a:rPr lang="en-US" sz="1000"/>
                        <a:t>
TMA Pasadena office working in the community at @LAFoodBank! #giveback https://t.co/GgQy9PmnyB</a:t>
                      </a:r>
                    </a:p>
                  </a:txBody>
                  <a:tcPr/>
                </a:tc>
                <a:tc>
                  <a:txBody>
                    <a:bodyPr/>
                    <a:lstStyle/>
                    <a:p>
                      <a:r>
                        <a:rPr lang="en-US" sz="1000"/>
                        <a:t>No</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2.4390%</a:t>
                      </a:r>
                    </a:p>
                  </a:txBody>
                  <a:tcPr/>
                </a:tc>
                <a:extLst>
                  <a:ext uri="{0D108BD9-81ED-4DB2-BD59-A6C34878D82A}">
                    <a16:rowId xmlns:a16="http://schemas.microsoft.com/office/drawing/2014/main" val="2379184475"/>
                  </a:ext>
                </a:extLst>
              </a:tr>
              <a:tr h="370840">
                <a:tc>
                  <a:txBody>
                    <a:bodyPr/>
                    <a:lstStyle/>
                    <a:p>
                      <a:r>
                        <a:rPr lang="en-US" sz="1000" b="1"/>
                        <a:t>@TokioMAmerica - 2017-05-24 19:38:13</a:t>
                      </a:r>
                      <a:r>
                        <a:rPr lang="en-US" sz="1000"/>
                        <a:t>
TMA is celebrating National Scavenger Hunt Day - We're looking for ANSHIN (safety, security, and peace of mind) in the office! https://t.co/sahJcQeVyc</a:t>
                      </a:r>
                    </a:p>
                  </a:txBody>
                  <a:tcPr/>
                </a:tc>
                <a:tc>
                  <a:txBody>
                    <a:bodyPr/>
                    <a:lstStyle/>
                    <a:p>
                      <a:r>
                        <a:rPr lang="en-US" sz="1000"/>
                        <a:t>No</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a:t>
                      </a:r>
                    </a:p>
                  </a:txBody>
                  <a:tcPr/>
                </a:tc>
                <a:extLst>
                  <a:ext uri="{0D108BD9-81ED-4DB2-BD59-A6C34878D82A}">
                    <a16:rowId xmlns:a16="http://schemas.microsoft.com/office/drawing/2014/main" val="361785113"/>
                  </a:ext>
                </a:extLst>
              </a:tr>
              <a:tr h="370840">
                <a:tc>
                  <a:txBody>
                    <a:bodyPr/>
                    <a:lstStyle/>
                    <a:p>
                      <a:r>
                        <a:rPr lang="en-US" sz="1000" b="1"/>
                        <a:t>@TokioMAmerica - 2017-05-25 20:41:25</a:t>
                      </a:r>
                      <a:r>
                        <a:rPr lang="en-US" sz="1000"/>
                        <a:t>
Here is our National Scavanger Hunt Day 1st Place Collage  Entry:  Michelle (TN Office). So creative spelling out ANSHIN - a TMA Value! https://t.co/OMjKGAeUvF</a:t>
                      </a:r>
                    </a:p>
                  </a:txBody>
                  <a:tcPr/>
                </a:tc>
                <a:tc>
                  <a:txBody>
                    <a:bodyPr/>
                    <a:lstStyle/>
                    <a:p>
                      <a:r>
                        <a:rPr lang="en-US" sz="1000"/>
                        <a:t>No</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a:t>
                      </a:r>
                    </a:p>
                  </a:txBody>
                  <a:tcPr/>
                </a:tc>
                <a:extLst>
                  <a:ext uri="{0D108BD9-81ED-4DB2-BD59-A6C34878D82A}">
                    <a16:rowId xmlns:a16="http://schemas.microsoft.com/office/drawing/2014/main" val="2196837965"/>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557251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94602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51148085"/>
                    </a:ext>
                  </a:extLst>
                </a:gridCol>
                <a:gridCol w="1069848">
                  <a:extLst>
                    <a:ext uri="{9D8B030D-6E8A-4147-A177-3AD203B41FA5}">
                      <a16:colId xmlns:a16="http://schemas.microsoft.com/office/drawing/2014/main" val="3527810723"/>
                    </a:ext>
                  </a:extLst>
                </a:gridCol>
                <a:gridCol w="1069848">
                  <a:extLst>
                    <a:ext uri="{9D8B030D-6E8A-4147-A177-3AD203B41FA5}">
                      <a16:colId xmlns:a16="http://schemas.microsoft.com/office/drawing/2014/main" val="2820902587"/>
                    </a:ext>
                  </a:extLst>
                </a:gridCol>
                <a:gridCol w="1069848">
                  <a:extLst>
                    <a:ext uri="{9D8B030D-6E8A-4147-A177-3AD203B41FA5}">
                      <a16:colId xmlns:a16="http://schemas.microsoft.com/office/drawing/2014/main" val="3729168529"/>
                    </a:ext>
                  </a:extLst>
                </a:gridCol>
                <a:gridCol w="1069848">
                  <a:extLst>
                    <a:ext uri="{9D8B030D-6E8A-4147-A177-3AD203B41FA5}">
                      <a16:colId xmlns:a16="http://schemas.microsoft.com/office/drawing/2014/main" val="3226451838"/>
                    </a:ext>
                  </a:extLst>
                </a:gridCol>
                <a:gridCol w="1069848">
                  <a:extLst>
                    <a:ext uri="{9D8B030D-6E8A-4147-A177-3AD203B41FA5}">
                      <a16:colId xmlns:a16="http://schemas.microsoft.com/office/drawing/2014/main" val="4196093772"/>
                    </a:ext>
                  </a:extLst>
                </a:gridCol>
                <a:gridCol w="1069848">
                  <a:extLst>
                    <a:ext uri="{9D8B030D-6E8A-4147-A177-3AD203B41FA5}">
                      <a16:colId xmlns:a16="http://schemas.microsoft.com/office/drawing/2014/main" val="55169025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639057115"/>
                  </a:ext>
                </a:extLst>
              </a:tr>
              <a:tr h="370840">
                <a:tc>
                  <a:txBody>
                    <a:bodyPr/>
                    <a:lstStyle/>
                    <a:p>
                      <a:r>
                        <a:rPr lang="en-US" sz="1000"/>
                        <a:t>Tokio Marine America</a:t>
                      </a:r>
                    </a:p>
                  </a:txBody>
                  <a:tcPr/>
                </a:tc>
                <a:tc>
                  <a:txBody>
                    <a:bodyPr/>
                    <a:lstStyle/>
                    <a:p>
                      <a:r>
                        <a:rPr lang="en-US" sz="1000"/>
                        <a:t>3166</a:t>
                      </a:r>
                    </a:p>
                  </a:txBody>
                  <a:tcPr/>
                </a:tc>
                <a:tc>
                  <a:txBody>
                    <a:bodyPr/>
                    <a:lstStyle/>
                    <a:p>
                      <a:r>
                        <a:rPr lang="en-US" sz="1000"/>
                        <a:t>71</a:t>
                      </a:r>
                    </a:p>
                  </a:txBody>
                  <a:tcPr/>
                </a:tc>
                <a:tc>
                  <a:txBody>
                    <a:bodyPr/>
                    <a:lstStyle/>
                    <a:p>
                      <a:r>
                        <a:rPr lang="en-US" sz="1000"/>
                        <a:t>13</a:t>
                      </a:r>
                    </a:p>
                  </a:txBody>
                  <a:tcPr/>
                </a:tc>
                <a:tc>
                  <a:txBody>
                    <a:bodyPr/>
                    <a:lstStyle/>
                    <a:p>
                      <a:r>
                        <a:rPr lang="en-US" sz="1000"/>
                        <a:t>219</a:t>
                      </a:r>
                    </a:p>
                  </a:txBody>
                  <a:tcPr/>
                </a:tc>
                <a:tc>
                  <a:txBody>
                    <a:bodyPr/>
                    <a:lstStyle/>
                    <a:p>
                      <a:r>
                        <a:rPr lang="en-US" sz="1000"/>
                        <a:t>3</a:t>
                      </a:r>
                    </a:p>
                  </a:txBody>
                  <a:tcPr/>
                </a:tc>
                <a:tc>
                  <a:txBody>
                    <a:bodyPr/>
                    <a:lstStyle/>
                    <a:p>
                      <a:r>
                        <a:rPr lang="en-US" sz="1000"/>
                        <a:t>0.5456%</a:t>
                      </a:r>
                    </a:p>
                  </a:txBody>
                  <a:tcPr/>
                </a:tc>
                <a:extLst>
                  <a:ext uri="{0D108BD9-81ED-4DB2-BD59-A6C34878D82A}">
                    <a16:rowId xmlns:a16="http://schemas.microsoft.com/office/drawing/2014/main" val="2764583246"/>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459724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010991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29136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LinkedIn Update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532208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8794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26672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63826829"/>
                    </a:ext>
                  </a:extLst>
                </a:gridCol>
                <a:gridCol w="987552">
                  <a:extLst>
                    <a:ext uri="{9D8B030D-6E8A-4147-A177-3AD203B41FA5}">
                      <a16:colId xmlns:a16="http://schemas.microsoft.com/office/drawing/2014/main" val="387874763"/>
                    </a:ext>
                  </a:extLst>
                </a:gridCol>
                <a:gridCol w="987552">
                  <a:extLst>
                    <a:ext uri="{9D8B030D-6E8A-4147-A177-3AD203B41FA5}">
                      <a16:colId xmlns:a16="http://schemas.microsoft.com/office/drawing/2014/main" val="3372054113"/>
                    </a:ext>
                  </a:extLst>
                </a:gridCol>
                <a:gridCol w="987552">
                  <a:extLst>
                    <a:ext uri="{9D8B030D-6E8A-4147-A177-3AD203B41FA5}">
                      <a16:colId xmlns:a16="http://schemas.microsoft.com/office/drawing/2014/main" val="4104351118"/>
                    </a:ext>
                  </a:extLst>
                </a:gridCol>
                <a:gridCol w="987552">
                  <a:extLst>
                    <a:ext uri="{9D8B030D-6E8A-4147-A177-3AD203B41FA5}">
                      <a16:colId xmlns:a16="http://schemas.microsoft.com/office/drawing/2014/main" val="91012749"/>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178508827"/>
                  </a:ext>
                </a:extLst>
              </a:tr>
              <a:tr h="370840">
                <a:tc>
                  <a:txBody>
                    <a:bodyPr/>
                    <a:lstStyle/>
                    <a:p>
                      <a:r>
                        <a:rPr lang="en-US" sz="1000" b="1"/>
                        <a:t>Tokio Marine America - 2017-05-15 16:10:41</a:t>
                      </a:r>
                      <a:r>
                        <a:rPr lang="en-US" sz="1000"/>
                        <a:t>
Mr. Nagano awarded TMA employee Martin with a Good Company Award at our Head Office in Japan! Congratulations!</a:t>
                      </a:r>
                    </a:p>
                  </a:txBody>
                  <a:tcPr/>
                </a:tc>
                <a:tc>
                  <a:txBody>
                    <a:bodyPr/>
                    <a:lstStyle/>
                    <a:p>
                      <a:r>
                        <a:rPr lang="en-US" sz="1000"/>
                        <a:t>32</a:t>
                      </a:r>
                    </a:p>
                  </a:txBody>
                  <a:tcPr/>
                </a:tc>
                <a:tc>
                  <a:txBody>
                    <a:bodyPr/>
                    <a:lstStyle/>
                    <a:p>
                      <a:r>
                        <a:rPr lang="en-US" sz="1000"/>
                        <a:t>3</a:t>
                      </a:r>
                    </a:p>
                  </a:txBody>
                  <a:tcPr/>
                </a:tc>
                <a:tc>
                  <a:txBody>
                    <a:bodyPr/>
                    <a:lstStyle/>
                    <a:p>
                      <a:r>
                        <a:rPr lang="en-US" sz="1000"/>
                        <a:t>1.1157%</a:t>
                      </a:r>
                    </a:p>
                  </a:txBody>
                  <a:tcPr/>
                </a:tc>
                <a:tc>
                  <a:txBody>
                    <a:bodyPr/>
                    <a:lstStyle/>
                    <a:p>
                      <a:r>
                        <a:rPr lang="en-US" sz="1000"/>
                        <a:t>Photo</a:t>
                      </a:r>
                    </a:p>
                  </a:txBody>
                  <a:tcPr/>
                </a:tc>
                <a:extLst>
                  <a:ext uri="{0D108BD9-81ED-4DB2-BD59-A6C34878D82A}">
                    <a16:rowId xmlns:a16="http://schemas.microsoft.com/office/drawing/2014/main" val="2663626430"/>
                  </a:ext>
                </a:extLst>
              </a:tr>
              <a:tr h="370840">
                <a:tc>
                  <a:txBody>
                    <a:bodyPr/>
                    <a:lstStyle/>
                    <a:p>
                      <a:r>
                        <a:rPr lang="en-US" sz="1000" b="1"/>
                        <a:t>Tokio Marine America - 2017-05-01 13:48:01</a:t>
                      </a:r>
                      <a:r>
                        <a:rPr lang="en-US" sz="1000"/>
                        <a:t>
TMA Working Hard to Help our Communities last month!
Pasadena Office helped at the Los Angeles Regional Food Bank, our New York Office helped at New York Cares, our Chicago Office helped at the Boys &amp; Girls Clubs of Chicago and our Texas Office partnered with Philadelphia Insurance Companies for Earth Day Texas!</a:t>
                      </a:r>
                    </a:p>
                  </a:txBody>
                  <a:tcPr/>
                </a:tc>
                <a:tc>
                  <a:txBody>
                    <a:bodyPr/>
                    <a:lstStyle/>
                    <a:p>
                      <a:r>
                        <a:rPr lang="en-US" sz="1000"/>
                        <a:t>25</a:t>
                      </a:r>
                    </a:p>
                  </a:txBody>
                  <a:tcPr/>
                </a:tc>
                <a:tc>
                  <a:txBody>
                    <a:bodyPr/>
                    <a:lstStyle/>
                    <a:p>
                      <a:r>
                        <a:rPr lang="en-US" sz="1000"/>
                        <a:t>0</a:t>
                      </a:r>
                    </a:p>
                  </a:txBody>
                  <a:tcPr/>
                </a:tc>
                <a:tc>
                  <a:txBody>
                    <a:bodyPr/>
                    <a:lstStyle/>
                    <a:p>
                      <a:r>
                        <a:rPr lang="en-US" sz="1000"/>
                        <a:t>0.8080%</a:t>
                      </a:r>
                    </a:p>
                  </a:txBody>
                  <a:tcPr/>
                </a:tc>
                <a:tc>
                  <a:txBody>
                    <a:bodyPr/>
                    <a:lstStyle/>
                    <a:p>
                      <a:r>
                        <a:rPr lang="en-US" sz="1000"/>
                        <a:t>Photo</a:t>
                      </a:r>
                    </a:p>
                  </a:txBody>
                  <a:tcPr/>
                </a:tc>
                <a:extLst>
                  <a:ext uri="{0D108BD9-81ED-4DB2-BD59-A6C34878D82A}">
                    <a16:rowId xmlns:a16="http://schemas.microsoft.com/office/drawing/2014/main" val="3597765614"/>
                  </a:ext>
                </a:extLst>
              </a:tr>
              <a:tr h="370840">
                <a:tc>
                  <a:txBody>
                    <a:bodyPr/>
                    <a:lstStyle/>
                    <a:p>
                      <a:r>
                        <a:rPr lang="en-US" sz="1000" b="1"/>
                        <a:t>Tokio Marine America - 2017-05-04 00:54:45</a:t>
                      </a:r>
                      <a:r>
                        <a:rPr lang="en-US" sz="1000"/>
                        <a:t>
This month TMA is supporting The Humane Society of the United States, here's just a few photos of some of our employee's rescued family members! Join us in supporting the Humane Society by adopting a pet, donating money or volunteering. Click here for more information: http://bit.ly/2qufLV2</a:t>
                      </a:r>
                    </a:p>
                  </a:txBody>
                  <a:tcPr/>
                </a:tc>
                <a:tc>
                  <a:txBody>
                    <a:bodyPr/>
                    <a:lstStyle/>
                    <a:p>
                      <a:r>
                        <a:rPr lang="en-US" sz="1000"/>
                        <a:t>24</a:t>
                      </a:r>
                    </a:p>
                  </a:txBody>
                  <a:tcPr/>
                </a:tc>
                <a:tc>
                  <a:txBody>
                    <a:bodyPr/>
                    <a:lstStyle/>
                    <a:p>
                      <a:r>
                        <a:rPr lang="en-US" sz="1000"/>
                        <a:t>0</a:t>
                      </a:r>
                    </a:p>
                  </a:txBody>
                  <a:tcPr/>
                </a:tc>
                <a:tc>
                  <a:txBody>
                    <a:bodyPr/>
                    <a:lstStyle/>
                    <a:p>
                      <a:r>
                        <a:rPr lang="en-US" sz="1000"/>
                        <a:t>0.7727%</a:t>
                      </a:r>
                    </a:p>
                  </a:txBody>
                  <a:tcPr/>
                </a:tc>
                <a:tc>
                  <a:txBody>
                    <a:bodyPr/>
                    <a:lstStyle/>
                    <a:p>
                      <a:r>
                        <a:rPr lang="en-US" sz="1000"/>
                        <a:t>Photo</a:t>
                      </a:r>
                    </a:p>
                  </a:txBody>
                  <a:tcPr/>
                </a:tc>
                <a:extLst>
                  <a:ext uri="{0D108BD9-81ED-4DB2-BD59-A6C34878D82A}">
                    <a16:rowId xmlns:a16="http://schemas.microsoft.com/office/drawing/2014/main" val="1412210292"/>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9859148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350</Words>
  <Application>Microsoft Office PowerPoint</Application>
  <PresentationFormat>On-screen Show (4:3)</PresentationFormat>
  <Paragraphs>176</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TMA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2017-06-01T18:32:19Z</dcterms:created>
  <dcterms:modified xsi:type="dcterms:W3CDTF">2017-06-01T18:32:40Z</dcterms:modified>
</cp:coreProperties>
</file>