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42826</c:v>
                </c:pt>
              </c:numCache>
            </c:numRef>
          </c:cat>
          <c:val>
            <c:numRef>
              <c:f>Sheet1!$B$2</c:f>
              <c:numCache>
                <c:formatCode>General</c:formatCode>
                <c:ptCount val="1"/>
                <c:pt idx="0">
                  <c:v>1374</c:v>
                </c:pt>
              </c:numCache>
            </c:numRef>
          </c:val>
          <c:extLst>
            <c:ext xmlns:c16="http://schemas.microsoft.com/office/drawing/2014/chart" uri="{C3380CC4-5D6E-409C-BE32-E72D297353CC}">
              <c16:uniqueId val="{00000000-0426-42FB-AC94-FB4719748F10}"/>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42826</c:v>
                </c:pt>
              </c:numCache>
            </c:numRef>
          </c:cat>
          <c:val>
            <c:numRef>
              <c:f>Sheet1!$C$2</c:f>
              <c:numCache>
                <c:formatCode>General</c:formatCode>
                <c:ptCount val="1"/>
                <c:pt idx="0">
                  <c:v>1198</c:v>
                </c:pt>
              </c:numCache>
            </c:numRef>
          </c:val>
          <c:extLst>
            <c:ext xmlns:c16="http://schemas.microsoft.com/office/drawing/2014/chart" uri="{C3380CC4-5D6E-409C-BE32-E72D297353CC}">
              <c16:uniqueId val="{00000001-0426-42FB-AC94-FB4719748F10}"/>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42826</c:v>
                </c:pt>
              </c:numCache>
            </c:numRef>
          </c:cat>
          <c:val>
            <c:numRef>
              <c:f>Sheet1!$D$2</c:f>
              <c:numCache>
                <c:formatCode>General</c:formatCode>
                <c:ptCount val="1"/>
                <c:pt idx="0">
                  <c:v>0</c:v>
                </c:pt>
              </c:numCache>
            </c:numRef>
          </c:val>
          <c:extLst>
            <c:ext xmlns:c16="http://schemas.microsoft.com/office/drawing/2014/chart" uri="{C3380CC4-5D6E-409C-BE32-E72D297353CC}">
              <c16:uniqueId val="{00000002-0426-42FB-AC94-FB4719748F10}"/>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42826</c:v>
                </c:pt>
              </c:numCache>
            </c:numRef>
          </c:cat>
          <c:val>
            <c:numRef>
              <c:f>Sheet1!$E$2</c:f>
              <c:numCache>
                <c:formatCode>General</c:formatCode>
                <c:ptCount val="1"/>
                <c:pt idx="0">
                  <c:v>0</c:v>
                </c:pt>
              </c:numCache>
            </c:numRef>
          </c:val>
          <c:extLst>
            <c:ext xmlns:c16="http://schemas.microsoft.com/office/drawing/2014/chart" uri="{C3380CC4-5D6E-409C-BE32-E72D297353CC}">
              <c16:uniqueId val="{00000003-0426-42FB-AC94-FB4719748F10}"/>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42826</c:v>
                </c:pt>
              </c:numCache>
            </c:numRef>
          </c:cat>
          <c:val>
            <c:numRef>
              <c:f>Sheet1!$F$2</c:f>
              <c:numCache>
                <c:formatCode>General</c:formatCode>
                <c:ptCount val="1"/>
                <c:pt idx="0">
                  <c:v>800</c:v>
                </c:pt>
              </c:numCache>
            </c:numRef>
          </c:val>
          <c:extLst>
            <c:ext xmlns:c16="http://schemas.microsoft.com/office/drawing/2014/chart" uri="{C3380CC4-5D6E-409C-BE32-E72D297353CC}">
              <c16:uniqueId val="{00000004-0426-42FB-AC94-FB4719748F10}"/>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42826</c:v>
                </c:pt>
              </c:numCache>
            </c:numRef>
          </c:cat>
          <c:val>
            <c:numRef>
              <c:f>Sheet1!$G$2</c:f>
              <c:numCache>
                <c:formatCode>General</c:formatCode>
                <c:ptCount val="1"/>
                <c:pt idx="0">
                  <c:v>2302</c:v>
                </c:pt>
              </c:numCache>
            </c:numRef>
          </c:val>
          <c:extLst>
            <c:ext xmlns:c16="http://schemas.microsoft.com/office/drawing/2014/chart" uri="{C3380CC4-5D6E-409C-BE32-E72D297353CC}">
              <c16:uniqueId val="{00000005-0426-42FB-AC94-FB4719748F10}"/>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42826</c:v>
                </c:pt>
              </c:numCache>
            </c:numRef>
          </c:cat>
          <c:val>
            <c:numRef>
              <c:f>Sheet1!$H$2</c:f>
              <c:numCache>
                <c:formatCode>General</c:formatCode>
                <c:ptCount val="1"/>
                <c:pt idx="0">
                  <c:v>0</c:v>
                </c:pt>
              </c:numCache>
            </c:numRef>
          </c:val>
          <c:extLst>
            <c:ext xmlns:c16="http://schemas.microsoft.com/office/drawing/2014/chart" uri="{C3380CC4-5D6E-409C-BE32-E72D297353CC}">
              <c16:uniqueId val="{00000006-0426-42FB-AC94-FB4719748F10}"/>
            </c:ext>
          </c:extLst>
        </c:ser>
        <c:dLbls>
          <c:showLegendKey val="0"/>
          <c:showVal val="0"/>
          <c:showCatName val="0"/>
          <c:showSerName val="0"/>
          <c:showPercent val="0"/>
          <c:showBubbleSize val="0"/>
        </c:dLbls>
        <c:gapWidth val="219"/>
        <c:overlap val="-27"/>
        <c:axId val="236116448"/>
        <c:axId val="233868704"/>
      </c:barChart>
      <c:dateAx>
        <c:axId val="236116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68704"/>
        <c:crosses val="autoZero"/>
        <c:auto val="1"/>
        <c:lblOffset val="100"/>
        <c:baseTimeUnit val="days"/>
      </c:dateAx>
      <c:valAx>
        <c:axId val="23386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1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51</c:v>
                </c:pt>
                <c:pt idx="4">
                  <c:v>5</c:v>
                </c:pt>
              </c:numCache>
            </c:numRef>
          </c:val>
          <c:extLst>
            <c:ext xmlns:c16="http://schemas.microsoft.com/office/drawing/2014/chart" uri="{C3380CC4-5D6E-409C-BE32-E72D297353CC}">
              <c16:uniqueId val="{00000000-1798-4890-8D37-81A0F8F12334}"/>
            </c:ext>
          </c:extLst>
        </c:ser>
        <c:dLbls>
          <c:showLegendKey val="0"/>
          <c:showVal val="0"/>
          <c:showCatName val="0"/>
          <c:showSerName val="0"/>
          <c:showPercent val="0"/>
          <c:showBubbleSize val="0"/>
        </c:dLbls>
        <c:gapWidth val="219"/>
        <c:overlap val="-27"/>
        <c:axId val="241751232"/>
        <c:axId val="241746968"/>
      </c:barChart>
      <c:dateAx>
        <c:axId val="24175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746968"/>
        <c:crosses val="autoZero"/>
        <c:auto val="1"/>
        <c:lblOffset val="100"/>
        <c:baseTimeUnit val="months"/>
      </c:dateAx>
      <c:valAx>
        <c:axId val="24174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75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10</c:v>
                </c:pt>
                <c:pt idx="4">
                  <c:v>15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2E3-4152-A5EE-0F29CDB15880}"/>
            </c:ext>
          </c:extLst>
        </c:ser>
        <c:dLbls>
          <c:showLegendKey val="0"/>
          <c:showVal val="0"/>
          <c:showCatName val="0"/>
          <c:showSerName val="0"/>
          <c:showPercent val="0"/>
          <c:showBubbleSize val="0"/>
        </c:dLbls>
        <c:gapWidth val="219"/>
        <c:overlap val="-27"/>
        <c:axId val="266430136"/>
        <c:axId val="266425872"/>
      </c:barChart>
      <c:dateAx>
        <c:axId val="266430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25872"/>
        <c:crosses val="autoZero"/>
        <c:auto val="1"/>
        <c:lblOffset val="100"/>
        <c:baseTimeUnit val="months"/>
      </c:dateAx>
      <c:valAx>
        <c:axId val="26642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3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33541</c:v>
                </c:pt>
                <c:pt idx="3">
                  <c:v>69541</c:v>
                </c:pt>
                <c:pt idx="4">
                  <c:v>1852</c:v>
                </c:pt>
              </c:numCache>
            </c:numRef>
          </c:val>
          <c:extLst>
            <c:ext xmlns:c16="http://schemas.microsoft.com/office/drawing/2014/chart" uri="{C3380CC4-5D6E-409C-BE32-E72D297353CC}">
              <c16:uniqueId val="{00000000-6A68-4EAF-AC7A-87F7A464FBEE}"/>
            </c:ext>
          </c:extLst>
        </c:ser>
        <c:dLbls>
          <c:showLegendKey val="0"/>
          <c:showVal val="0"/>
          <c:showCatName val="0"/>
          <c:showSerName val="0"/>
          <c:showPercent val="0"/>
          <c:showBubbleSize val="0"/>
        </c:dLbls>
        <c:gapWidth val="219"/>
        <c:overlap val="-27"/>
        <c:axId val="266433088"/>
        <c:axId val="266432104"/>
      </c:barChart>
      <c:dateAx>
        <c:axId val="26643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32104"/>
        <c:crosses val="autoZero"/>
        <c:auto val="1"/>
        <c:lblOffset val="100"/>
        <c:baseTimeUnit val="months"/>
      </c:dateAx>
      <c:valAx>
        <c:axId val="26643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3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8</c:v>
                </c:pt>
                <c:pt idx="4">
                  <c:v>3</c:v>
                </c:pt>
              </c:numCache>
            </c:numRef>
          </c:val>
          <c:extLst>
            <c:ext xmlns:c16="http://schemas.microsoft.com/office/drawing/2014/chart" uri="{C3380CC4-5D6E-409C-BE32-E72D297353CC}">
              <c16:uniqueId val="{00000000-E563-42FC-9F92-B8ED1102E001}"/>
            </c:ext>
          </c:extLst>
        </c:ser>
        <c:dLbls>
          <c:showLegendKey val="0"/>
          <c:showVal val="0"/>
          <c:showCatName val="0"/>
          <c:showSerName val="0"/>
          <c:showPercent val="0"/>
          <c:showBubbleSize val="0"/>
        </c:dLbls>
        <c:gapWidth val="219"/>
        <c:overlap val="-27"/>
        <c:axId val="273039248"/>
        <c:axId val="273041544"/>
      </c:barChart>
      <c:dateAx>
        <c:axId val="27303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41544"/>
        <c:crosses val="autoZero"/>
        <c:auto val="1"/>
        <c:lblOffset val="100"/>
        <c:baseTimeUnit val="months"/>
      </c:dateAx>
      <c:valAx>
        <c:axId val="27304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3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203-42A0-BD90-0D368C15C4B6}"/>
            </c:ext>
          </c:extLst>
        </c:ser>
        <c:dLbls>
          <c:showLegendKey val="0"/>
          <c:showVal val="0"/>
          <c:showCatName val="0"/>
          <c:showSerName val="0"/>
          <c:showPercent val="0"/>
          <c:showBubbleSize val="0"/>
        </c:dLbls>
        <c:gapWidth val="219"/>
        <c:overlap val="-27"/>
        <c:axId val="274416512"/>
        <c:axId val="274416840"/>
      </c:barChart>
      <c:dateAx>
        <c:axId val="27441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16840"/>
        <c:crosses val="autoZero"/>
        <c:auto val="1"/>
        <c:lblOffset val="100"/>
        <c:baseTimeUnit val="months"/>
      </c:dateAx>
      <c:valAx>
        <c:axId val="27441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1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12</c:v>
                </c:pt>
                <c:pt idx="4">
                  <c:v>-1</c:v>
                </c:pt>
              </c:numCache>
            </c:numRef>
          </c:val>
          <c:extLst>
            <c:ext xmlns:c16="http://schemas.microsoft.com/office/drawing/2014/chart" uri="{C3380CC4-5D6E-409C-BE32-E72D297353CC}">
              <c16:uniqueId val="{00000000-1D1E-4C7F-B2FF-111D78819326}"/>
            </c:ext>
          </c:extLst>
        </c:ser>
        <c:dLbls>
          <c:showLegendKey val="0"/>
          <c:showVal val="0"/>
          <c:showCatName val="0"/>
          <c:showSerName val="0"/>
          <c:showPercent val="0"/>
          <c:showBubbleSize val="0"/>
        </c:dLbls>
        <c:gapWidth val="219"/>
        <c:overlap val="-27"/>
        <c:axId val="274432240"/>
        <c:axId val="274430600"/>
      </c:barChart>
      <c:dateAx>
        <c:axId val="27443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30600"/>
        <c:crosses val="autoZero"/>
        <c:auto val="1"/>
        <c:lblOffset val="100"/>
        <c:baseTimeUnit val="months"/>
      </c:dateAx>
      <c:valAx>
        <c:axId val="27443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3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30</c:v>
                </c:pt>
                <c:pt idx="3">
                  <c:v>30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73F-4877-AF20-9329E32B5671}"/>
            </c:ext>
          </c:extLst>
        </c:ser>
        <c:dLbls>
          <c:showLegendKey val="0"/>
          <c:showVal val="0"/>
          <c:showCatName val="0"/>
          <c:showSerName val="0"/>
          <c:showPercent val="0"/>
          <c:showBubbleSize val="0"/>
        </c:dLbls>
        <c:gapWidth val="219"/>
        <c:overlap val="-27"/>
        <c:axId val="274426008"/>
        <c:axId val="274429616"/>
      </c:barChart>
      <c:dateAx>
        <c:axId val="27442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29616"/>
        <c:crosses val="autoZero"/>
        <c:auto val="1"/>
        <c:lblOffset val="100"/>
        <c:baseTimeUnit val="months"/>
      </c:dateAx>
      <c:valAx>
        <c:axId val="27442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2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8</c:v>
                </c:pt>
                <c:pt idx="4">
                  <c:v>7</c:v>
                </c:pt>
              </c:numCache>
            </c:numRef>
          </c:val>
          <c:extLst>
            <c:ext xmlns:c16="http://schemas.microsoft.com/office/drawing/2014/chart" uri="{C3380CC4-5D6E-409C-BE32-E72D297353CC}">
              <c16:uniqueId val="{00000000-2559-4BFC-96D9-F1CD4C240D6E}"/>
            </c:ext>
          </c:extLst>
        </c:ser>
        <c:dLbls>
          <c:showLegendKey val="0"/>
          <c:showVal val="0"/>
          <c:showCatName val="0"/>
          <c:showSerName val="0"/>
          <c:showPercent val="0"/>
          <c:showBubbleSize val="0"/>
        </c:dLbls>
        <c:gapWidth val="219"/>
        <c:overlap val="-27"/>
        <c:axId val="316979296"/>
        <c:axId val="316983560"/>
      </c:barChart>
      <c:dateAx>
        <c:axId val="31697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83560"/>
        <c:crosses val="autoZero"/>
        <c:auto val="1"/>
        <c:lblOffset val="100"/>
        <c:baseTimeUnit val="months"/>
      </c:dateAx>
      <c:valAx>
        <c:axId val="31698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7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35</c:v>
                </c:pt>
                <c:pt idx="4">
                  <c:v>22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40A-4546-B815-DD8DA7DAABEC}"/>
            </c:ext>
          </c:extLst>
        </c:ser>
        <c:dLbls>
          <c:showLegendKey val="0"/>
          <c:showVal val="0"/>
          <c:showCatName val="0"/>
          <c:showSerName val="0"/>
          <c:showPercent val="0"/>
          <c:showBubbleSize val="0"/>
        </c:dLbls>
        <c:gapWidth val="219"/>
        <c:overlap val="-27"/>
        <c:axId val="319209864"/>
        <c:axId val="319201336"/>
      </c:barChart>
      <c:dateAx>
        <c:axId val="31920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01336"/>
        <c:crosses val="autoZero"/>
        <c:auto val="1"/>
        <c:lblOffset val="100"/>
        <c:baseTimeUnit val="months"/>
      </c:dateAx>
      <c:valAx>
        <c:axId val="31920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0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55395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79591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04/01/2017 - 04/30/2017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8238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648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77540468"/>
                    </a:ext>
                  </a:extLst>
                </a:gridCol>
                <a:gridCol w="740664">
                  <a:extLst>
                    <a:ext uri="{9D8B030D-6E8A-4147-A177-3AD203B41FA5}">
                      <a16:colId xmlns:a16="http://schemas.microsoft.com/office/drawing/2014/main" val="921731180"/>
                    </a:ext>
                  </a:extLst>
                </a:gridCol>
                <a:gridCol w="740664">
                  <a:extLst>
                    <a:ext uri="{9D8B030D-6E8A-4147-A177-3AD203B41FA5}">
                      <a16:colId xmlns:a16="http://schemas.microsoft.com/office/drawing/2014/main" val="2130559300"/>
                    </a:ext>
                  </a:extLst>
                </a:gridCol>
                <a:gridCol w="740664">
                  <a:extLst>
                    <a:ext uri="{9D8B030D-6E8A-4147-A177-3AD203B41FA5}">
                      <a16:colId xmlns:a16="http://schemas.microsoft.com/office/drawing/2014/main" val="3335844283"/>
                    </a:ext>
                  </a:extLst>
                </a:gridCol>
                <a:gridCol w="740664">
                  <a:extLst>
                    <a:ext uri="{9D8B030D-6E8A-4147-A177-3AD203B41FA5}">
                      <a16:colId xmlns:a16="http://schemas.microsoft.com/office/drawing/2014/main" val="1145202771"/>
                    </a:ext>
                  </a:extLst>
                </a:gridCol>
                <a:gridCol w="740664">
                  <a:extLst>
                    <a:ext uri="{9D8B030D-6E8A-4147-A177-3AD203B41FA5}">
                      <a16:colId xmlns:a16="http://schemas.microsoft.com/office/drawing/2014/main" val="1768085515"/>
                    </a:ext>
                  </a:extLst>
                </a:gridCol>
                <a:gridCol w="740664">
                  <a:extLst>
                    <a:ext uri="{9D8B030D-6E8A-4147-A177-3AD203B41FA5}">
                      <a16:colId xmlns:a16="http://schemas.microsoft.com/office/drawing/2014/main" val="1868319361"/>
                    </a:ext>
                  </a:extLst>
                </a:gridCol>
                <a:gridCol w="740664">
                  <a:extLst>
                    <a:ext uri="{9D8B030D-6E8A-4147-A177-3AD203B41FA5}">
                      <a16:colId xmlns:a16="http://schemas.microsoft.com/office/drawing/2014/main" val="3069897363"/>
                    </a:ext>
                  </a:extLst>
                </a:gridCol>
                <a:gridCol w="740664">
                  <a:extLst>
                    <a:ext uri="{9D8B030D-6E8A-4147-A177-3AD203B41FA5}">
                      <a16:colId xmlns:a16="http://schemas.microsoft.com/office/drawing/2014/main" val="713004524"/>
                    </a:ext>
                  </a:extLst>
                </a:gridCol>
                <a:gridCol w="740664">
                  <a:extLst>
                    <a:ext uri="{9D8B030D-6E8A-4147-A177-3AD203B41FA5}">
                      <a16:colId xmlns:a16="http://schemas.microsoft.com/office/drawing/2014/main" val="8083899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08186304"/>
                  </a:ext>
                </a:extLst>
              </a:tr>
              <a:tr h="370840">
                <a:tc>
                  <a:txBody>
                    <a:bodyPr/>
                    <a:lstStyle/>
                    <a:p>
                      <a:r>
                        <a:rPr lang="en-US" sz="1000"/>
                        <a:t>First Insurance Company of Hawaii</a:t>
                      </a:r>
                    </a:p>
                  </a:txBody>
                  <a:tcPr/>
                </a:tc>
                <a:tc>
                  <a:txBody>
                    <a:bodyPr/>
                    <a:lstStyle/>
                    <a:p>
                      <a:r>
                        <a:rPr lang="en-US" sz="1000"/>
                        <a:t>1374</a:t>
                      </a:r>
                    </a:p>
                  </a:txBody>
                  <a:tcPr/>
                </a:tc>
                <a:tc>
                  <a:txBody>
                    <a:bodyPr/>
                    <a:lstStyle/>
                    <a:p>
                      <a:r>
                        <a:rPr lang="en-US" sz="1000"/>
                        <a:t>51</a:t>
                      </a:r>
                    </a:p>
                  </a:txBody>
                  <a:tcPr/>
                </a:tc>
                <a:tc>
                  <a:txBody>
                    <a:bodyPr/>
                    <a:lstStyle/>
                    <a:p>
                      <a:r>
                        <a:rPr lang="en-US" sz="1000"/>
                        <a:t>13</a:t>
                      </a:r>
                    </a:p>
                  </a:txBody>
                  <a:tcPr/>
                </a:tc>
                <a:tc>
                  <a:txBody>
                    <a:bodyPr/>
                    <a:lstStyle/>
                    <a:p>
                      <a:r>
                        <a:rPr lang="en-US" sz="1000"/>
                        <a:t>121</a:t>
                      </a:r>
                    </a:p>
                  </a:txBody>
                  <a:tcPr/>
                </a:tc>
                <a:tc>
                  <a:txBody>
                    <a:bodyPr/>
                    <a:lstStyle/>
                    <a:p>
                      <a:r>
                        <a:rPr lang="en-US" sz="1000"/>
                        <a:t>3</a:t>
                      </a:r>
                    </a:p>
                  </a:txBody>
                  <a:tcPr/>
                </a:tc>
                <a:tc>
                  <a:txBody>
                    <a:bodyPr/>
                    <a:lstStyle/>
                    <a:p>
                      <a:r>
                        <a:rPr lang="en-US" sz="1000"/>
                        <a:t>8</a:t>
                      </a:r>
                    </a:p>
                  </a:txBody>
                  <a:tcPr/>
                </a:tc>
                <a:tc>
                  <a:txBody>
                    <a:bodyPr/>
                    <a:lstStyle/>
                    <a:p>
                      <a:r>
                        <a:rPr lang="en-US" sz="1000"/>
                        <a:t>1</a:t>
                      </a:r>
                    </a:p>
                  </a:txBody>
                  <a:tcPr/>
                </a:tc>
                <a:tc>
                  <a:txBody>
                    <a:bodyPr/>
                    <a:lstStyle/>
                    <a:p>
                      <a:r>
                        <a:rPr lang="en-US" sz="1000"/>
                        <a:t>0.7533%</a:t>
                      </a:r>
                    </a:p>
                  </a:txBody>
                  <a:tcPr/>
                </a:tc>
                <a:tc>
                  <a:txBody>
                    <a:bodyPr/>
                    <a:lstStyle/>
                    <a:p>
                      <a:r>
                        <a:rPr lang="en-US" sz="1000"/>
                        <a:t>0.0%</a:t>
                      </a:r>
                    </a:p>
                  </a:txBody>
                  <a:tcPr/>
                </a:tc>
                <a:extLst>
                  <a:ext uri="{0D108BD9-81ED-4DB2-BD59-A6C34878D82A}">
                    <a16:rowId xmlns:a16="http://schemas.microsoft.com/office/drawing/2014/main" val="345361235"/>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05237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26836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5966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17655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8606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70589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710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9096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3445985"/>
                    </a:ext>
                  </a:extLst>
                </a:gridCol>
                <a:gridCol w="658368">
                  <a:extLst>
                    <a:ext uri="{9D8B030D-6E8A-4147-A177-3AD203B41FA5}">
                      <a16:colId xmlns:a16="http://schemas.microsoft.com/office/drawing/2014/main" val="877623663"/>
                    </a:ext>
                  </a:extLst>
                </a:gridCol>
                <a:gridCol w="658368">
                  <a:extLst>
                    <a:ext uri="{9D8B030D-6E8A-4147-A177-3AD203B41FA5}">
                      <a16:colId xmlns:a16="http://schemas.microsoft.com/office/drawing/2014/main" val="3800838898"/>
                    </a:ext>
                  </a:extLst>
                </a:gridCol>
                <a:gridCol w="658368">
                  <a:extLst>
                    <a:ext uri="{9D8B030D-6E8A-4147-A177-3AD203B41FA5}">
                      <a16:colId xmlns:a16="http://schemas.microsoft.com/office/drawing/2014/main" val="1648316408"/>
                    </a:ext>
                  </a:extLst>
                </a:gridCol>
                <a:gridCol w="658368">
                  <a:extLst>
                    <a:ext uri="{9D8B030D-6E8A-4147-A177-3AD203B41FA5}">
                      <a16:colId xmlns:a16="http://schemas.microsoft.com/office/drawing/2014/main" val="569429810"/>
                    </a:ext>
                  </a:extLst>
                </a:gridCol>
                <a:gridCol w="658368">
                  <a:extLst>
                    <a:ext uri="{9D8B030D-6E8A-4147-A177-3AD203B41FA5}">
                      <a16:colId xmlns:a16="http://schemas.microsoft.com/office/drawing/2014/main" val="3237796604"/>
                    </a:ext>
                  </a:extLst>
                </a:gridCol>
                <a:gridCol w="658368">
                  <a:extLst>
                    <a:ext uri="{9D8B030D-6E8A-4147-A177-3AD203B41FA5}">
                      <a16:colId xmlns:a16="http://schemas.microsoft.com/office/drawing/2014/main" val="1760000139"/>
                    </a:ext>
                  </a:extLst>
                </a:gridCol>
                <a:gridCol w="658368">
                  <a:extLst>
                    <a:ext uri="{9D8B030D-6E8A-4147-A177-3AD203B41FA5}">
                      <a16:colId xmlns:a16="http://schemas.microsoft.com/office/drawing/2014/main" val="355075633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382554633"/>
                  </a:ext>
                </a:extLst>
              </a:tr>
              <a:tr h="370840">
                <a:tc>
                  <a:txBody>
                    <a:bodyPr/>
                    <a:lstStyle/>
                    <a:p>
                      <a:r>
                        <a:rPr lang="en-US" sz="1000" b="1"/>
                        <a:t>First Insurance Company of Hawaii - 2017-04-14 19:37:48</a:t>
                      </a:r>
                      <a:r>
                        <a:rPr lang="en-US" sz="1000"/>
                        <a:t>
A walk a day keeps the doctor away. #NationalWalkingDay American Heart Association of Hawaii #MoveMore #HeartHealth</a:t>
                      </a:r>
                    </a:p>
                  </a:txBody>
                  <a:tcPr/>
                </a:tc>
                <a:tc>
                  <a:txBody>
                    <a:bodyPr/>
                    <a:lstStyle/>
                    <a:p>
                      <a:r>
                        <a:rPr lang="en-US" sz="1000"/>
                        <a:t>40</a:t>
                      </a:r>
                    </a:p>
                  </a:txBody>
                  <a:tcPr/>
                </a:tc>
                <a:tc>
                  <a:txBody>
                    <a:bodyPr/>
                    <a:lstStyle/>
                    <a:p>
                      <a:r>
                        <a:rPr lang="en-US" sz="1000"/>
                        <a:t>38</a:t>
                      </a:r>
                    </a:p>
                  </a:txBody>
                  <a:tcPr/>
                </a:tc>
                <a:tc>
                  <a:txBody>
                    <a:bodyPr/>
                    <a:lstStyle/>
                    <a:p>
                      <a:r>
                        <a:rPr lang="en-US" sz="1000"/>
                        <a:t>1</a:t>
                      </a:r>
                    </a:p>
                  </a:txBody>
                  <a:tcPr/>
                </a:tc>
                <a:tc>
                  <a:txBody>
                    <a:bodyPr/>
                    <a:lstStyle/>
                    <a:p>
                      <a:r>
                        <a:rPr lang="en-US" sz="1000"/>
                        <a:t>1</a:t>
                      </a:r>
                    </a:p>
                  </a:txBody>
                  <a:tcPr/>
                </a:tc>
                <a:tc>
                  <a:txBody>
                    <a:bodyPr/>
                    <a:lstStyle/>
                    <a:p>
                      <a:r>
                        <a:rPr lang="en-US" sz="1000"/>
                        <a:t>2.9477%</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1461171827"/>
                  </a:ext>
                </a:extLst>
              </a:tr>
              <a:tr h="370840">
                <a:tc>
                  <a:txBody>
                    <a:bodyPr/>
                    <a:lstStyle/>
                    <a:p>
                      <a:r>
                        <a:rPr lang="en-US" sz="1000" b="1"/>
                        <a:t>First Insurance Company of Hawaii - 2017-04-11 16:53:46</a:t>
                      </a:r>
                      <a:r>
                        <a:rPr lang="en-US" sz="1000"/>
                        <a:t>
Thinking about getting a dog for your apartment? Find out what the best 7 dog breeds are for apartment living.</a:t>
                      </a:r>
                    </a:p>
                  </a:txBody>
                  <a:tcPr/>
                </a:tc>
                <a:tc>
                  <a:txBody>
                    <a:bodyPr/>
                    <a:lstStyle/>
                    <a:p>
                      <a:r>
                        <a:rPr lang="en-US" sz="1000"/>
                        <a:t>28</a:t>
                      </a:r>
                    </a:p>
                  </a:txBody>
                  <a:tcPr/>
                </a:tc>
                <a:tc>
                  <a:txBody>
                    <a:bodyPr/>
                    <a:lstStyle/>
                    <a:p>
                      <a:r>
                        <a:rPr lang="en-US" sz="1000"/>
                        <a:t>26</a:t>
                      </a:r>
                    </a:p>
                  </a:txBody>
                  <a:tcPr/>
                </a:tc>
                <a:tc>
                  <a:txBody>
                    <a:bodyPr/>
                    <a:lstStyle/>
                    <a:p>
                      <a:r>
                        <a:rPr lang="en-US" sz="1000"/>
                        <a:t>2</a:t>
                      </a:r>
                    </a:p>
                  </a:txBody>
                  <a:tcPr/>
                </a:tc>
                <a:tc>
                  <a:txBody>
                    <a:bodyPr/>
                    <a:lstStyle/>
                    <a:p>
                      <a:r>
                        <a:rPr lang="en-US" sz="1000"/>
                        <a:t>0</a:t>
                      </a:r>
                    </a:p>
                  </a:txBody>
                  <a:tcPr/>
                </a:tc>
                <a:tc>
                  <a:txBody>
                    <a:bodyPr/>
                    <a:lstStyle/>
                    <a:p>
                      <a:r>
                        <a:rPr lang="en-US" sz="1000"/>
                        <a:t>2.0741%</a:t>
                      </a:r>
                    </a:p>
                  </a:txBody>
                  <a:tcPr/>
                </a:tc>
                <a:tc>
                  <a:txBody>
                    <a:bodyPr/>
                    <a:lstStyle/>
                    <a:p>
                      <a:r>
                        <a:rPr lang="en-US" sz="1000"/>
                        <a:t>Link</a:t>
                      </a:r>
                    </a:p>
                  </a:txBody>
                  <a:tcPr/>
                </a:tc>
                <a:tc>
                  <a:txBody>
                    <a:bodyPr/>
                    <a:lstStyle/>
                    <a:p>
                      <a:r>
                        <a:rPr lang="en-US" sz="1000"/>
                        <a:t>Highly Likely</a:t>
                      </a:r>
                    </a:p>
                  </a:txBody>
                  <a:tcPr/>
                </a:tc>
                <a:extLst>
                  <a:ext uri="{0D108BD9-81ED-4DB2-BD59-A6C34878D82A}">
                    <a16:rowId xmlns:a16="http://schemas.microsoft.com/office/drawing/2014/main" val="2762204588"/>
                  </a:ext>
                </a:extLst>
              </a:tr>
              <a:tr h="370840">
                <a:tc>
                  <a:txBody>
                    <a:bodyPr/>
                    <a:lstStyle/>
                    <a:p>
                      <a:r>
                        <a:rPr lang="en-US" sz="1000" b="1"/>
                        <a:t>First Insurance Company of Hawaii - 2017-04-07 20:45:48</a:t>
                      </a:r>
                      <a:r>
                        <a:rPr lang="en-US" sz="1000"/>
                        <a:t>
Getting ready for the preschoolers to arrive at Special Olympics Hawaii's Manoa Play Day at Manoa Valley District Park. Guess which station was extra popular with the kids. Could it have involved bubbles? #specialolympicshawaii</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0.9009%</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3608231633"/>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820504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5076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49941328"/>
                    </a:ext>
                  </a:extLst>
                </a:gridCol>
                <a:gridCol w="493776">
                  <a:extLst>
                    <a:ext uri="{9D8B030D-6E8A-4147-A177-3AD203B41FA5}">
                      <a16:colId xmlns:a16="http://schemas.microsoft.com/office/drawing/2014/main" val="3505670252"/>
                    </a:ext>
                  </a:extLst>
                </a:gridCol>
                <a:gridCol w="493776">
                  <a:extLst>
                    <a:ext uri="{9D8B030D-6E8A-4147-A177-3AD203B41FA5}">
                      <a16:colId xmlns:a16="http://schemas.microsoft.com/office/drawing/2014/main" val="1479833541"/>
                    </a:ext>
                  </a:extLst>
                </a:gridCol>
                <a:gridCol w="493776">
                  <a:extLst>
                    <a:ext uri="{9D8B030D-6E8A-4147-A177-3AD203B41FA5}">
                      <a16:colId xmlns:a16="http://schemas.microsoft.com/office/drawing/2014/main" val="3108740176"/>
                    </a:ext>
                  </a:extLst>
                </a:gridCol>
                <a:gridCol w="493776">
                  <a:extLst>
                    <a:ext uri="{9D8B030D-6E8A-4147-A177-3AD203B41FA5}">
                      <a16:colId xmlns:a16="http://schemas.microsoft.com/office/drawing/2014/main" val="1368901159"/>
                    </a:ext>
                  </a:extLst>
                </a:gridCol>
                <a:gridCol w="493776">
                  <a:extLst>
                    <a:ext uri="{9D8B030D-6E8A-4147-A177-3AD203B41FA5}">
                      <a16:colId xmlns:a16="http://schemas.microsoft.com/office/drawing/2014/main" val="2083347877"/>
                    </a:ext>
                  </a:extLst>
                </a:gridCol>
                <a:gridCol w="493776">
                  <a:extLst>
                    <a:ext uri="{9D8B030D-6E8A-4147-A177-3AD203B41FA5}">
                      <a16:colId xmlns:a16="http://schemas.microsoft.com/office/drawing/2014/main" val="4196728254"/>
                    </a:ext>
                  </a:extLst>
                </a:gridCol>
                <a:gridCol w="493776">
                  <a:extLst>
                    <a:ext uri="{9D8B030D-6E8A-4147-A177-3AD203B41FA5}">
                      <a16:colId xmlns:a16="http://schemas.microsoft.com/office/drawing/2014/main" val="1525584561"/>
                    </a:ext>
                  </a:extLst>
                </a:gridCol>
                <a:gridCol w="493776">
                  <a:extLst>
                    <a:ext uri="{9D8B030D-6E8A-4147-A177-3AD203B41FA5}">
                      <a16:colId xmlns:a16="http://schemas.microsoft.com/office/drawing/2014/main" val="724601168"/>
                    </a:ext>
                  </a:extLst>
                </a:gridCol>
                <a:gridCol w="493776">
                  <a:extLst>
                    <a:ext uri="{9D8B030D-6E8A-4147-A177-3AD203B41FA5}">
                      <a16:colId xmlns:a16="http://schemas.microsoft.com/office/drawing/2014/main" val="1671515035"/>
                    </a:ext>
                  </a:extLst>
                </a:gridCol>
                <a:gridCol w="493776">
                  <a:extLst>
                    <a:ext uri="{9D8B030D-6E8A-4147-A177-3AD203B41FA5}">
                      <a16:colId xmlns:a16="http://schemas.microsoft.com/office/drawing/2014/main" val="1012484157"/>
                    </a:ext>
                  </a:extLst>
                </a:gridCol>
                <a:gridCol w="493776">
                  <a:extLst>
                    <a:ext uri="{9D8B030D-6E8A-4147-A177-3AD203B41FA5}">
                      <a16:colId xmlns:a16="http://schemas.microsoft.com/office/drawing/2014/main" val="3549759679"/>
                    </a:ext>
                  </a:extLst>
                </a:gridCol>
                <a:gridCol w="493776">
                  <a:extLst>
                    <a:ext uri="{9D8B030D-6E8A-4147-A177-3AD203B41FA5}">
                      <a16:colId xmlns:a16="http://schemas.microsoft.com/office/drawing/2014/main" val="2270623515"/>
                    </a:ext>
                  </a:extLst>
                </a:gridCol>
                <a:gridCol w="493776">
                  <a:extLst>
                    <a:ext uri="{9D8B030D-6E8A-4147-A177-3AD203B41FA5}">
                      <a16:colId xmlns:a16="http://schemas.microsoft.com/office/drawing/2014/main" val="27867937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9474289"/>
                  </a:ext>
                </a:extLst>
              </a:tr>
              <a:tr h="370840">
                <a:tc>
                  <a:txBody>
                    <a:bodyPr/>
                    <a:lstStyle/>
                    <a:p>
                      <a:r>
                        <a:rPr lang="en-US" sz="1000"/>
                        <a:t>@FirstInsHI</a:t>
                      </a:r>
                    </a:p>
                  </a:txBody>
                  <a:tcPr/>
                </a:tc>
                <a:tc>
                  <a:txBody>
                    <a:bodyPr/>
                    <a:lstStyle/>
                    <a:p>
                      <a:r>
                        <a:rPr lang="en-US" sz="1000"/>
                        <a:t>1198</a:t>
                      </a:r>
                    </a:p>
                  </a:txBody>
                  <a:tcPr/>
                </a:tc>
                <a:tc>
                  <a:txBody>
                    <a:bodyPr/>
                    <a:lstStyle/>
                    <a:p>
                      <a:r>
                        <a:rPr lang="en-US" sz="1000"/>
                        <a:t>8</a:t>
                      </a:r>
                    </a:p>
                  </a:txBody>
                  <a:tcPr/>
                </a:tc>
                <a:tc>
                  <a:txBody>
                    <a:bodyPr/>
                    <a:lstStyle/>
                    <a:p>
                      <a:r>
                        <a:rPr lang="en-US" sz="1000"/>
                        <a:t>20</a:t>
                      </a:r>
                    </a:p>
                  </a:txBody>
                  <a:tcPr/>
                </a:tc>
                <a:tc>
                  <a:txBody>
                    <a:bodyPr/>
                    <a:lstStyle/>
                    <a:p>
                      <a:r>
                        <a:rPr lang="en-US" sz="1000"/>
                        <a:t>18</a:t>
                      </a:r>
                    </a:p>
                  </a:txBody>
                  <a:tcPr/>
                </a:tc>
                <a:tc>
                  <a:txBody>
                    <a:bodyPr/>
                    <a:lstStyle/>
                    <a:p>
                      <a:r>
                        <a:rPr lang="en-US" sz="1000"/>
                        <a:t>0</a:t>
                      </a:r>
                    </a:p>
                  </a:txBody>
                  <a:tcPr/>
                </a:tc>
                <a:tc>
                  <a:txBody>
                    <a:bodyPr/>
                    <a:lstStyle/>
                    <a:p>
                      <a:r>
                        <a:rPr lang="en-US" sz="1000"/>
                        <a:t>2</a:t>
                      </a:r>
                    </a:p>
                  </a:txBody>
                  <a:tcPr/>
                </a:tc>
                <a:tc>
                  <a:txBody>
                    <a:bodyPr/>
                    <a:lstStyle/>
                    <a:p>
                      <a:r>
                        <a:rPr lang="en-US" sz="1000"/>
                        <a:t>3</a:t>
                      </a:r>
                    </a:p>
                  </a:txBody>
                  <a:tcPr/>
                </a:tc>
                <a:tc>
                  <a:txBody>
                    <a:bodyPr/>
                    <a:lstStyle/>
                    <a:p>
                      <a:r>
                        <a:rPr lang="en-US" sz="1000"/>
                        <a:t>3</a:t>
                      </a:r>
                    </a:p>
                  </a:txBody>
                  <a:tcPr/>
                </a:tc>
                <a:tc>
                  <a:txBody>
                    <a:bodyPr/>
                    <a:lstStyle/>
                    <a:p>
                      <a:r>
                        <a:rPr lang="en-US" sz="1000"/>
                        <a:t>12</a:t>
                      </a:r>
                    </a:p>
                  </a:txBody>
                  <a:tcPr/>
                </a:tc>
                <a:tc>
                  <a:txBody>
                    <a:bodyPr/>
                    <a:lstStyle/>
                    <a:p>
                      <a:r>
                        <a:rPr lang="en-US" sz="1000"/>
                        <a:t>0</a:t>
                      </a:r>
                    </a:p>
                  </a:txBody>
                  <a:tcPr/>
                </a:tc>
                <a:tc>
                  <a:txBody>
                    <a:bodyPr/>
                    <a:lstStyle/>
                    <a:p>
                      <a:r>
                        <a:rPr lang="en-US" sz="1000"/>
                        <a:t>5</a:t>
                      </a:r>
                    </a:p>
                  </a:txBody>
                  <a:tcPr/>
                </a:tc>
                <a:tc>
                  <a:txBody>
                    <a:bodyPr/>
                    <a:lstStyle/>
                    <a:p>
                      <a:r>
                        <a:rPr lang="en-US" sz="1000"/>
                        <a:t>0.0698%</a:t>
                      </a:r>
                    </a:p>
                  </a:txBody>
                  <a:tcPr/>
                </a:tc>
                <a:tc>
                  <a:txBody>
                    <a:bodyPr/>
                    <a:lstStyle/>
                    <a:p>
                      <a:r>
                        <a:rPr lang="en-US" sz="1000"/>
                        <a:t>0.0%</a:t>
                      </a:r>
                    </a:p>
                  </a:txBody>
                  <a:tcPr/>
                </a:tc>
                <a:extLst>
                  <a:ext uri="{0D108BD9-81ED-4DB2-BD59-A6C34878D82A}">
                    <a16:rowId xmlns:a16="http://schemas.microsoft.com/office/drawing/2014/main" val="2641638533"/>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70100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397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940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25969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650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63616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0373561"/>
                    </a:ext>
                  </a:extLst>
                </a:gridCol>
                <a:gridCol w="822960">
                  <a:extLst>
                    <a:ext uri="{9D8B030D-6E8A-4147-A177-3AD203B41FA5}">
                      <a16:colId xmlns:a16="http://schemas.microsoft.com/office/drawing/2014/main" val="3710222367"/>
                    </a:ext>
                  </a:extLst>
                </a:gridCol>
                <a:gridCol w="822960">
                  <a:extLst>
                    <a:ext uri="{9D8B030D-6E8A-4147-A177-3AD203B41FA5}">
                      <a16:colId xmlns:a16="http://schemas.microsoft.com/office/drawing/2014/main" val="3503917951"/>
                    </a:ext>
                  </a:extLst>
                </a:gridCol>
                <a:gridCol w="822960">
                  <a:extLst>
                    <a:ext uri="{9D8B030D-6E8A-4147-A177-3AD203B41FA5}">
                      <a16:colId xmlns:a16="http://schemas.microsoft.com/office/drawing/2014/main" val="1867211507"/>
                    </a:ext>
                  </a:extLst>
                </a:gridCol>
                <a:gridCol w="822960">
                  <a:extLst>
                    <a:ext uri="{9D8B030D-6E8A-4147-A177-3AD203B41FA5}">
                      <a16:colId xmlns:a16="http://schemas.microsoft.com/office/drawing/2014/main" val="1201337212"/>
                    </a:ext>
                  </a:extLst>
                </a:gridCol>
                <a:gridCol w="822960">
                  <a:extLst>
                    <a:ext uri="{9D8B030D-6E8A-4147-A177-3AD203B41FA5}">
                      <a16:colId xmlns:a16="http://schemas.microsoft.com/office/drawing/2014/main" val="289158130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025231200"/>
                  </a:ext>
                </a:extLst>
              </a:tr>
              <a:tr h="370840">
                <a:tc>
                  <a:txBody>
                    <a:bodyPr/>
                    <a:lstStyle/>
                    <a:p>
                      <a:r>
                        <a:rPr lang="en-US" sz="1000" b="1"/>
                        <a:t>@FirstInsHI - 2017-04-07 14:31:12</a:t>
                      </a:r>
                      <a:r>
                        <a:rPr lang="en-US" sz="1000"/>
                        <a:t>
Getting ready for @SOHawaii Manoa Play Day. The Bubbles station! https://t.co/d3rXQKTFZI</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0.2515%</a:t>
                      </a:r>
                    </a:p>
                  </a:txBody>
                  <a:tcPr/>
                </a:tc>
                <a:extLst>
                  <a:ext uri="{0D108BD9-81ED-4DB2-BD59-A6C34878D82A}">
                    <a16:rowId xmlns:a16="http://schemas.microsoft.com/office/drawing/2014/main" val="3187412561"/>
                  </a:ext>
                </a:extLst>
              </a:tr>
              <a:tr h="370840">
                <a:tc>
                  <a:txBody>
                    <a:bodyPr/>
                    <a:lstStyle/>
                    <a:p>
                      <a:r>
                        <a:rPr lang="en-US" sz="1000" b="1"/>
                        <a:t>@FirstInsHI - 2017-04-10 17:57:41</a:t>
                      </a:r>
                      <a:r>
                        <a:rPr lang="en-US" sz="1000"/>
                        <a:t>
FICOH's own Johnnie Clark throwing the 1st pitch at the April 1 @HawaiiBaseball game vs Nevada https://t.co/UDpnWg8jnu #HawaiiBSB #GoBows</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0.2510%</a:t>
                      </a:r>
                    </a:p>
                  </a:txBody>
                  <a:tcPr/>
                </a:tc>
                <a:extLst>
                  <a:ext uri="{0D108BD9-81ED-4DB2-BD59-A6C34878D82A}">
                    <a16:rowId xmlns:a16="http://schemas.microsoft.com/office/drawing/2014/main" val="3768122178"/>
                  </a:ext>
                </a:extLst>
              </a:tr>
              <a:tr h="370840">
                <a:tc>
                  <a:txBody>
                    <a:bodyPr/>
                    <a:lstStyle/>
                    <a:p>
                      <a:r>
                        <a:rPr lang="en-US" sz="1000" b="1"/>
                        <a:t>@FirstInsHI - 2017-04-26 15:30:18</a:t>
                      </a:r>
                      <a:r>
                        <a:rPr lang="en-US" sz="1000"/>
                        <a:t>
A day dedicated to spam is a day well spent! We'll be indulging in all the fun at the 15th Annual @SpamJam on Sat https://t.co/P1sD3PYVkJ</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0.2504%</a:t>
                      </a:r>
                    </a:p>
                  </a:txBody>
                  <a:tcPr/>
                </a:tc>
                <a:extLst>
                  <a:ext uri="{0D108BD9-81ED-4DB2-BD59-A6C34878D82A}">
                    <a16:rowId xmlns:a16="http://schemas.microsoft.com/office/drawing/2014/main" val="2695445526"/>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704454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1336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238648"/>
                    </a:ext>
                  </a:extLst>
                </a:gridCol>
                <a:gridCol w="1069848">
                  <a:extLst>
                    <a:ext uri="{9D8B030D-6E8A-4147-A177-3AD203B41FA5}">
                      <a16:colId xmlns:a16="http://schemas.microsoft.com/office/drawing/2014/main" val="3434651253"/>
                    </a:ext>
                  </a:extLst>
                </a:gridCol>
                <a:gridCol w="1069848">
                  <a:extLst>
                    <a:ext uri="{9D8B030D-6E8A-4147-A177-3AD203B41FA5}">
                      <a16:colId xmlns:a16="http://schemas.microsoft.com/office/drawing/2014/main" val="3937116314"/>
                    </a:ext>
                  </a:extLst>
                </a:gridCol>
                <a:gridCol w="1069848">
                  <a:extLst>
                    <a:ext uri="{9D8B030D-6E8A-4147-A177-3AD203B41FA5}">
                      <a16:colId xmlns:a16="http://schemas.microsoft.com/office/drawing/2014/main" val="2334567429"/>
                    </a:ext>
                  </a:extLst>
                </a:gridCol>
                <a:gridCol w="1069848">
                  <a:extLst>
                    <a:ext uri="{9D8B030D-6E8A-4147-A177-3AD203B41FA5}">
                      <a16:colId xmlns:a16="http://schemas.microsoft.com/office/drawing/2014/main" val="561657208"/>
                    </a:ext>
                  </a:extLst>
                </a:gridCol>
                <a:gridCol w="1069848">
                  <a:extLst>
                    <a:ext uri="{9D8B030D-6E8A-4147-A177-3AD203B41FA5}">
                      <a16:colId xmlns:a16="http://schemas.microsoft.com/office/drawing/2014/main" val="4120876608"/>
                    </a:ext>
                  </a:extLst>
                </a:gridCol>
                <a:gridCol w="1069848">
                  <a:extLst>
                    <a:ext uri="{9D8B030D-6E8A-4147-A177-3AD203B41FA5}">
                      <a16:colId xmlns:a16="http://schemas.microsoft.com/office/drawing/2014/main" val="32250993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93944114"/>
                  </a:ext>
                </a:extLst>
              </a:tr>
              <a:tr h="370840">
                <a:tc>
                  <a:txBody>
                    <a:bodyPr/>
                    <a:lstStyle/>
                    <a:p>
                      <a:r>
                        <a:rPr lang="en-US" sz="1000"/>
                        <a:t>First Insurance Company of Hawaii</a:t>
                      </a:r>
                    </a:p>
                  </a:txBody>
                  <a:tcPr/>
                </a:tc>
                <a:tc>
                  <a:txBody>
                    <a:bodyPr/>
                    <a:lstStyle/>
                    <a:p>
                      <a:r>
                        <a:rPr lang="en-US" sz="1000"/>
                        <a:t>800</a:t>
                      </a:r>
                    </a:p>
                  </a:txBody>
                  <a:tcPr/>
                </a:tc>
                <a:tc>
                  <a:txBody>
                    <a:bodyPr/>
                    <a:lstStyle/>
                    <a:p>
                      <a:r>
                        <a:rPr lang="en-US" sz="1000"/>
                        <a:t>12</a:t>
                      </a:r>
                    </a:p>
                  </a:txBody>
                  <a:tcPr/>
                </a:tc>
                <a:tc>
                  <a:txBody>
                    <a:bodyPr/>
                    <a:lstStyle/>
                    <a:p>
                      <a:r>
                        <a:rPr lang="en-US" sz="1000"/>
                        <a:t>5</a:t>
                      </a:r>
                    </a:p>
                  </a:txBody>
                  <a:tcPr/>
                </a:tc>
                <a:tc>
                  <a:txBody>
                    <a:bodyPr/>
                    <a:lstStyle/>
                    <a:p>
                      <a:r>
                        <a:rPr lang="en-US" sz="1000"/>
                        <a:t>150</a:t>
                      </a:r>
                    </a:p>
                  </a:txBody>
                  <a:tcPr/>
                </a:tc>
                <a:tc>
                  <a:txBody>
                    <a:bodyPr/>
                    <a:lstStyle/>
                    <a:p>
                      <a:r>
                        <a:rPr lang="en-US" sz="1000"/>
                        <a:t>0</a:t>
                      </a:r>
                    </a:p>
                  </a:txBody>
                  <a:tcPr/>
                </a:tc>
                <a:tc>
                  <a:txBody>
                    <a:bodyPr/>
                    <a:lstStyle/>
                    <a:p>
                      <a:r>
                        <a:rPr lang="en-US" sz="1000"/>
                        <a:t>3.7783%</a:t>
                      </a:r>
                    </a:p>
                  </a:txBody>
                  <a:tcPr/>
                </a:tc>
                <a:extLst>
                  <a:ext uri="{0D108BD9-81ED-4DB2-BD59-A6C34878D82A}">
                    <a16:rowId xmlns:a16="http://schemas.microsoft.com/office/drawing/2014/main" val="1460153651"/>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844339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032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877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52648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5247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2633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15461263"/>
                    </a:ext>
                  </a:extLst>
                </a:gridCol>
                <a:gridCol w="987552">
                  <a:extLst>
                    <a:ext uri="{9D8B030D-6E8A-4147-A177-3AD203B41FA5}">
                      <a16:colId xmlns:a16="http://schemas.microsoft.com/office/drawing/2014/main" val="1882633043"/>
                    </a:ext>
                  </a:extLst>
                </a:gridCol>
                <a:gridCol w="987552">
                  <a:extLst>
                    <a:ext uri="{9D8B030D-6E8A-4147-A177-3AD203B41FA5}">
                      <a16:colId xmlns:a16="http://schemas.microsoft.com/office/drawing/2014/main" val="768514309"/>
                    </a:ext>
                  </a:extLst>
                </a:gridCol>
                <a:gridCol w="987552">
                  <a:extLst>
                    <a:ext uri="{9D8B030D-6E8A-4147-A177-3AD203B41FA5}">
                      <a16:colId xmlns:a16="http://schemas.microsoft.com/office/drawing/2014/main" val="2725590677"/>
                    </a:ext>
                  </a:extLst>
                </a:gridCol>
                <a:gridCol w="987552">
                  <a:extLst>
                    <a:ext uri="{9D8B030D-6E8A-4147-A177-3AD203B41FA5}">
                      <a16:colId xmlns:a16="http://schemas.microsoft.com/office/drawing/2014/main" val="359666211"/>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869585040"/>
                  </a:ext>
                </a:extLst>
              </a:tr>
              <a:tr h="370840">
                <a:tc>
                  <a:txBody>
                    <a:bodyPr/>
                    <a:lstStyle/>
                    <a:p>
                      <a:r>
                        <a:rPr lang="en-US" sz="1000" b="1"/>
                        <a:t>First Insurance Company of Hawaii - 2017-04-04 19:40:12</a:t>
                      </a:r>
                      <a:r>
                        <a:rPr lang="en-US" sz="1000"/>
                        <a:t>
Sister company bonding! Our CEO (center) is in Brazil this week visiting our sister company Tokio Marine Seguradora.</a:t>
                      </a:r>
                    </a:p>
                  </a:txBody>
                  <a:tcPr/>
                </a:tc>
                <a:tc>
                  <a:txBody>
                    <a:bodyPr/>
                    <a:lstStyle/>
                    <a:p>
                      <a:r>
                        <a:rPr lang="en-US" sz="1000"/>
                        <a:t>34</a:t>
                      </a:r>
                    </a:p>
                  </a:txBody>
                  <a:tcPr/>
                </a:tc>
                <a:tc>
                  <a:txBody>
                    <a:bodyPr/>
                    <a:lstStyle/>
                    <a:p>
                      <a:r>
                        <a:rPr lang="en-US" sz="1000"/>
                        <a:t>0</a:t>
                      </a:r>
                    </a:p>
                  </a:txBody>
                  <a:tcPr/>
                </a:tc>
                <a:tc>
                  <a:txBody>
                    <a:bodyPr/>
                    <a:lstStyle/>
                    <a:p>
                      <a:r>
                        <a:rPr lang="en-US" sz="1000"/>
                        <a:t>4.3093%</a:t>
                      </a:r>
                    </a:p>
                  </a:txBody>
                  <a:tcPr/>
                </a:tc>
                <a:tc>
                  <a:txBody>
                    <a:bodyPr/>
                    <a:lstStyle/>
                    <a:p>
                      <a:r>
                        <a:rPr lang="en-US" sz="1000"/>
                        <a:t>Photo</a:t>
                      </a:r>
                    </a:p>
                  </a:txBody>
                  <a:tcPr/>
                </a:tc>
                <a:extLst>
                  <a:ext uri="{0D108BD9-81ED-4DB2-BD59-A6C34878D82A}">
                    <a16:rowId xmlns:a16="http://schemas.microsoft.com/office/drawing/2014/main" val="686984905"/>
                  </a:ext>
                </a:extLst>
              </a:tr>
              <a:tr h="370840">
                <a:tc>
                  <a:txBody>
                    <a:bodyPr/>
                    <a:lstStyle/>
                    <a:p>
                      <a:r>
                        <a:rPr lang="en-US" sz="1000" b="1"/>
                        <a:t>First Insurance Company of Hawaii - 2017-04-10 12:49:17</a:t>
                      </a:r>
                      <a:r>
                        <a:rPr lang="en-US" sz="1000"/>
                        <a:t>
Here are our volunteers, a little tired but totally enthused after spending a morning coordinating activities for preschoolers at Special Olympics Hawaii's Manoa Play Day.</a:t>
                      </a:r>
                    </a:p>
                  </a:txBody>
                  <a:tcPr/>
                </a:tc>
                <a:tc>
                  <a:txBody>
                    <a:bodyPr/>
                    <a:lstStyle/>
                    <a:p>
                      <a:r>
                        <a:rPr lang="en-US" sz="1000"/>
                        <a:t>32</a:t>
                      </a:r>
                    </a:p>
                  </a:txBody>
                  <a:tcPr/>
                </a:tc>
                <a:tc>
                  <a:txBody>
                    <a:bodyPr/>
                    <a:lstStyle/>
                    <a:p>
                      <a:r>
                        <a:rPr lang="en-US" sz="1000"/>
                        <a:t>0</a:t>
                      </a:r>
                    </a:p>
                  </a:txBody>
                  <a:tcPr/>
                </a:tc>
                <a:tc>
                  <a:txBody>
                    <a:bodyPr/>
                    <a:lstStyle/>
                    <a:p>
                      <a:r>
                        <a:rPr lang="en-US" sz="1000"/>
                        <a:t>4.0455%</a:t>
                      </a:r>
                    </a:p>
                  </a:txBody>
                  <a:tcPr/>
                </a:tc>
                <a:tc>
                  <a:txBody>
                    <a:bodyPr/>
                    <a:lstStyle/>
                    <a:p>
                      <a:r>
                        <a:rPr lang="en-US" sz="1000"/>
                        <a:t>Photo</a:t>
                      </a:r>
                    </a:p>
                  </a:txBody>
                  <a:tcPr/>
                </a:tc>
                <a:extLst>
                  <a:ext uri="{0D108BD9-81ED-4DB2-BD59-A6C34878D82A}">
                    <a16:rowId xmlns:a16="http://schemas.microsoft.com/office/drawing/2014/main" val="2284867075"/>
                  </a:ext>
                </a:extLst>
              </a:tr>
              <a:tr h="370840">
                <a:tc>
                  <a:txBody>
                    <a:bodyPr/>
                    <a:lstStyle/>
                    <a:p>
                      <a:r>
                        <a:rPr lang="en-US" sz="1000" b="1"/>
                        <a:t>First Insurance Company of Hawaii - 2017-04-26 13:21:56</a:t>
                      </a:r>
                      <a:r>
                        <a:rPr lang="en-US" sz="1000"/>
                        <a:t>
Congratulations to all of the 2017 Tokio Marine 'Good Company Award' honorees, including our very own Wenda Araki!</a:t>
                      </a:r>
                    </a:p>
                  </a:txBody>
                  <a:tcPr/>
                </a:tc>
                <a:tc>
                  <a:txBody>
                    <a:bodyPr/>
                    <a:lstStyle/>
                    <a:p>
                      <a:r>
                        <a:rPr lang="en-US" sz="1000"/>
                        <a:t>31</a:t>
                      </a:r>
                    </a:p>
                  </a:txBody>
                  <a:tcPr/>
                </a:tc>
                <a:tc>
                  <a:txBody>
                    <a:bodyPr/>
                    <a:lstStyle/>
                    <a:p>
                      <a:r>
                        <a:rPr lang="en-US" sz="1000"/>
                        <a:t>0</a:t>
                      </a:r>
                    </a:p>
                  </a:txBody>
                  <a:tcPr/>
                </a:tc>
                <a:tc>
                  <a:txBody>
                    <a:bodyPr/>
                    <a:lstStyle/>
                    <a:p>
                      <a:r>
                        <a:rPr lang="en-US" sz="1000"/>
                        <a:t>3.8798%</a:t>
                      </a:r>
                    </a:p>
                  </a:txBody>
                  <a:tcPr/>
                </a:tc>
                <a:tc>
                  <a:txBody>
                    <a:bodyPr/>
                    <a:lstStyle/>
                    <a:p>
                      <a:r>
                        <a:rPr lang="en-US" sz="1000"/>
                        <a:t>Photo</a:t>
                      </a:r>
                    </a:p>
                  </a:txBody>
                  <a:tcPr/>
                </a:tc>
                <a:extLst>
                  <a:ext uri="{0D108BD9-81ED-4DB2-BD59-A6C34878D82A}">
                    <a16:rowId xmlns:a16="http://schemas.microsoft.com/office/drawing/2014/main" val="2930149614"/>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770001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68564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58464618"/>
                    </a:ext>
                  </a:extLst>
                </a:gridCol>
                <a:gridCol w="740664">
                  <a:extLst>
                    <a:ext uri="{9D8B030D-6E8A-4147-A177-3AD203B41FA5}">
                      <a16:colId xmlns:a16="http://schemas.microsoft.com/office/drawing/2014/main" val="2524537110"/>
                    </a:ext>
                  </a:extLst>
                </a:gridCol>
                <a:gridCol w="740664">
                  <a:extLst>
                    <a:ext uri="{9D8B030D-6E8A-4147-A177-3AD203B41FA5}">
                      <a16:colId xmlns:a16="http://schemas.microsoft.com/office/drawing/2014/main" val="2388223736"/>
                    </a:ext>
                  </a:extLst>
                </a:gridCol>
                <a:gridCol w="740664">
                  <a:extLst>
                    <a:ext uri="{9D8B030D-6E8A-4147-A177-3AD203B41FA5}">
                      <a16:colId xmlns:a16="http://schemas.microsoft.com/office/drawing/2014/main" val="3106123309"/>
                    </a:ext>
                  </a:extLst>
                </a:gridCol>
                <a:gridCol w="740664">
                  <a:extLst>
                    <a:ext uri="{9D8B030D-6E8A-4147-A177-3AD203B41FA5}">
                      <a16:colId xmlns:a16="http://schemas.microsoft.com/office/drawing/2014/main" val="458484291"/>
                    </a:ext>
                  </a:extLst>
                </a:gridCol>
                <a:gridCol w="740664">
                  <a:extLst>
                    <a:ext uri="{9D8B030D-6E8A-4147-A177-3AD203B41FA5}">
                      <a16:colId xmlns:a16="http://schemas.microsoft.com/office/drawing/2014/main" val="2157613404"/>
                    </a:ext>
                  </a:extLst>
                </a:gridCol>
                <a:gridCol w="740664">
                  <a:extLst>
                    <a:ext uri="{9D8B030D-6E8A-4147-A177-3AD203B41FA5}">
                      <a16:colId xmlns:a16="http://schemas.microsoft.com/office/drawing/2014/main" val="2695831957"/>
                    </a:ext>
                  </a:extLst>
                </a:gridCol>
                <a:gridCol w="740664">
                  <a:extLst>
                    <a:ext uri="{9D8B030D-6E8A-4147-A177-3AD203B41FA5}">
                      <a16:colId xmlns:a16="http://schemas.microsoft.com/office/drawing/2014/main" val="3236614843"/>
                    </a:ext>
                  </a:extLst>
                </a:gridCol>
                <a:gridCol w="740664">
                  <a:extLst>
                    <a:ext uri="{9D8B030D-6E8A-4147-A177-3AD203B41FA5}">
                      <a16:colId xmlns:a16="http://schemas.microsoft.com/office/drawing/2014/main" val="40740177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59647961"/>
                  </a:ext>
                </a:extLst>
              </a:tr>
              <a:tr h="370840">
                <a:tc>
                  <a:txBody>
                    <a:bodyPr/>
                    <a:lstStyle/>
                    <a:p>
                      <a:r>
                        <a:rPr lang="en-US" sz="1000"/>
                        <a:t>firstinshi (First Insurance Co. of Hawaii)</a:t>
                      </a:r>
                    </a:p>
                  </a:txBody>
                  <a:tcPr/>
                </a:tc>
                <a:tc>
                  <a:txBody>
                    <a:bodyPr/>
                    <a:lstStyle/>
                    <a:p>
                      <a:r>
                        <a:rPr lang="en-US" sz="1000"/>
                        <a:t>2302</a:t>
                      </a:r>
                    </a:p>
                  </a:txBody>
                  <a:tcPr/>
                </a:tc>
                <a:tc>
                  <a:txBody>
                    <a:bodyPr/>
                    <a:lstStyle/>
                    <a:p>
                      <a:r>
                        <a:rPr lang="en-US" sz="1000"/>
                        <a:t>8</a:t>
                      </a:r>
                    </a:p>
                  </a:txBody>
                  <a:tcPr/>
                </a:tc>
                <a:tc>
                  <a:txBody>
                    <a:bodyPr/>
                    <a:lstStyle/>
                    <a:p>
                      <a:r>
                        <a:rPr lang="en-US" sz="1000"/>
                        <a:t>18</a:t>
                      </a:r>
                    </a:p>
                  </a:txBody>
                  <a:tcPr/>
                </a:tc>
                <a:tc>
                  <a:txBody>
                    <a:bodyPr/>
                    <a:lstStyle/>
                    <a:p>
                      <a:r>
                        <a:rPr lang="en-US" sz="1000"/>
                        <a:t>1</a:t>
                      </a:r>
                    </a:p>
                  </a:txBody>
                  <a:tcPr/>
                </a:tc>
                <a:tc>
                  <a:txBody>
                    <a:bodyPr/>
                    <a:lstStyle/>
                    <a:p>
                      <a:r>
                        <a:rPr lang="en-US" sz="1000"/>
                        <a:t>19</a:t>
                      </a:r>
                    </a:p>
                  </a:txBody>
                  <a:tcPr/>
                </a:tc>
                <a:tc>
                  <a:txBody>
                    <a:bodyPr/>
                    <a:lstStyle/>
                    <a:p>
                      <a:r>
                        <a:rPr lang="en-US" sz="1000"/>
                        <a:t>673</a:t>
                      </a:r>
                    </a:p>
                  </a:txBody>
                  <a:tcPr/>
                </a:tc>
                <a:tc>
                  <a:txBody>
                    <a:bodyPr/>
                    <a:lstStyle/>
                    <a:p>
                      <a:r>
                        <a:rPr lang="en-US" sz="1000"/>
                        <a:t>1</a:t>
                      </a:r>
                    </a:p>
                  </a:txBody>
                  <a:tcPr/>
                </a:tc>
                <a:tc>
                  <a:txBody>
                    <a:bodyPr/>
                    <a:lstStyle/>
                    <a:p>
                      <a:r>
                        <a:rPr lang="en-US" sz="1000"/>
                        <a:t>1.5437%</a:t>
                      </a:r>
                    </a:p>
                  </a:txBody>
                  <a:tcPr/>
                </a:tc>
                <a:extLst>
                  <a:ext uri="{0D108BD9-81ED-4DB2-BD59-A6C34878D82A}">
                    <a16:rowId xmlns:a16="http://schemas.microsoft.com/office/drawing/2014/main" val="629355947"/>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93752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79966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3196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4986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150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8069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33570604"/>
                    </a:ext>
                  </a:extLst>
                </a:gridCol>
                <a:gridCol w="987552">
                  <a:extLst>
                    <a:ext uri="{9D8B030D-6E8A-4147-A177-3AD203B41FA5}">
                      <a16:colId xmlns:a16="http://schemas.microsoft.com/office/drawing/2014/main" val="532050903"/>
                    </a:ext>
                  </a:extLst>
                </a:gridCol>
                <a:gridCol w="987552">
                  <a:extLst>
                    <a:ext uri="{9D8B030D-6E8A-4147-A177-3AD203B41FA5}">
                      <a16:colId xmlns:a16="http://schemas.microsoft.com/office/drawing/2014/main" val="3489138825"/>
                    </a:ext>
                  </a:extLst>
                </a:gridCol>
                <a:gridCol w="987552">
                  <a:extLst>
                    <a:ext uri="{9D8B030D-6E8A-4147-A177-3AD203B41FA5}">
                      <a16:colId xmlns:a16="http://schemas.microsoft.com/office/drawing/2014/main" val="600724814"/>
                    </a:ext>
                  </a:extLst>
                </a:gridCol>
                <a:gridCol w="987552">
                  <a:extLst>
                    <a:ext uri="{9D8B030D-6E8A-4147-A177-3AD203B41FA5}">
                      <a16:colId xmlns:a16="http://schemas.microsoft.com/office/drawing/2014/main" val="77590413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74502548"/>
                  </a:ext>
                </a:extLst>
              </a:tr>
              <a:tr h="370840">
                <a:tc>
                  <a:txBody>
                    <a:bodyPr/>
                    <a:lstStyle/>
                    <a:p>
                      <a:r>
                        <a:rPr lang="en-US" sz="1000" b="1"/>
                        <a:t>firstinshi (First Insurance Co. of Hawaii) - 2017-04-17 14:52:29</a:t>
                      </a:r>
                      <a:r>
                        <a:rPr lang="en-US" sz="1000"/>
                        <a:t>
#nationalwalkingday First Insurance in the house! @hearthawaii #walking #honolulu #movemore #hearthealth ⛅♥🚶</a:t>
                      </a:r>
                    </a:p>
                  </a:txBody>
                  <a:tcPr/>
                </a:tc>
                <a:tc>
                  <a:txBody>
                    <a:bodyPr/>
                    <a:lstStyle/>
                    <a:p>
                      <a:r>
                        <a:rPr lang="en-US" sz="1000"/>
                        <a:t>52</a:t>
                      </a:r>
                    </a:p>
                  </a:txBody>
                  <a:tcPr/>
                </a:tc>
                <a:tc>
                  <a:txBody>
                    <a:bodyPr/>
                    <a:lstStyle/>
                    <a:p>
                      <a:r>
                        <a:rPr lang="en-US" sz="1000"/>
                        <a:t>0</a:t>
                      </a:r>
                    </a:p>
                  </a:txBody>
                  <a:tcPr/>
                </a:tc>
                <a:tc>
                  <a:txBody>
                    <a:bodyPr/>
                    <a:lstStyle/>
                    <a:p>
                      <a:r>
                        <a:rPr lang="en-US" sz="1000"/>
                        <a:t>2.2668%</a:t>
                      </a:r>
                    </a:p>
                  </a:txBody>
                  <a:tcPr/>
                </a:tc>
                <a:tc>
                  <a:txBody>
                    <a:bodyPr/>
                    <a:lstStyle/>
                    <a:p>
                      <a:r>
                        <a:rPr lang="en-US" sz="1000"/>
                        <a:t>Image</a:t>
                      </a:r>
                    </a:p>
                  </a:txBody>
                  <a:tcPr/>
                </a:tc>
                <a:extLst>
                  <a:ext uri="{0D108BD9-81ED-4DB2-BD59-A6C34878D82A}">
                    <a16:rowId xmlns:a16="http://schemas.microsoft.com/office/drawing/2014/main" val="2742515556"/>
                  </a:ext>
                </a:extLst>
              </a:tr>
              <a:tr h="370840">
                <a:tc>
                  <a:txBody>
                    <a:bodyPr/>
                    <a:lstStyle/>
                    <a:p>
                      <a:r>
                        <a:rPr lang="en-US" sz="1000" b="1"/>
                        <a:t>firstinshi (First Insurance Co. of Hawaii) - 2017-04-20 19:00:35</a:t>
                      </a:r>
                      <a:r>
                        <a:rPr lang="en-US" sz="1000"/>
                        <a:t>
Thinking about getting a dog for your apartment? The English bulldog is a good choice. Other breeds suited to apartment living include the Cavalier King Charles spaniel and the lovable Borkie. 🐕🐶 #dogs #doglovers</a:t>
                      </a:r>
                    </a:p>
                  </a:txBody>
                  <a:tcPr/>
                </a:tc>
                <a:tc>
                  <a:txBody>
                    <a:bodyPr/>
                    <a:lstStyle/>
                    <a:p>
                      <a:r>
                        <a:rPr lang="en-US" sz="1000"/>
                        <a:t>49</a:t>
                      </a:r>
                    </a:p>
                  </a:txBody>
                  <a:tcPr/>
                </a:tc>
                <a:tc>
                  <a:txBody>
                    <a:bodyPr/>
                    <a:lstStyle/>
                    <a:p>
                      <a:r>
                        <a:rPr lang="en-US" sz="1000"/>
                        <a:t>0</a:t>
                      </a:r>
                    </a:p>
                  </a:txBody>
                  <a:tcPr/>
                </a:tc>
                <a:tc>
                  <a:txBody>
                    <a:bodyPr/>
                    <a:lstStyle/>
                    <a:p>
                      <a:r>
                        <a:rPr lang="en-US" sz="1000"/>
                        <a:t>2.1295%</a:t>
                      </a:r>
                    </a:p>
                  </a:txBody>
                  <a:tcPr/>
                </a:tc>
                <a:tc>
                  <a:txBody>
                    <a:bodyPr/>
                    <a:lstStyle/>
                    <a:p>
                      <a:r>
                        <a:rPr lang="en-US" sz="1000"/>
                        <a:t>Image</a:t>
                      </a:r>
                    </a:p>
                  </a:txBody>
                  <a:tcPr/>
                </a:tc>
                <a:extLst>
                  <a:ext uri="{0D108BD9-81ED-4DB2-BD59-A6C34878D82A}">
                    <a16:rowId xmlns:a16="http://schemas.microsoft.com/office/drawing/2014/main" val="3759140077"/>
                  </a:ext>
                </a:extLst>
              </a:tr>
              <a:tr h="370840">
                <a:tc>
                  <a:txBody>
                    <a:bodyPr/>
                    <a:lstStyle/>
                    <a:p>
                      <a:r>
                        <a:rPr lang="en-US" sz="1000" b="1"/>
                        <a:t>firstinshi (First Insurance Co. of Hawaii) - 2017-04-12 16:59:37</a:t>
                      </a:r>
                      <a:r>
                        <a:rPr lang="en-US" sz="1000"/>
                        <a:t>
If you're hungry and you know it clap your hands. The large mahi bento from our valued insured @sugoibento may magically appear, if you're lucky. Otherwise go visit them in Kalihi for guaranteed tasty grindz.</a:t>
                      </a:r>
                    </a:p>
                  </a:txBody>
                  <a:tcPr/>
                </a:tc>
                <a:tc>
                  <a:txBody>
                    <a:bodyPr/>
                    <a:lstStyle/>
                    <a:p>
                      <a:r>
                        <a:rPr lang="en-US" sz="1000"/>
                        <a:t>43</a:t>
                      </a:r>
                    </a:p>
                  </a:txBody>
                  <a:tcPr/>
                </a:tc>
                <a:tc>
                  <a:txBody>
                    <a:bodyPr/>
                    <a:lstStyle/>
                    <a:p>
                      <a:r>
                        <a:rPr lang="en-US" sz="1000"/>
                        <a:t>0</a:t>
                      </a:r>
                    </a:p>
                  </a:txBody>
                  <a:tcPr/>
                </a:tc>
                <a:tc>
                  <a:txBody>
                    <a:bodyPr/>
                    <a:lstStyle/>
                    <a:p>
                      <a:r>
                        <a:rPr lang="en-US" sz="1000"/>
                        <a:t>1.8712%</a:t>
                      </a:r>
                    </a:p>
                  </a:txBody>
                  <a:tcPr/>
                </a:tc>
                <a:tc>
                  <a:txBody>
                    <a:bodyPr/>
                    <a:lstStyle/>
                    <a:p>
                      <a:r>
                        <a:rPr lang="en-US" sz="1000"/>
                        <a:t>Image</a:t>
                      </a:r>
                    </a:p>
                  </a:txBody>
                  <a:tcPr/>
                </a:tc>
                <a:extLst>
                  <a:ext uri="{0D108BD9-81ED-4DB2-BD59-A6C34878D82A}">
                    <a16:rowId xmlns:a16="http://schemas.microsoft.com/office/drawing/2014/main" val="1424733855"/>
                  </a:ext>
                </a:extLst>
              </a:tr>
              <a:tr h="370840">
                <a:tc>
                  <a:txBody>
                    <a:bodyPr/>
                    <a:lstStyle/>
                    <a:p>
                      <a:r>
                        <a:rPr lang="en-US" sz="1000" b="1"/>
                        <a:t>firstinshi (First Insurance Co. of Hawaii) - 2017-04-07 20:14:57</a:t>
                      </a:r>
                      <a:r>
                        <a:rPr lang="en-US" sz="1000"/>
                        <a:t>
We had a wonderful time at the @sohawaii Manoa Play Day. 500 preschoolers attended. Their enthusiasm was contagious! #playday #specialolympicshawaii</a:t>
                      </a:r>
                    </a:p>
                  </a:txBody>
                  <a:tcPr/>
                </a:tc>
                <a:tc>
                  <a:txBody>
                    <a:bodyPr/>
                    <a:lstStyle/>
                    <a:p>
                      <a:r>
                        <a:rPr lang="en-US" sz="1000"/>
                        <a:t>41</a:t>
                      </a:r>
                    </a:p>
                  </a:txBody>
                  <a:tcPr/>
                </a:tc>
                <a:tc>
                  <a:txBody>
                    <a:bodyPr/>
                    <a:lstStyle/>
                    <a:p>
                      <a:r>
                        <a:rPr lang="en-US" sz="1000"/>
                        <a:t>0</a:t>
                      </a:r>
                    </a:p>
                  </a:txBody>
                  <a:tcPr/>
                </a:tc>
                <a:tc>
                  <a:txBody>
                    <a:bodyPr/>
                    <a:lstStyle/>
                    <a:p>
                      <a:r>
                        <a:rPr lang="en-US" sz="1000"/>
                        <a:t>1.7873%</a:t>
                      </a:r>
                    </a:p>
                  </a:txBody>
                  <a:tcPr/>
                </a:tc>
                <a:tc>
                  <a:txBody>
                    <a:bodyPr/>
                    <a:lstStyle/>
                    <a:p>
                      <a:r>
                        <a:rPr lang="en-US" sz="1000"/>
                        <a:t>Image</a:t>
                      </a:r>
                    </a:p>
                  </a:txBody>
                  <a:tcPr/>
                </a:tc>
                <a:extLst>
                  <a:ext uri="{0D108BD9-81ED-4DB2-BD59-A6C34878D82A}">
                    <a16:rowId xmlns:a16="http://schemas.microsoft.com/office/drawing/2014/main" val="1321187337"/>
                  </a:ext>
                </a:extLst>
              </a:tr>
              <a:tr h="370840">
                <a:tc>
                  <a:txBody>
                    <a:bodyPr/>
                    <a:lstStyle/>
                    <a:p>
                      <a:r>
                        <a:rPr lang="en-US" sz="1000" b="1"/>
                        <a:t>firstinshi (First Insurance Co. of Hawaii) - 2017-04-07 14:04:07</a:t>
                      </a:r>
                      <a:r>
                        <a:rPr lang="en-US" sz="1000"/>
                        <a:t>
Getting ready for the Special Olympics Manoa Play Day. We're at the Bubbles station!</a:t>
                      </a:r>
                    </a:p>
                  </a:txBody>
                  <a:tcPr/>
                </a:tc>
                <a:tc>
                  <a:txBody>
                    <a:bodyPr/>
                    <a:lstStyle/>
                    <a:p>
                      <a:r>
                        <a:rPr lang="en-US" sz="1000"/>
                        <a:t>40</a:t>
                      </a:r>
                    </a:p>
                  </a:txBody>
                  <a:tcPr/>
                </a:tc>
                <a:tc>
                  <a:txBody>
                    <a:bodyPr/>
                    <a:lstStyle/>
                    <a:p>
                      <a:r>
                        <a:rPr lang="en-US" sz="1000"/>
                        <a:t>0</a:t>
                      </a:r>
                    </a:p>
                  </a:txBody>
                  <a:tcPr/>
                </a:tc>
                <a:tc>
                  <a:txBody>
                    <a:bodyPr/>
                    <a:lstStyle/>
                    <a:p>
                      <a:r>
                        <a:rPr lang="en-US" sz="1000"/>
                        <a:t>1.7437%</a:t>
                      </a:r>
                    </a:p>
                  </a:txBody>
                  <a:tcPr/>
                </a:tc>
                <a:tc>
                  <a:txBody>
                    <a:bodyPr/>
                    <a:lstStyle/>
                    <a:p>
                      <a:r>
                        <a:rPr lang="en-US" sz="1000"/>
                        <a:t>Image</a:t>
                      </a:r>
                    </a:p>
                  </a:txBody>
                  <a:tcPr/>
                </a:tc>
                <a:extLst>
                  <a:ext uri="{0D108BD9-81ED-4DB2-BD59-A6C34878D82A}">
                    <a16:rowId xmlns:a16="http://schemas.microsoft.com/office/drawing/2014/main" val="3569338005"/>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934527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516</Words>
  <Application>Microsoft Office PowerPoint</Application>
  <PresentationFormat>On-screen Show (4:3)</PresentationFormat>
  <Paragraphs>234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2017-05-04T15:12:08Z</dcterms:created>
  <dcterms:modified xsi:type="dcterms:W3CDTF">2017-05-04T15:12:33Z</dcterms:modified>
</cp:coreProperties>
</file>