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42826</c:v>
                </c:pt>
              </c:numCache>
            </c:numRef>
          </c:cat>
          <c:val>
            <c:numRef>
              <c:f>Sheet1!$B$2</c:f>
              <c:numCache>
                <c:formatCode>General</c:formatCode>
                <c:ptCount val="1"/>
                <c:pt idx="0">
                  <c:v>3090</c:v>
                </c:pt>
              </c:numCache>
            </c:numRef>
          </c:val>
          <c:extLst>
            <c:ext xmlns:c16="http://schemas.microsoft.com/office/drawing/2014/chart" uri="{C3380CC4-5D6E-409C-BE32-E72D297353CC}">
              <c16:uniqueId val="{00000000-C5DA-4D64-8DF0-70E45436436B}"/>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42826</c:v>
                </c:pt>
              </c:numCache>
            </c:numRef>
          </c:cat>
          <c:val>
            <c:numRef>
              <c:f>Sheet1!$C$2</c:f>
              <c:numCache>
                <c:formatCode>General</c:formatCode>
                <c:ptCount val="1"/>
                <c:pt idx="0">
                  <c:v>2605</c:v>
                </c:pt>
              </c:numCache>
            </c:numRef>
          </c:val>
          <c:extLst>
            <c:ext xmlns:c16="http://schemas.microsoft.com/office/drawing/2014/chart" uri="{C3380CC4-5D6E-409C-BE32-E72D297353CC}">
              <c16:uniqueId val="{00000001-C5DA-4D64-8DF0-70E45436436B}"/>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42826</c:v>
                </c:pt>
              </c:numCache>
            </c:numRef>
          </c:cat>
          <c:val>
            <c:numRef>
              <c:f>Sheet1!$D$2</c:f>
              <c:numCache>
                <c:formatCode>General</c:formatCode>
                <c:ptCount val="1"/>
                <c:pt idx="0">
                  <c:v>0</c:v>
                </c:pt>
              </c:numCache>
            </c:numRef>
          </c:val>
          <c:extLst>
            <c:ext xmlns:c16="http://schemas.microsoft.com/office/drawing/2014/chart" uri="{C3380CC4-5D6E-409C-BE32-E72D297353CC}">
              <c16:uniqueId val="{00000002-C5DA-4D64-8DF0-70E45436436B}"/>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42826</c:v>
                </c:pt>
              </c:numCache>
            </c:numRef>
          </c:cat>
          <c:val>
            <c:numRef>
              <c:f>Sheet1!$E$2</c:f>
              <c:numCache>
                <c:formatCode>General</c:formatCode>
                <c:ptCount val="1"/>
                <c:pt idx="0">
                  <c:v>0</c:v>
                </c:pt>
              </c:numCache>
            </c:numRef>
          </c:val>
          <c:extLst>
            <c:ext xmlns:c16="http://schemas.microsoft.com/office/drawing/2014/chart" uri="{C3380CC4-5D6E-409C-BE32-E72D297353CC}">
              <c16:uniqueId val="{00000003-C5DA-4D64-8DF0-70E45436436B}"/>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42826</c:v>
                </c:pt>
              </c:numCache>
            </c:numRef>
          </c:cat>
          <c:val>
            <c:numRef>
              <c:f>Sheet1!$F$2</c:f>
              <c:numCache>
                <c:formatCode>General</c:formatCode>
                <c:ptCount val="1"/>
                <c:pt idx="0">
                  <c:v>12237</c:v>
                </c:pt>
              </c:numCache>
            </c:numRef>
          </c:val>
          <c:extLst>
            <c:ext xmlns:c16="http://schemas.microsoft.com/office/drawing/2014/chart" uri="{C3380CC4-5D6E-409C-BE32-E72D297353CC}">
              <c16:uniqueId val="{00000004-C5DA-4D64-8DF0-70E45436436B}"/>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42826</c:v>
                </c:pt>
              </c:numCache>
            </c:numRef>
          </c:cat>
          <c:val>
            <c:numRef>
              <c:f>Sheet1!$G$2</c:f>
              <c:numCache>
                <c:formatCode>General</c:formatCode>
                <c:ptCount val="1"/>
                <c:pt idx="0">
                  <c:v>485</c:v>
                </c:pt>
              </c:numCache>
            </c:numRef>
          </c:val>
          <c:extLst>
            <c:ext xmlns:c16="http://schemas.microsoft.com/office/drawing/2014/chart" uri="{C3380CC4-5D6E-409C-BE32-E72D297353CC}">
              <c16:uniqueId val="{00000005-C5DA-4D64-8DF0-70E45436436B}"/>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42826</c:v>
                </c:pt>
              </c:numCache>
            </c:numRef>
          </c:cat>
          <c:val>
            <c:numRef>
              <c:f>Sheet1!$H$2</c:f>
              <c:numCache>
                <c:formatCode>General</c:formatCode>
                <c:ptCount val="1"/>
                <c:pt idx="0">
                  <c:v>0</c:v>
                </c:pt>
              </c:numCache>
            </c:numRef>
          </c:val>
          <c:extLst>
            <c:ext xmlns:c16="http://schemas.microsoft.com/office/drawing/2014/chart" uri="{C3380CC4-5D6E-409C-BE32-E72D297353CC}">
              <c16:uniqueId val="{00000006-C5DA-4D64-8DF0-70E45436436B}"/>
            </c:ext>
          </c:extLst>
        </c:ser>
        <c:dLbls>
          <c:showLegendKey val="0"/>
          <c:showVal val="0"/>
          <c:showCatName val="0"/>
          <c:showSerName val="0"/>
          <c:showPercent val="0"/>
          <c:showBubbleSize val="0"/>
        </c:dLbls>
        <c:gapWidth val="219"/>
        <c:overlap val="-27"/>
        <c:axId val="186125392"/>
        <c:axId val="230231024"/>
      </c:barChart>
      <c:dateAx>
        <c:axId val="18612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31024"/>
        <c:crosses val="autoZero"/>
        <c:auto val="1"/>
        <c:lblOffset val="100"/>
        <c:baseTimeUnit val="days"/>
      </c:dateAx>
      <c:valAx>
        <c:axId val="2302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12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1</c:v>
                </c:pt>
              </c:numCache>
            </c:numRef>
          </c:val>
          <c:extLst>
            <c:ext xmlns:c16="http://schemas.microsoft.com/office/drawing/2014/chart" uri="{C3380CC4-5D6E-409C-BE32-E72D297353CC}">
              <c16:uniqueId val="{00000000-2606-4A84-A433-B2E1D59EAB39}"/>
            </c:ext>
          </c:extLst>
        </c:ser>
        <c:dLbls>
          <c:showLegendKey val="0"/>
          <c:showVal val="0"/>
          <c:showCatName val="0"/>
          <c:showSerName val="0"/>
          <c:showPercent val="0"/>
          <c:showBubbleSize val="0"/>
        </c:dLbls>
        <c:gapWidth val="219"/>
        <c:overlap val="-27"/>
        <c:axId val="236468312"/>
        <c:axId val="236467000"/>
      </c:barChart>
      <c:dateAx>
        <c:axId val="23646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67000"/>
        <c:crosses val="autoZero"/>
        <c:auto val="1"/>
        <c:lblOffset val="100"/>
        <c:baseTimeUnit val="months"/>
      </c:dateAx>
      <c:valAx>
        <c:axId val="23646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6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91-4D42-B90D-85A4B917498B}"/>
            </c:ext>
          </c:extLst>
        </c:ser>
        <c:dLbls>
          <c:showLegendKey val="0"/>
          <c:showVal val="0"/>
          <c:showCatName val="0"/>
          <c:showSerName val="0"/>
          <c:showPercent val="0"/>
          <c:showBubbleSize val="0"/>
        </c:dLbls>
        <c:gapWidth val="219"/>
        <c:overlap val="-27"/>
        <c:axId val="280543096"/>
        <c:axId val="280548344"/>
      </c:barChart>
      <c:dateAx>
        <c:axId val="28054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48344"/>
        <c:crosses val="autoZero"/>
        <c:auto val="1"/>
        <c:lblOffset val="100"/>
        <c:baseTimeUnit val="months"/>
      </c:dateAx>
      <c:valAx>
        <c:axId val="28054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4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163457</c:v>
                </c:pt>
              </c:numCache>
            </c:numRef>
          </c:val>
          <c:extLst>
            <c:ext xmlns:c16="http://schemas.microsoft.com/office/drawing/2014/chart" uri="{C3380CC4-5D6E-409C-BE32-E72D297353CC}">
              <c16:uniqueId val="{00000000-8301-4333-9AAE-C243E48C6A93}"/>
            </c:ext>
          </c:extLst>
        </c:ser>
        <c:dLbls>
          <c:showLegendKey val="0"/>
          <c:showVal val="0"/>
          <c:showCatName val="0"/>
          <c:showSerName val="0"/>
          <c:showPercent val="0"/>
          <c:showBubbleSize val="0"/>
        </c:dLbls>
        <c:gapWidth val="219"/>
        <c:overlap val="-27"/>
        <c:axId val="280546376"/>
        <c:axId val="280549328"/>
      </c:barChart>
      <c:dateAx>
        <c:axId val="28054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49328"/>
        <c:crosses val="autoZero"/>
        <c:auto val="1"/>
        <c:lblOffset val="100"/>
        <c:baseTimeUnit val="months"/>
      </c:dateAx>
      <c:valAx>
        <c:axId val="28054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4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0</c:v>
                </c:pt>
              </c:numCache>
            </c:numRef>
          </c:val>
          <c:extLst>
            <c:ext xmlns:c16="http://schemas.microsoft.com/office/drawing/2014/chart" uri="{C3380CC4-5D6E-409C-BE32-E72D297353CC}">
              <c16:uniqueId val="{00000000-8AF1-4761-9BD3-1511D344A340}"/>
            </c:ext>
          </c:extLst>
        </c:ser>
        <c:dLbls>
          <c:showLegendKey val="0"/>
          <c:showVal val="0"/>
          <c:showCatName val="0"/>
          <c:showSerName val="0"/>
          <c:showPercent val="0"/>
          <c:showBubbleSize val="0"/>
        </c:dLbls>
        <c:gapWidth val="219"/>
        <c:overlap val="-27"/>
        <c:axId val="290006816"/>
        <c:axId val="289999928"/>
      </c:barChart>
      <c:dateAx>
        <c:axId val="29000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99928"/>
        <c:crosses val="autoZero"/>
        <c:auto val="1"/>
        <c:lblOffset val="100"/>
        <c:baseTimeUnit val="months"/>
      </c:dateAx>
      <c:valAx>
        <c:axId val="28999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FF7-41EB-AE52-404BD17E786C}"/>
            </c:ext>
          </c:extLst>
        </c:ser>
        <c:dLbls>
          <c:showLegendKey val="0"/>
          <c:showVal val="0"/>
          <c:showCatName val="0"/>
          <c:showSerName val="0"/>
          <c:showPercent val="0"/>
          <c:showBubbleSize val="0"/>
        </c:dLbls>
        <c:gapWidth val="219"/>
        <c:overlap val="-27"/>
        <c:axId val="290002224"/>
        <c:axId val="290002552"/>
      </c:barChart>
      <c:dateAx>
        <c:axId val="29000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2552"/>
        <c:crosses val="autoZero"/>
        <c:auto val="1"/>
        <c:lblOffset val="100"/>
        <c:baseTimeUnit val="months"/>
      </c:dateAx>
      <c:valAx>
        <c:axId val="29000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C80-43E7-9C8A-73E924B882A8}"/>
            </c:ext>
          </c:extLst>
        </c:ser>
        <c:dLbls>
          <c:showLegendKey val="0"/>
          <c:showVal val="0"/>
          <c:showCatName val="0"/>
          <c:showSerName val="0"/>
          <c:showPercent val="0"/>
          <c:showBubbleSize val="0"/>
        </c:dLbls>
        <c:gapWidth val="219"/>
        <c:overlap val="-27"/>
        <c:axId val="290008784"/>
        <c:axId val="290010424"/>
      </c:barChart>
      <c:dateAx>
        <c:axId val="29000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0424"/>
        <c:crosses val="autoZero"/>
        <c:auto val="1"/>
        <c:lblOffset val="100"/>
        <c:baseTimeUnit val="months"/>
      </c:dateAx>
      <c:valAx>
        <c:axId val="29001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3</c:v>
                </c:pt>
              </c:numCache>
            </c:numRef>
          </c:val>
          <c:extLst>
            <c:ext xmlns:c16="http://schemas.microsoft.com/office/drawing/2014/chart" uri="{C3380CC4-5D6E-409C-BE32-E72D297353CC}">
              <c16:uniqueId val="{00000000-8446-467B-9410-844CFBC191F9}"/>
            </c:ext>
          </c:extLst>
        </c:ser>
        <c:dLbls>
          <c:showLegendKey val="0"/>
          <c:showVal val="0"/>
          <c:showCatName val="0"/>
          <c:showSerName val="0"/>
          <c:showPercent val="0"/>
          <c:showBubbleSize val="0"/>
        </c:dLbls>
        <c:gapWidth val="219"/>
        <c:overlap val="-27"/>
        <c:axId val="318709208"/>
        <c:axId val="318710520"/>
      </c:barChart>
      <c:dateAx>
        <c:axId val="31870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10520"/>
        <c:crosses val="autoZero"/>
        <c:auto val="1"/>
        <c:lblOffset val="100"/>
        <c:baseTimeUnit val="months"/>
      </c:dateAx>
      <c:valAx>
        <c:axId val="31871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0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77</c:v>
                </c:pt>
                <c:pt idx="3">
                  <c:v>64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2F-4033-94CA-2FF2912BE628}"/>
            </c:ext>
          </c:extLst>
        </c:ser>
        <c:dLbls>
          <c:showLegendKey val="0"/>
          <c:showVal val="0"/>
          <c:showCatName val="0"/>
          <c:showSerName val="0"/>
          <c:showPercent val="0"/>
          <c:showBubbleSize val="0"/>
        </c:dLbls>
        <c:gapWidth val="219"/>
        <c:overlap val="-27"/>
        <c:axId val="318715768"/>
        <c:axId val="318718720"/>
      </c:barChart>
      <c:dateAx>
        <c:axId val="31871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18720"/>
        <c:crosses val="autoZero"/>
        <c:auto val="1"/>
        <c:lblOffset val="100"/>
        <c:baseTimeUnit val="months"/>
      </c:dateAx>
      <c:valAx>
        <c:axId val="31871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1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46376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2887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04/01/2017 - 04/30/2017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49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6117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32813436"/>
                    </a:ext>
                  </a:extLst>
                </a:gridCol>
                <a:gridCol w="740664">
                  <a:extLst>
                    <a:ext uri="{9D8B030D-6E8A-4147-A177-3AD203B41FA5}">
                      <a16:colId xmlns:a16="http://schemas.microsoft.com/office/drawing/2014/main" val="3523007035"/>
                    </a:ext>
                  </a:extLst>
                </a:gridCol>
                <a:gridCol w="740664">
                  <a:extLst>
                    <a:ext uri="{9D8B030D-6E8A-4147-A177-3AD203B41FA5}">
                      <a16:colId xmlns:a16="http://schemas.microsoft.com/office/drawing/2014/main" val="3235968300"/>
                    </a:ext>
                  </a:extLst>
                </a:gridCol>
                <a:gridCol w="740664">
                  <a:extLst>
                    <a:ext uri="{9D8B030D-6E8A-4147-A177-3AD203B41FA5}">
                      <a16:colId xmlns:a16="http://schemas.microsoft.com/office/drawing/2014/main" val="4089439291"/>
                    </a:ext>
                  </a:extLst>
                </a:gridCol>
                <a:gridCol w="740664">
                  <a:extLst>
                    <a:ext uri="{9D8B030D-6E8A-4147-A177-3AD203B41FA5}">
                      <a16:colId xmlns:a16="http://schemas.microsoft.com/office/drawing/2014/main" val="2571184049"/>
                    </a:ext>
                  </a:extLst>
                </a:gridCol>
                <a:gridCol w="740664">
                  <a:extLst>
                    <a:ext uri="{9D8B030D-6E8A-4147-A177-3AD203B41FA5}">
                      <a16:colId xmlns:a16="http://schemas.microsoft.com/office/drawing/2014/main" val="2804273811"/>
                    </a:ext>
                  </a:extLst>
                </a:gridCol>
                <a:gridCol w="740664">
                  <a:extLst>
                    <a:ext uri="{9D8B030D-6E8A-4147-A177-3AD203B41FA5}">
                      <a16:colId xmlns:a16="http://schemas.microsoft.com/office/drawing/2014/main" val="2852683822"/>
                    </a:ext>
                  </a:extLst>
                </a:gridCol>
                <a:gridCol w="740664">
                  <a:extLst>
                    <a:ext uri="{9D8B030D-6E8A-4147-A177-3AD203B41FA5}">
                      <a16:colId xmlns:a16="http://schemas.microsoft.com/office/drawing/2014/main" val="455538218"/>
                    </a:ext>
                  </a:extLst>
                </a:gridCol>
                <a:gridCol w="740664">
                  <a:extLst>
                    <a:ext uri="{9D8B030D-6E8A-4147-A177-3AD203B41FA5}">
                      <a16:colId xmlns:a16="http://schemas.microsoft.com/office/drawing/2014/main" val="2359138658"/>
                    </a:ext>
                  </a:extLst>
                </a:gridCol>
                <a:gridCol w="740664">
                  <a:extLst>
                    <a:ext uri="{9D8B030D-6E8A-4147-A177-3AD203B41FA5}">
                      <a16:colId xmlns:a16="http://schemas.microsoft.com/office/drawing/2014/main" val="32372267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0945035"/>
                  </a:ext>
                </a:extLst>
              </a:tr>
              <a:tr h="370840">
                <a:tc>
                  <a:txBody>
                    <a:bodyPr/>
                    <a:lstStyle/>
                    <a:p>
                      <a:r>
                        <a:rPr lang="en-US" sz="1000"/>
                        <a:t>Philadelphia Insurance Companies</a:t>
                      </a:r>
                    </a:p>
                  </a:txBody>
                  <a:tcPr/>
                </a:tc>
                <a:tc>
                  <a:txBody>
                    <a:bodyPr/>
                    <a:lstStyle/>
                    <a:p>
                      <a:r>
                        <a:rPr lang="en-US" sz="1000"/>
                        <a:t>3090</a:t>
                      </a:r>
                    </a:p>
                  </a:txBody>
                  <a:tcPr/>
                </a:tc>
                <a:tc>
                  <a:txBody>
                    <a:bodyPr/>
                    <a:lstStyle/>
                    <a:p>
                      <a:r>
                        <a:rPr lang="en-US" sz="1000"/>
                        <a:t>38</a:t>
                      </a:r>
                    </a:p>
                  </a:txBody>
                  <a:tcPr/>
                </a:tc>
                <a:tc>
                  <a:txBody>
                    <a:bodyPr/>
                    <a:lstStyle/>
                    <a:p>
                      <a:r>
                        <a:rPr lang="en-US" sz="1000"/>
                        <a:t>15</a:t>
                      </a:r>
                    </a:p>
                  </a:txBody>
                  <a:tcPr/>
                </a:tc>
                <a:tc>
                  <a:txBody>
                    <a:bodyPr/>
                    <a:lstStyle/>
                    <a:p>
                      <a:r>
                        <a:rPr lang="en-US" sz="1000"/>
                        <a:t>318</a:t>
                      </a:r>
                    </a:p>
                  </a:txBody>
                  <a:tcPr/>
                </a:tc>
                <a:tc>
                  <a:txBody>
                    <a:bodyPr/>
                    <a:lstStyle/>
                    <a:p>
                      <a:r>
                        <a:rPr lang="en-US" sz="1000"/>
                        <a:t>12</a:t>
                      </a:r>
                    </a:p>
                  </a:txBody>
                  <a:tcPr/>
                </a:tc>
                <a:tc>
                  <a:txBody>
                    <a:bodyPr/>
                    <a:lstStyle/>
                    <a:p>
                      <a:r>
                        <a:rPr lang="en-US" sz="1000"/>
                        <a:t>111</a:t>
                      </a:r>
                    </a:p>
                  </a:txBody>
                  <a:tcPr/>
                </a:tc>
                <a:tc>
                  <a:txBody>
                    <a:bodyPr/>
                    <a:lstStyle/>
                    <a:p>
                      <a:r>
                        <a:rPr lang="en-US" sz="1000"/>
                        <a:t>2</a:t>
                      </a:r>
                    </a:p>
                  </a:txBody>
                  <a:tcPr/>
                </a:tc>
                <a:tc>
                  <a:txBody>
                    <a:bodyPr/>
                    <a:lstStyle/>
                    <a:p>
                      <a:r>
                        <a:rPr lang="en-US" sz="1000"/>
                        <a:t>0.9573%</a:t>
                      </a:r>
                    </a:p>
                  </a:txBody>
                  <a:tcPr/>
                </a:tc>
                <a:tc>
                  <a:txBody>
                    <a:bodyPr/>
                    <a:lstStyle/>
                    <a:p>
                      <a:r>
                        <a:rPr lang="en-US" sz="1000"/>
                        <a:t>0.0%</a:t>
                      </a:r>
                    </a:p>
                  </a:txBody>
                  <a:tcPr/>
                </a:tc>
                <a:extLst>
                  <a:ext uri="{0D108BD9-81ED-4DB2-BD59-A6C34878D82A}">
                    <a16:rowId xmlns:a16="http://schemas.microsoft.com/office/drawing/2014/main" val="2251813665"/>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478310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5520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821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31466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798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6754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690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297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4763492"/>
                    </a:ext>
                  </a:extLst>
                </a:gridCol>
                <a:gridCol w="658368">
                  <a:extLst>
                    <a:ext uri="{9D8B030D-6E8A-4147-A177-3AD203B41FA5}">
                      <a16:colId xmlns:a16="http://schemas.microsoft.com/office/drawing/2014/main" val="1181985947"/>
                    </a:ext>
                  </a:extLst>
                </a:gridCol>
                <a:gridCol w="658368">
                  <a:extLst>
                    <a:ext uri="{9D8B030D-6E8A-4147-A177-3AD203B41FA5}">
                      <a16:colId xmlns:a16="http://schemas.microsoft.com/office/drawing/2014/main" val="2081602347"/>
                    </a:ext>
                  </a:extLst>
                </a:gridCol>
                <a:gridCol w="658368">
                  <a:extLst>
                    <a:ext uri="{9D8B030D-6E8A-4147-A177-3AD203B41FA5}">
                      <a16:colId xmlns:a16="http://schemas.microsoft.com/office/drawing/2014/main" val="2334338831"/>
                    </a:ext>
                  </a:extLst>
                </a:gridCol>
                <a:gridCol w="658368">
                  <a:extLst>
                    <a:ext uri="{9D8B030D-6E8A-4147-A177-3AD203B41FA5}">
                      <a16:colId xmlns:a16="http://schemas.microsoft.com/office/drawing/2014/main" val="2017265622"/>
                    </a:ext>
                  </a:extLst>
                </a:gridCol>
                <a:gridCol w="658368">
                  <a:extLst>
                    <a:ext uri="{9D8B030D-6E8A-4147-A177-3AD203B41FA5}">
                      <a16:colId xmlns:a16="http://schemas.microsoft.com/office/drawing/2014/main" val="1278779051"/>
                    </a:ext>
                  </a:extLst>
                </a:gridCol>
                <a:gridCol w="658368">
                  <a:extLst>
                    <a:ext uri="{9D8B030D-6E8A-4147-A177-3AD203B41FA5}">
                      <a16:colId xmlns:a16="http://schemas.microsoft.com/office/drawing/2014/main" val="2849029963"/>
                    </a:ext>
                  </a:extLst>
                </a:gridCol>
                <a:gridCol w="658368">
                  <a:extLst>
                    <a:ext uri="{9D8B030D-6E8A-4147-A177-3AD203B41FA5}">
                      <a16:colId xmlns:a16="http://schemas.microsoft.com/office/drawing/2014/main" val="272295399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381792525"/>
                  </a:ext>
                </a:extLst>
              </a:tr>
              <a:tr h="370840">
                <a:tc>
                  <a:txBody>
                    <a:bodyPr/>
                    <a:lstStyle/>
                    <a:p>
                      <a:r>
                        <a:rPr lang="en-US" sz="1000" b="1"/>
                        <a:t>Philadelphia Insurance Companies - 2017-04-10 16:07:34</a:t>
                      </a:r>
                      <a:r>
                        <a:rPr lang="en-US" sz="1000"/>
                        <a:t>
Think taking your eyes off the road to send a quick text message is harmless? Think again. Refresh your knowledge about safe driving with our free, online distracted driver training course - open to the public for Distracted Driving Awareness Month! https://goo.gl/Q0MyqD</a:t>
                      </a:r>
                    </a:p>
                  </a:txBody>
                  <a:tcPr/>
                </a:tc>
                <a:tc>
                  <a:txBody>
                    <a:bodyPr/>
                    <a:lstStyle/>
                    <a:p>
                      <a:r>
                        <a:rPr lang="en-US" sz="1000"/>
                        <a:t>77</a:t>
                      </a:r>
                    </a:p>
                  </a:txBody>
                  <a:tcPr/>
                </a:tc>
                <a:tc>
                  <a:txBody>
                    <a:bodyPr/>
                    <a:lstStyle/>
                    <a:p>
                      <a:r>
                        <a:rPr lang="en-US" sz="1000"/>
                        <a:t>20</a:t>
                      </a:r>
                    </a:p>
                  </a:txBody>
                  <a:tcPr/>
                </a:tc>
                <a:tc>
                  <a:txBody>
                    <a:bodyPr/>
                    <a:lstStyle/>
                    <a:p>
                      <a:r>
                        <a:rPr lang="en-US" sz="1000"/>
                        <a:t>2</a:t>
                      </a:r>
                    </a:p>
                  </a:txBody>
                  <a:tcPr/>
                </a:tc>
                <a:tc>
                  <a:txBody>
                    <a:bodyPr/>
                    <a:lstStyle/>
                    <a:p>
                      <a:r>
                        <a:rPr lang="en-US" sz="1000"/>
                        <a:t>55</a:t>
                      </a:r>
                    </a:p>
                  </a:txBody>
                  <a:tcPr/>
                </a:tc>
                <a:tc>
                  <a:txBody>
                    <a:bodyPr/>
                    <a:lstStyle/>
                    <a:p>
                      <a:r>
                        <a:rPr lang="en-US" sz="1000"/>
                        <a:t>2.5122%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42297633"/>
                  </a:ext>
                </a:extLst>
              </a:tr>
              <a:tr h="370840">
                <a:tc>
                  <a:txBody>
                    <a:bodyPr/>
                    <a:lstStyle/>
                    <a:p>
                      <a:r>
                        <a:rPr lang="en-US" sz="1000" b="1"/>
                        <a:t>Philadelphia Insurance Companies - 2017-04-28 09:13:13</a:t>
                      </a:r>
                      <a:r>
                        <a:rPr lang="en-US" sz="1000"/>
                        <a:t>
Happy National Arbor Day!  We're proud to be partnering with Arbor Day Foundation to plant 80,000 trees for a third year. Check out this video recap of PHLY employees planting a portion of last year's 80,000 trees in Texas.</a:t>
                      </a:r>
                    </a:p>
                  </a:txBody>
                  <a:tcPr/>
                </a:tc>
                <a:tc>
                  <a:txBody>
                    <a:bodyPr/>
                    <a:lstStyle/>
                    <a:p>
                      <a:r>
                        <a:rPr lang="en-US" sz="1000"/>
                        <a:t>65</a:t>
                      </a:r>
                    </a:p>
                  </a:txBody>
                  <a:tcPr/>
                </a:tc>
                <a:tc>
                  <a:txBody>
                    <a:bodyPr/>
                    <a:lstStyle/>
                    <a:p>
                      <a:r>
                        <a:rPr lang="en-US" sz="1000"/>
                        <a:t>58</a:t>
                      </a:r>
                    </a:p>
                  </a:txBody>
                  <a:tcPr/>
                </a:tc>
                <a:tc>
                  <a:txBody>
                    <a:bodyPr/>
                    <a:lstStyle/>
                    <a:p>
                      <a:r>
                        <a:rPr lang="en-US" sz="1000"/>
                        <a:t>0</a:t>
                      </a:r>
                    </a:p>
                  </a:txBody>
                  <a:tcPr/>
                </a:tc>
                <a:tc>
                  <a:txBody>
                    <a:bodyPr/>
                    <a:lstStyle/>
                    <a:p>
                      <a:r>
                        <a:rPr lang="en-US" sz="1000"/>
                        <a:t>7</a:t>
                      </a:r>
                    </a:p>
                  </a:txBody>
                  <a:tcPr/>
                </a:tc>
                <a:tc>
                  <a:txBody>
                    <a:bodyPr/>
                    <a:lstStyle/>
                    <a:p>
                      <a:r>
                        <a:rPr lang="en-US" sz="1000"/>
                        <a:t>2.1049%</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534190502"/>
                  </a:ext>
                </a:extLst>
              </a:tr>
              <a:tr h="370840">
                <a:tc>
                  <a:txBody>
                    <a:bodyPr/>
                    <a:lstStyle/>
                    <a:p>
                      <a:r>
                        <a:rPr lang="en-US" sz="1000" b="1"/>
                        <a:t>Philadelphia Insurance Companies - 2017-04-03 15:20:15</a:t>
                      </a:r>
                      <a:r>
                        <a:rPr lang="en-US" sz="1000"/>
                        <a:t>
TRUE OR FALSE: hands-free cell phone use while driving is not a distraction? Find out the answer in our free, online distracted driver training course which we've opened to the public for Distracted Driving Awareness Month. Share this with anyone you know who gets behind the wheel! https://goo.gl/Kk6F2K</a:t>
                      </a:r>
                    </a:p>
                  </a:txBody>
                  <a:tcPr/>
                </a:tc>
                <a:tc>
                  <a:txBody>
                    <a:bodyPr/>
                    <a:lstStyle/>
                    <a:p>
                      <a:r>
                        <a:rPr lang="en-US" sz="1000"/>
                        <a:t>48</a:t>
                      </a:r>
                    </a:p>
                  </a:txBody>
                  <a:tcPr/>
                </a:tc>
                <a:tc>
                  <a:txBody>
                    <a:bodyPr/>
                    <a:lstStyle/>
                    <a:p>
                      <a:r>
                        <a:rPr lang="en-US" sz="1000"/>
                        <a:t>18</a:t>
                      </a:r>
                    </a:p>
                  </a:txBody>
                  <a:tcPr/>
                </a:tc>
                <a:tc>
                  <a:txBody>
                    <a:bodyPr/>
                    <a:lstStyle/>
                    <a:p>
                      <a:r>
                        <a:rPr lang="en-US" sz="1000"/>
                        <a:t>1</a:t>
                      </a:r>
                    </a:p>
                  </a:txBody>
                  <a:tcPr/>
                </a:tc>
                <a:tc>
                  <a:txBody>
                    <a:bodyPr/>
                    <a:lstStyle/>
                    <a:p>
                      <a:r>
                        <a:rPr lang="en-US" sz="1000"/>
                        <a:t>29</a:t>
                      </a:r>
                    </a:p>
                  </a:txBody>
                  <a:tcPr/>
                </a:tc>
                <a:tc>
                  <a:txBody>
                    <a:bodyPr/>
                    <a:lstStyle/>
                    <a:p>
                      <a:r>
                        <a:rPr lang="en-US" sz="1000"/>
                        <a:t>1.5722%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56971076"/>
                  </a:ext>
                </a:extLst>
              </a:tr>
              <a:tr h="370840">
                <a:tc>
                  <a:txBody>
                    <a:bodyPr/>
                    <a:lstStyle/>
                    <a:p>
                      <a:r>
                        <a:rPr lang="en-US" sz="1000" b="1"/>
                        <a:t>Philadelphia Insurance Companies - 2017-04-13 14:30:00</a:t>
                      </a:r>
                      <a:r>
                        <a:rPr lang="en-US" sz="1000"/>
                        <a:t>
Philadelphia Insurance Companies' offices will be closing at 3:00 p.m. on Thursday, April 13th and will be closed on Friday, April 14th for the Easter holiday. We hope you have a wonderful weekend!</a:t>
                      </a:r>
                    </a:p>
                  </a:txBody>
                  <a:tcPr/>
                </a:tc>
                <a:tc>
                  <a:txBody>
                    <a:bodyPr/>
                    <a:lstStyle/>
                    <a:p>
                      <a:r>
                        <a:rPr lang="en-US" sz="1000"/>
                        <a:t>34</a:t>
                      </a:r>
                    </a:p>
                  </a:txBody>
                  <a:tcPr/>
                </a:tc>
                <a:tc>
                  <a:txBody>
                    <a:bodyPr/>
                    <a:lstStyle/>
                    <a:p>
                      <a:r>
                        <a:rPr lang="en-US" sz="1000"/>
                        <a:t>32</a:t>
                      </a:r>
                    </a:p>
                  </a:txBody>
                  <a:tcPr/>
                </a:tc>
                <a:tc>
                  <a:txBody>
                    <a:bodyPr/>
                    <a:lstStyle/>
                    <a:p>
                      <a:r>
                        <a:rPr lang="en-US" sz="1000"/>
                        <a:t>1</a:t>
                      </a:r>
                    </a:p>
                  </a:txBody>
                  <a:tcPr/>
                </a:tc>
                <a:tc>
                  <a:txBody>
                    <a:bodyPr/>
                    <a:lstStyle/>
                    <a:p>
                      <a:r>
                        <a:rPr lang="en-US" sz="1000"/>
                        <a:t>1</a:t>
                      </a:r>
                    </a:p>
                  </a:txBody>
                  <a:tcPr/>
                </a:tc>
                <a:tc>
                  <a:txBody>
                    <a:bodyPr/>
                    <a:lstStyle/>
                    <a:p>
                      <a:r>
                        <a:rPr lang="en-US" sz="1000"/>
                        <a:t>1.1079%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5593408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13972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122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24015075"/>
                    </a:ext>
                  </a:extLst>
                </a:gridCol>
                <a:gridCol w="493776">
                  <a:extLst>
                    <a:ext uri="{9D8B030D-6E8A-4147-A177-3AD203B41FA5}">
                      <a16:colId xmlns:a16="http://schemas.microsoft.com/office/drawing/2014/main" val="3652309577"/>
                    </a:ext>
                  </a:extLst>
                </a:gridCol>
                <a:gridCol w="493776">
                  <a:extLst>
                    <a:ext uri="{9D8B030D-6E8A-4147-A177-3AD203B41FA5}">
                      <a16:colId xmlns:a16="http://schemas.microsoft.com/office/drawing/2014/main" val="443639938"/>
                    </a:ext>
                  </a:extLst>
                </a:gridCol>
                <a:gridCol w="493776">
                  <a:extLst>
                    <a:ext uri="{9D8B030D-6E8A-4147-A177-3AD203B41FA5}">
                      <a16:colId xmlns:a16="http://schemas.microsoft.com/office/drawing/2014/main" val="2919892390"/>
                    </a:ext>
                  </a:extLst>
                </a:gridCol>
                <a:gridCol w="493776">
                  <a:extLst>
                    <a:ext uri="{9D8B030D-6E8A-4147-A177-3AD203B41FA5}">
                      <a16:colId xmlns:a16="http://schemas.microsoft.com/office/drawing/2014/main" val="4049885910"/>
                    </a:ext>
                  </a:extLst>
                </a:gridCol>
                <a:gridCol w="493776">
                  <a:extLst>
                    <a:ext uri="{9D8B030D-6E8A-4147-A177-3AD203B41FA5}">
                      <a16:colId xmlns:a16="http://schemas.microsoft.com/office/drawing/2014/main" val="1145996636"/>
                    </a:ext>
                  </a:extLst>
                </a:gridCol>
                <a:gridCol w="493776">
                  <a:extLst>
                    <a:ext uri="{9D8B030D-6E8A-4147-A177-3AD203B41FA5}">
                      <a16:colId xmlns:a16="http://schemas.microsoft.com/office/drawing/2014/main" val="3906194830"/>
                    </a:ext>
                  </a:extLst>
                </a:gridCol>
                <a:gridCol w="493776">
                  <a:extLst>
                    <a:ext uri="{9D8B030D-6E8A-4147-A177-3AD203B41FA5}">
                      <a16:colId xmlns:a16="http://schemas.microsoft.com/office/drawing/2014/main" val="3811928602"/>
                    </a:ext>
                  </a:extLst>
                </a:gridCol>
                <a:gridCol w="493776">
                  <a:extLst>
                    <a:ext uri="{9D8B030D-6E8A-4147-A177-3AD203B41FA5}">
                      <a16:colId xmlns:a16="http://schemas.microsoft.com/office/drawing/2014/main" val="39346294"/>
                    </a:ext>
                  </a:extLst>
                </a:gridCol>
                <a:gridCol w="493776">
                  <a:extLst>
                    <a:ext uri="{9D8B030D-6E8A-4147-A177-3AD203B41FA5}">
                      <a16:colId xmlns:a16="http://schemas.microsoft.com/office/drawing/2014/main" val="1093120952"/>
                    </a:ext>
                  </a:extLst>
                </a:gridCol>
                <a:gridCol w="493776">
                  <a:extLst>
                    <a:ext uri="{9D8B030D-6E8A-4147-A177-3AD203B41FA5}">
                      <a16:colId xmlns:a16="http://schemas.microsoft.com/office/drawing/2014/main" val="1547680159"/>
                    </a:ext>
                  </a:extLst>
                </a:gridCol>
                <a:gridCol w="493776">
                  <a:extLst>
                    <a:ext uri="{9D8B030D-6E8A-4147-A177-3AD203B41FA5}">
                      <a16:colId xmlns:a16="http://schemas.microsoft.com/office/drawing/2014/main" val="1928544024"/>
                    </a:ext>
                  </a:extLst>
                </a:gridCol>
                <a:gridCol w="493776">
                  <a:extLst>
                    <a:ext uri="{9D8B030D-6E8A-4147-A177-3AD203B41FA5}">
                      <a16:colId xmlns:a16="http://schemas.microsoft.com/office/drawing/2014/main" val="3492016123"/>
                    </a:ext>
                  </a:extLst>
                </a:gridCol>
                <a:gridCol w="493776">
                  <a:extLst>
                    <a:ext uri="{9D8B030D-6E8A-4147-A177-3AD203B41FA5}">
                      <a16:colId xmlns:a16="http://schemas.microsoft.com/office/drawing/2014/main" val="8995332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563079"/>
                  </a:ext>
                </a:extLst>
              </a:tr>
              <a:tr h="370840">
                <a:tc>
                  <a:txBody>
                    <a:bodyPr/>
                    <a:lstStyle/>
                    <a:p>
                      <a:r>
                        <a:rPr lang="en-US" sz="1000"/>
                        <a:t>@PHLYINS</a:t>
                      </a:r>
                    </a:p>
                  </a:txBody>
                  <a:tcPr/>
                </a:tc>
                <a:tc>
                  <a:txBody>
                    <a:bodyPr/>
                    <a:lstStyle/>
                    <a:p>
                      <a:r>
                        <a:rPr lang="en-US" sz="1000"/>
                        <a:t>2605</a:t>
                      </a:r>
                    </a:p>
                  </a:txBody>
                  <a:tcPr/>
                </a:tc>
                <a:tc>
                  <a:txBody>
                    <a:bodyPr/>
                    <a:lstStyle/>
                    <a:p>
                      <a:r>
                        <a:rPr lang="en-US" sz="1000"/>
                        <a:t>39</a:t>
                      </a:r>
                    </a:p>
                  </a:txBody>
                  <a:tcPr/>
                </a:tc>
                <a:tc>
                  <a:txBody>
                    <a:bodyPr/>
                    <a:lstStyle/>
                    <a:p>
                      <a:r>
                        <a:rPr lang="en-US" sz="1000"/>
                        <a:t>21</a:t>
                      </a:r>
                    </a:p>
                  </a:txBody>
                  <a:tcPr/>
                </a:tc>
                <a:tc>
                  <a:txBody>
                    <a:bodyPr/>
                    <a:lstStyle/>
                    <a:p>
                      <a:r>
                        <a:rPr lang="en-US" sz="1000"/>
                        <a:t>18</a:t>
                      </a:r>
                    </a:p>
                  </a:txBody>
                  <a:tcPr/>
                </a:tc>
                <a:tc>
                  <a:txBody>
                    <a:bodyPr/>
                    <a:lstStyle/>
                    <a:p>
                      <a:r>
                        <a:rPr lang="en-US" sz="1000"/>
                        <a:t>1</a:t>
                      </a:r>
                    </a:p>
                  </a:txBody>
                  <a:tcPr/>
                </a:tc>
                <a:tc>
                  <a:txBody>
                    <a:bodyPr/>
                    <a:lstStyle/>
                    <a:p>
                      <a:r>
                        <a:rPr lang="en-US" sz="1000"/>
                        <a:t>2</a:t>
                      </a:r>
                    </a:p>
                  </a:txBody>
                  <a:tcPr/>
                </a:tc>
                <a:tc>
                  <a:txBody>
                    <a:bodyPr/>
                    <a:lstStyle/>
                    <a:p>
                      <a:r>
                        <a:rPr lang="en-US" sz="1000"/>
                        <a:t>22</a:t>
                      </a:r>
                    </a:p>
                  </a:txBody>
                  <a:tcPr/>
                </a:tc>
                <a:tc>
                  <a:txBody>
                    <a:bodyPr/>
                    <a:lstStyle/>
                    <a:p>
                      <a:r>
                        <a:rPr lang="en-US" sz="1000"/>
                        <a:t>22</a:t>
                      </a:r>
                    </a:p>
                  </a:txBody>
                  <a:tcPr/>
                </a:tc>
                <a:tc>
                  <a:txBody>
                    <a:bodyPr/>
                    <a:lstStyle/>
                    <a:p>
                      <a:r>
                        <a:rPr lang="en-US" sz="1000"/>
                        <a:t>29</a:t>
                      </a:r>
                    </a:p>
                  </a:txBody>
                  <a:tcPr/>
                </a:tc>
                <a:tc>
                  <a:txBody>
                    <a:bodyPr/>
                    <a:lstStyle/>
                    <a:p>
                      <a:r>
                        <a:rPr lang="en-US" sz="1000"/>
                        <a:t>1</a:t>
                      </a:r>
                    </a:p>
                  </a:txBody>
                  <a:tcPr/>
                </a:tc>
                <a:tc>
                  <a:txBody>
                    <a:bodyPr/>
                    <a:lstStyle/>
                    <a:p>
                      <a:r>
                        <a:rPr lang="en-US" sz="1000"/>
                        <a:t>32</a:t>
                      </a:r>
                    </a:p>
                  </a:txBody>
                  <a:tcPr/>
                </a:tc>
                <a:tc>
                  <a:txBody>
                    <a:bodyPr/>
                    <a:lstStyle/>
                    <a:p>
                      <a:r>
                        <a:rPr lang="en-US" sz="1000"/>
                        <a:t>0.1118%</a:t>
                      </a:r>
                    </a:p>
                  </a:txBody>
                  <a:tcPr/>
                </a:tc>
                <a:tc>
                  <a:txBody>
                    <a:bodyPr/>
                    <a:lstStyle/>
                    <a:p>
                      <a:r>
                        <a:rPr lang="en-US" sz="1000"/>
                        <a:t>100.0%</a:t>
                      </a:r>
                    </a:p>
                  </a:txBody>
                  <a:tcPr/>
                </a:tc>
                <a:extLst>
                  <a:ext uri="{0D108BD9-81ED-4DB2-BD59-A6C34878D82A}">
                    <a16:rowId xmlns:a16="http://schemas.microsoft.com/office/drawing/2014/main" val="843468562"/>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955436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66209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873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2818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231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249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474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978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71614205"/>
                    </a:ext>
                  </a:extLst>
                </a:gridCol>
                <a:gridCol w="1645920">
                  <a:extLst>
                    <a:ext uri="{9D8B030D-6E8A-4147-A177-3AD203B41FA5}">
                      <a16:colId xmlns:a16="http://schemas.microsoft.com/office/drawing/2014/main" val="614140067"/>
                    </a:ext>
                  </a:extLst>
                </a:gridCol>
                <a:gridCol w="822960">
                  <a:extLst>
                    <a:ext uri="{9D8B030D-6E8A-4147-A177-3AD203B41FA5}">
                      <a16:colId xmlns:a16="http://schemas.microsoft.com/office/drawing/2014/main" val="3044544470"/>
                    </a:ext>
                  </a:extLst>
                </a:gridCol>
                <a:gridCol w="822960">
                  <a:extLst>
                    <a:ext uri="{9D8B030D-6E8A-4147-A177-3AD203B41FA5}">
                      <a16:colId xmlns:a16="http://schemas.microsoft.com/office/drawing/2014/main" val="525992285"/>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61927879"/>
                  </a:ext>
                </a:extLst>
              </a:tr>
              <a:tr h="370840">
                <a:tc>
                  <a:txBody>
                    <a:bodyPr/>
                    <a:lstStyle/>
                    <a:p>
                      <a:r>
                        <a:rPr lang="en-US" sz="1000" b="1"/>
                        <a:t>@PHLYINS</a:t>
                      </a:r>
                      <a:r>
                        <a:rPr lang="en-US" sz="1000"/>
                        <a:t> was mentioned by </a:t>
                      </a:r>
                      <a:r>
                        <a:rPr lang="en-US" sz="1000" b="1"/>
                        <a:t>@NHLFlyers - 2017-04-15 15:16:21</a:t>
                      </a:r>
                      <a:r>
                        <a:rPr lang="en-US" sz="1000"/>
                        <a:t>
Meet our @PHLYINS Community Teammate Patrick Watson, a hard working volunteer in the local area → https://t.co/zpkqymw0AR</a:t>
                      </a:r>
                    </a:p>
                  </a:txBody>
                  <a:tcPr/>
                </a:tc>
                <a:tc>
                  <a:txBody>
                    <a:bodyPr/>
                    <a:lstStyle/>
                    <a:p>
                      <a:r>
                        <a:rPr lang="en-US" sz="1000"/>
                        <a:t>n/a</a:t>
                      </a:r>
                    </a:p>
                  </a:txBody>
                  <a:tcPr/>
                </a:tc>
                <a:tc>
                  <a:txBody>
                    <a:bodyPr/>
                    <a:lstStyle/>
                    <a:p>
                      <a:r>
                        <a:rPr lang="en-US" sz="1000"/>
                        <a:t>3</a:t>
                      </a:r>
                    </a:p>
                  </a:txBody>
                  <a:tcPr/>
                </a:tc>
                <a:tc>
                  <a:txBody>
                    <a:bodyPr/>
                    <a:lstStyle/>
                    <a:p>
                      <a:r>
                        <a:rPr lang="en-US" sz="1000"/>
                        <a:t>19</a:t>
                      </a:r>
                    </a:p>
                  </a:txBody>
                  <a:tcPr/>
                </a:tc>
                <a:extLst>
                  <a:ext uri="{0D108BD9-81ED-4DB2-BD59-A6C34878D82A}">
                    <a16:rowId xmlns:a16="http://schemas.microsoft.com/office/drawing/2014/main" val="316253559"/>
                  </a:ext>
                </a:extLst>
              </a:tr>
              <a:tr h="370840">
                <a:tc>
                  <a:txBody>
                    <a:bodyPr/>
                    <a:lstStyle/>
                    <a:p>
                      <a:r>
                        <a:rPr lang="en-US" sz="1000" b="1"/>
                        <a:t>@PHLYINS</a:t>
                      </a:r>
                      <a:r>
                        <a:rPr lang="en-US" sz="1000"/>
                        <a:t> was mentioned by </a:t>
                      </a:r>
                      <a:r>
                        <a:rPr lang="en-US" sz="1000" b="1"/>
                        <a:t>@RunForCleanAir - 2017-04-04 09:21:00</a:t>
                      </a:r>
                      <a:r>
                        <a:rPr lang="en-US" sz="1000"/>
                        <a:t>
Check out the 2017 #RunforCleanAir t-shirts! Big thanks to our sponsors @Toyota  &amp;amp; @PHLYINS for helping to make the… https://t.co/s1ORKczgjJ</a:t>
                      </a:r>
                    </a:p>
                  </a:txBody>
                  <a:tcPr/>
                </a:tc>
                <a:tc>
                  <a:txBody>
                    <a:bodyPr/>
                    <a:lstStyle/>
                    <a:p>
                      <a:r>
                        <a:rPr lang="en-US" sz="1000"/>
                        <a:t>n/a</a:t>
                      </a:r>
                    </a:p>
                  </a:txBody>
                  <a:tcPr/>
                </a:tc>
                <a:tc>
                  <a:txBody>
                    <a:bodyPr/>
                    <a:lstStyle/>
                    <a:p>
                      <a:r>
                        <a:rPr lang="en-US" sz="1000"/>
                        <a:t>1</a:t>
                      </a:r>
                    </a:p>
                  </a:txBody>
                  <a:tcPr/>
                </a:tc>
                <a:tc>
                  <a:txBody>
                    <a:bodyPr/>
                    <a:lstStyle/>
                    <a:p>
                      <a:r>
                        <a:rPr lang="en-US" sz="1000"/>
                        <a:t>6</a:t>
                      </a:r>
                    </a:p>
                  </a:txBody>
                  <a:tcPr/>
                </a:tc>
                <a:extLst>
                  <a:ext uri="{0D108BD9-81ED-4DB2-BD59-A6C34878D82A}">
                    <a16:rowId xmlns:a16="http://schemas.microsoft.com/office/drawing/2014/main" val="1546938648"/>
                  </a:ext>
                </a:extLst>
              </a:tr>
              <a:tr h="370840">
                <a:tc>
                  <a:txBody>
                    <a:bodyPr/>
                    <a:lstStyle/>
                    <a:p>
                      <a:r>
                        <a:rPr lang="en-US" sz="1000" b="1"/>
                        <a:t>@PHLYINS</a:t>
                      </a:r>
                      <a:r>
                        <a:rPr lang="en-US" sz="1000"/>
                        <a:t> was mentioned by </a:t>
                      </a:r>
                      <a:r>
                        <a:rPr lang="en-US" sz="1000" b="1"/>
                        <a:t>@DanMorrowADF - 2017-04-28 09:58:06</a:t>
                      </a:r>
                      <a:r>
                        <a:rPr lang="en-US" sz="1000"/>
                        <a:t>
Thank you @PHLYINS for your partnership!! #ArborDay #PHLY https://t.co/4VW6SMnp8F</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596289205"/>
                  </a:ext>
                </a:extLst>
              </a:tr>
              <a:tr h="370840">
                <a:tc>
                  <a:txBody>
                    <a:bodyPr/>
                    <a:lstStyle/>
                    <a:p>
                      <a:r>
                        <a:rPr lang="en-US" sz="1000" b="1"/>
                        <a:t>@PHLYINS</a:t>
                      </a:r>
                      <a:r>
                        <a:rPr lang="en-US" sz="1000"/>
                        <a:t> was mentioned by </a:t>
                      </a:r>
                      <a:r>
                        <a:rPr lang="en-US" sz="1000" b="1"/>
                        <a:t>@PineStreetInn - 2017-04-24 11:06:13</a:t>
                      </a:r>
                      <a:r>
                        <a:rPr lang="en-US" sz="1000"/>
                        <a:t>
#MondayMotivation from Home Remedy '15 speaker. TY to #homeremedy17 sponsors @ctpboston, @RueLaLa, @PHLYINS,… https://t.co/GPVBKuT7dL</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507107265"/>
                  </a:ext>
                </a:extLst>
              </a:tr>
              <a:tr h="370840">
                <a:tc>
                  <a:txBody>
                    <a:bodyPr/>
                    <a:lstStyle/>
                    <a:p>
                      <a:r>
                        <a:rPr lang="en-US" sz="1000" b="1"/>
                        <a:t>@PHLYINS</a:t>
                      </a:r>
                      <a:r>
                        <a:rPr lang="en-US" sz="1000"/>
                        <a:t> was mentioned by </a:t>
                      </a:r>
                      <a:r>
                        <a:rPr lang="en-US" sz="1000" b="1"/>
                        <a:t>@Konecny_ - 2017-04-15 16:06:22</a:t>
                      </a:r>
                      <a:r>
                        <a:rPr lang="en-US" sz="1000"/>
                        <a:t>
@NHLFlyers @PHLYINS Fire Hak</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200875296"/>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68499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2061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4648403"/>
                    </a:ext>
                  </a:extLst>
                </a:gridCol>
                <a:gridCol w="2468880">
                  <a:extLst>
                    <a:ext uri="{9D8B030D-6E8A-4147-A177-3AD203B41FA5}">
                      <a16:colId xmlns:a16="http://schemas.microsoft.com/office/drawing/2014/main" val="2400156913"/>
                    </a:ext>
                  </a:extLst>
                </a:gridCol>
                <a:gridCol w="2468880">
                  <a:extLst>
                    <a:ext uri="{9D8B030D-6E8A-4147-A177-3AD203B41FA5}">
                      <a16:colId xmlns:a16="http://schemas.microsoft.com/office/drawing/2014/main" val="158852208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57887914"/>
                  </a:ext>
                </a:extLst>
              </a:tr>
              <a:tr h="370840">
                <a:tc>
                  <a:txBody>
                    <a:bodyPr/>
                    <a:lstStyle/>
                    <a:p>
                      <a:r>
                        <a:rPr lang="en-US" sz="1000"/>
                        <a:t>@SilversSteve</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2605137153"/>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426896423"/>
                  </a:ext>
                </a:extLst>
              </a:tr>
              <a:tr h="370840">
                <a:tc>
                  <a:txBody>
                    <a:bodyPr/>
                    <a:lstStyle/>
                    <a:p>
                      <a:r>
                        <a:rPr lang="en-US" sz="1000"/>
                        <a:t>@ChristinaVerish</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3320275"/>
                  </a:ext>
                </a:extLst>
              </a:tr>
              <a:tr h="370840">
                <a:tc>
                  <a:txBody>
                    <a:bodyPr/>
                    <a:lstStyle/>
                    <a:p>
                      <a:r>
                        <a:rPr lang="en-US" sz="1000"/>
                        <a:t>@HeatherDSt</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841676770"/>
                  </a:ext>
                </a:extLst>
              </a:tr>
              <a:tr h="370840">
                <a:tc>
                  <a:txBody>
                    <a:bodyPr/>
                    <a:lstStyle/>
                    <a:p>
                      <a:r>
                        <a:rPr lang="en-US" sz="1000"/>
                        <a:t>@NHLFlyers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7890804"/>
                  </a:ext>
                </a:extLst>
              </a:tr>
              <a:tr h="370840">
                <a:tc>
                  <a:txBody>
                    <a:bodyPr/>
                    <a:lstStyle/>
                    <a:p>
                      <a:r>
                        <a:rPr lang="en-US" sz="1000"/>
                        <a:t>@jeepgeek</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671550994"/>
                  </a:ext>
                </a:extLst>
              </a:tr>
              <a:tr h="370840">
                <a:tc>
                  <a:txBody>
                    <a:bodyPr/>
                    <a:lstStyle/>
                    <a:p>
                      <a:r>
                        <a:rPr lang="en-US" sz="1000"/>
                        <a:t>@Dan_Charlton48</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29113158"/>
                  </a:ext>
                </a:extLst>
              </a:tr>
              <a:tr h="370840">
                <a:tc>
                  <a:txBody>
                    <a:bodyPr/>
                    <a:lstStyle/>
                    <a:p>
                      <a:r>
                        <a:rPr lang="en-US" sz="1000"/>
                        <a:t>@City_Ave</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814459551"/>
                  </a:ext>
                </a:extLst>
              </a:tr>
              <a:tr h="370840">
                <a:tc>
                  <a:txBody>
                    <a:bodyPr/>
                    <a:lstStyle/>
                    <a:p>
                      <a:r>
                        <a:rPr lang="en-US" sz="1000"/>
                        <a:t>@flyerspress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334729020"/>
                  </a:ext>
                </a:extLst>
              </a:tr>
              <a:tr h="370840">
                <a:tc>
                  <a:txBody>
                    <a:bodyPr/>
                    <a:lstStyle/>
                    <a:p>
                      <a:r>
                        <a:rPr lang="en-US" sz="1000"/>
                        <a:t>@AlicePaulInstit</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548049434"/>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48904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9096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0037538"/>
                    </a:ext>
                  </a:extLst>
                </a:gridCol>
                <a:gridCol w="822960">
                  <a:extLst>
                    <a:ext uri="{9D8B030D-6E8A-4147-A177-3AD203B41FA5}">
                      <a16:colId xmlns:a16="http://schemas.microsoft.com/office/drawing/2014/main" val="4051502488"/>
                    </a:ext>
                  </a:extLst>
                </a:gridCol>
                <a:gridCol w="822960">
                  <a:extLst>
                    <a:ext uri="{9D8B030D-6E8A-4147-A177-3AD203B41FA5}">
                      <a16:colId xmlns:a16="http://schemas.microsoft.com/office/drawing/2014/main" val="899320367"/>
                    </a:ext>
                  </a:extLst>
                </a:gridCol>
                <a:gridCol w="822960">
                  <a:extLst>
                    <a:ext uri="{9D8B030D-6E8A-4147-A177-3AD203B41FA5}">
                      <a16:colId xmlns:a16="http://schemas.microsoft.com/office/drawing/2014/main" val="2534537949"/>
                    </a:ext>
                  </a:extLst>
                </a:gridCol>
                <a:gridCol w="822960">
                  <a:extLst>
                    <a:ext uri="{9D8B030D-6E8A-4147-A177-3AD203B41FA5}">
                      <a16:colId xmlns:a16="http://schemas.microsoft.com/office/drawing/2014/main" val="598546794"/>
                    </a:ext>
                  </a:extLst>
                </a:gridCol>
                <a:gridCol w="822960">
                  <a:extLst>
                    <a:ext uri="{9D8B030D-6E8A-4147-A177-3AD203B41FA5}">
                      <a16:colId xmlns:a16="http://schemas.microsoft.com/office/drawing/2014/main" val="346184255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947236059"/>
                  </a:ext>
                </a:extLst>
              </a:tr>
              <a:tr h="370840">
                <a:tc>
                  <a:txBody>
                    <a:bodyPr/>
                    <a:lstStyle/>
                    <a:p>
                      <a:r>
                        <a:rPr lang="en-US" sz="1000" b="1"/>
                        <a:t>@PHLYINS - 2017-04-13 13:29:48</a:t>
                      </a:r>
                      <a:r>
                        <a:rPr lang="en-US" sz="1000"/>
                        <a:t>
#TEAMPHLY was proud to sponsor &amp;amp; participate in the 36th annual @RunForCleanAir organized by @cleanaircouncil in celebration of #EarthDay 🌏 https://t.co/OgxiRnjQ4q</a:t>
                      </a:r>
                    </a:p>
                  </a:txBody>
                  <a:tcPr/>
                </a:tc>
                <a:tc>
                  <a:txBody>
                    <a:bodyPr/>
                    <a:lstStyle/>
                    <a:p>
                      <a:r>
                        <a:rPr lang="en-US" sz="1000"/>
                        <a:t>No</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0.3476%</a:t>
                      </a:r>
                    </a:p>
                  </a:txBody>
                  <a:tcPr/>
                </a:tc>
                <a:extLst>
                  <a:ext uri="{0D108BD9-81ED-4DB2-BD59-A6C34878D82A}">
                    <a16:rowId xmlns:a16="http://schemas.microsoft.com/office/drawing/2014/main" val="543068687"/>
                  </a:ext>
                </a:extLst>
              </a:tr>
              <a:tr h="370840">
                <a:tc>
                  <a:txBody>
                    <a:bodyPr/>
                    <a:lstStyle/>
                    <a:p>
                      <a:r>
                        <a:rPr lang="en-US" sz="1000" b="1"/>
                        <a:t>@PHLYINS - 2017-04-07 11:42:22</a:t>
                      </a:r>
                      <a:r>
                        <a:rPr lang="en-US" sz="1000"/>
                        <a:t>
#PHLY's VP of HR participated in an @AMBestCo panel. Watch to learn how the #insurance industry is drawing talent! https://t.co/GvD3cvo0rB https://t.co/9lgBJ1RgQL</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0.1939%</a:t>
                      </a:r>
                    </a:p>
                  </a:txBody>
                  <a:tcPr/>
                </a:tc>
                <a:extLst>
                  <a:ext uri="{0D108BD9-81ED-4DB2-BD59-A6C34878D82A}">
                    <a16:rowId xmlns:a16="http://schemas.microsoft.com/office/drawing/2014/main" val="955585143"/>
                  </a:ext>
                </a:extLst>
              </a:tr>
              <a:tr h="370840">
                <a:tc>
                  <a:txBody>
                    <a:bodyPr/>
                    <a:lstStyle/>
                    <a:p>
                      <a:r>
                        <a:rPr lang="en-US" sz="1000" b="1"/>
                        <a:t>@PHLYINS - 2017-04-26 16:26:21</a:t>
                      </a:r>
                      <a:r>
                        <a:rPr lang="en-US" sz="1000"/>
                        <a:t>
#TEAMPHLY laced up their sneakers and hit the pavement this afternoon for #NationalWalkAtLunchDay! 👊🏼👟 #health #ThinkPHLY https://t.co/ym8VRQ0Of5</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0.1922%</a:t>
                      </a:r>
                    </a:p>
                  </a:txBody>
                  <a:tcPr/>
                </a:tc>
                <a:extLst>
                  <a:ext uri="{0D108BD9-81ED-4DB2-BD59-A6C34878D82A}">
                    <a16:rowId xmlns:a16="http://schemas.microsoft.com/office/drawing/2014/main" val="754566889"/>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55237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710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1275299"/>
                    </a:ext>
                  </a:extLst>
                </a:gridCol>
                <a:gridCol w="1069848">
                  <a:extLst>
                    <a:ext uri="{9D8B030D-6E8A-4147-A177-3AD203B41FA5}">
                      <a16:colId xmlns:a16="http://schemas.microsoft.com/office/drawing/2014/main" val="2243730394"/>
                    </a:ext>
                  </a:extLst>
                </a:gridCol>
                <a:gridCol w="1069848">
                  <a:extLst>
                    <a:ext uri="{9D8B030D-6E8A-4147-A177-3AD203B41FA5}">
                      <a16:colId xmlns:a16="http://schemas.microsoft.com/office/drawing/2014/main" val="373315083"/>
                    </a:ext>
                  </a:extLst>
                </a:gridCol>
                <a:gridCol w="1069848">
                  <a:extLst>
                    <a:ext uri="{9D8B030D-6E8A-4147-A177-3AD203B41FA5}">
                      <a16:colId xmlns:a16="http://schemas.microsoft.com/office/drawing/2014/main" val="2645814490"/>
                    </a:ext>
                  </a:extLst>
                </a:gridCol>
                <a:gridCol w="1069848">
                  <a:extLst>
                    <a:ext uri="{9D8B030D-6E8A-4147-A177-3AD203B41FA5}">
                      <a16:colId xmlns:a16="http://schemas.microsoft.com/office/drawing/2014/main" val="2926674857"/>
                    </a:ext>
                  </a:extLst>
                </a:gridCol>
                <a:gridCol w="1069848">
                  <a:extLst>
                    <a:ext uri="{9D8B030D-6E8A-4147-A177-3AD203B41FA5}">
                      <a16:colId xmlns:a16="http://schemas.microsoft.com/office/drawing/2014/main" val="635767069"/>
                    </a:ext>
                  </a:extLst>
                </a:gridCol>
                <a:gridCol w="1069848">
                  <a:extLst>
                    <a:ext uri="{9D8B030D-6E8A-4147-A177-3AD203B41FA5}">
                      <a16:colId xmlns:a16="http://schemas.microsoft.com/office/drawing/2014/main" val="36304986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33979631"/>
                  </a:ext>
                </a:extLst>
              </a:tr>
              <a:tr h="370840">
                <a:tc>
                  <a:txBody>
                    <a:bodyPr/>
                    <a:lstStyle/>
                    <a:p>
                      <a:r>
                        <a:rPr lang="en-US" sz="1000"/>
                        <a:t>Philadelphia Insurance Companies</a:t>
                      </a:r>
                    </a:p>
                  </a:txBody>
                  <a:tcPr/>
                </a:tc>
                <a:tc>
                  <a:txBody>
                    <a:bodyPr/>
                    <a:lstStyle/>
                    <a:p>
                      <a:r>
                        <a:rPr lang="en-US" sz="1000"/>
                        <a:t>12237</a:t>
                      </a:r>
                    </a:p>
                  </a:txBody>
                  <a:tcPr/>
                </a:tc>
                <a:tc>
                  <a:txBody>
                    <a:bodyPr/>
                    <a:lstStyle/>
                    <a:p>
                      <a:r>
                        <a:rPr lang="en-US" sz="1000"/>
                        <a:t>173</a:t>
                      </a:r>
                    </a:p>
                  </a:txBody>
                  <a:tcPr/>
                </a:tc>
                <a:tc>
                  <a:txBody>
                    <a:bodyPr/>
                    <a:lstStyle/>
                    <a:p>
                      <a:r>
                        <a:rPr lang="en-US" sz="1000"/>
                        <a:t>17</a:t>
                      </a:r>
                    </a:p>
                  </a:txBody>
                  <a:tcPr/>
                </a:tc>
                <a:tc>
                  <a:txBody>
                    <a:bodyPr/>
                    <a:lstStyle/>
                    <a:p>
                      <a:r>
                        <a:rPr lang="en-US" sz="1000"/>
                        <a:t>1084</a:t>
                      </a:r>
                    </a:p>
                  </a:txBody>
                  <a:tcPr/>
                </a:tc>
                <a:tc>
                  <a:txBody>
                    <a:bodyPr/>
                    <a:lstStyle/>
                    <a:p>
                      <a:r>
                        <a:rPr lang="en-US" sz="1000"/>
                        <a:t>11</a:t>
                      </a:r>
                    </a:p>
                  </a:txBody>
                  <a:tcPr/>
                </a:tc>
                <a:tc>
                  <a:txBody>
                    <a:bodyPr/>
                    <a:lstStyle/>
                    <a:p>
                      <a:r>
                        <a:rPr lang="en-US" sz="1000"/>
                        <a:t>0.5301%</a:t>
                      </a:r>
                    </a:p>
                  </a:txBody>
                  <a:tcPr/>
                </a:tc>
                <a:extLst>
                  <a:ext uri="{0D108BD9-81ED-4DB2-BD59-A6C34878D82A}">
                    <a16:rowId xmlns:a16="http://schemas.microsoft.com/office/drawing/2014/main" val="332439602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428919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9956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046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28647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611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130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32777538"/>
                    </a:ext>
                  </a:extLst>
                </a:gridCol>
                <a:gridCol w="987552">
                  <a:extLst>
                    <a:ext uri="{9D8B030D-6E8A-4147-A177-3AD203B41FA5}">
                      <a16:colId xmlns:a16="http://schemas.microsoft.com/office/drawing/2014/main" val="3625579753"/>
                    </a:ext>
                  </a:extLst>
                </a:gridCol>
                <a:gridCol w="987552">
                  <a:extLst>
                    <a:ext uri="{9D8B030D-6E8A-4147-A177-3AD203B41FA5}">
                      <a16:colId xmlns:a16="http://schemas.microsoft.com/office/drawing/2014/main" val="3493847728"/>
                    </a:ext>
                  </a:extLst>
                </a:gridCol>
                <a:gridCol w="987552">
                  <a:extLst>
                    <a:ext uri="{9D8B030D-6E8A-4147-A177-3AD203B41FA5}">
                      <a16:colId xmlns:a16="http://schemas.microsoft.com/office/drawing/2014/main" val="548128803"/>
                    </a:ext>
                  </a:extLst>
                </a:gridCol>
                <a:gridCol w="987552">
                  <a:extLst>
                    <a:ext uri="{9D8B030D-6E8A-4147-A177-3AD203B41FA5}">
                      <a16:colId xmlns:a16="http://schemas.microsoft.com/office/drawing/2014/main" val="60582137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55489837"/>
                  </a:ext>
                </a:extLst>
              </a:tr>
              <a:tr h="370840">
                <a:tc>
                  <a:txBody>
                    <a:bodyPr/>
                    <a:lstStyle/>
                    <a:p>
                      <a:r>
                        <a:rPr lang="en-US" sz="1000" b="1"/>
                        <a:t>Philadelphia Insurance Companies - 2017-04-04 14:35:48</a:t>
                      </a:r>
                      <a:r>
                        <a:rPr lang="en-US" sz="1000"/>
                        <a:t>
Each year, PHLY invites new employees from across the country to the Home Office in Bala Cynwyd, PA for New Hire Training.  This year, we welcomed over 50 new employees to TEAMPHLY! Here's a snapshot of our newest team members after they successfully completed the New Hire Training Program.</a:t>
                      </a:r>
                    </a:p>
                  </a:txBody>
                  <a:tcPr/>
                </a:tc>
                <a:tc>
                  <a:txBody>
                    <a:bodyPr/>
                    <a:lstStyle/>
                    <a:p>
                      <a:r>
                        <a:rPr lang="en-US" sz="1000"/>
                        <a:t>124</a:t>
                      </a:r>
                    </a:p>
                  </a:txBody>
                  <a:tcPr/>
                </a:tc>
                <a:tc>
                  <a:txBody>
                    <a:bodyPr/>
                    <a:lstStyle/>
                    <a:p>
                      <a:r>
                        <a:rPr lang="en-US" sz="1000"/>
                        <a:t>0</a:t>
                      </a:r>
                    </a:p>
                  </a:txBody>
                  <a:tcPr/>
                </a:tc>
                <a:tc>
                  <a:txBody>
                    <a:bodyPr/>
                    <a:lstStyle/>
                    <a:p>
                      <a:r>
                        <a:rPr lang="en-US" sz="1000"/>
                        <a:t>1.0251%</a:t>
                      </a:r>
                    </a:p>
                  </a:txBody>
                  <a:tcPr/>
                </a:tc>
                <a:tc>
                  <a:txBody>
                    <a:bodyPr/>
                    <a:lstStyle/>
                    <a:p>
                      <a:r>
                        <a:rPr lang="en-US" sz="1000"/>
                        <a:t>Photo</a:t>
                      </a:r>
                    </a:p>
                  </a:txBody>
                  <a:tcPr/>
                </a:tc>
                <a:extLst>
                  <a:ext uri="{0D108BD9-81ED-4DB2-BD59-A6C34878D82A}">
                    <a16:rowId xmlns:a16="http://schemas.microsoft.com/office/drawing/2014/main" val="1875444609"/>
                  </a:ext>
                </a:extLst>
              </a:tr>
              <a:tr h="370840">
                <a:tc>
                  <a:txBody>
                    <a:bodyPr/>
                    <a:lstStyle/>
                    <a:p>
                      <a:r>
                        <a:rPr lang="en-US" sz="1000" b="1"/>
                        <a:t>Philadelphia Insurance Companies - 2017-04-25 11:41:08</a:t>
                      </a:r>
                      <a:r>
                        <a:rPr lang="en-US" sz="1000"/>
                        <a:t>
Are you curious about pursuing a career with PHLY?  Here's an inside look at why  Brittney McLaughlin, who works in our Underwriting Department, loves being on TEAMPHLY!</a:t>
                      </a:r>
                    </a:p>
                  </a:txBody>
                  <a:tcPr/>
                </a:tc>
                <a:tc>
                  <a:txBody>
                    <a:bodyPr/>
                    <a:lstStyle/>
                    <a:p>
                      <a:r>
                        <a:rPr lang="en-US" sz="1000"/>
                        <a:t>107</a:t>
                      </a:r>
                    </a:p>
                  </a:txBody>
                  <a:tcPr/>
                </a:tc>
                <a:tc>
                  <a:txBody>
                    <a:bodyPr/>
                    <a:lstStyle/>
                    <a:p>
                      <a:r>
                        <a:rPr lang="en-US" sz="1000"/>
                        <a:t>1</a:t>
                      </a:r>
                    </a:p>
                  </a:txBody>
                  <a:tcPr/>
                </a:tc>
                <a:tc>
                  <a:txBody>
                    <a:bodyPr/>
                    <a:lstStyle/>
                    <a:p>
                      <a:r>
                        <a:rPr lang="en-US" sz="1000"/>
                        <a:t>0.8850%</a:t>
                      </a:r>
                    </a:p>
                  </a:txBody>
                  <a:tcPr/>
                </a:tc>
                <a:tc>
                  <a:txBody>
                    <a:bodyPr/>
                    <a:lstStyle/>
                    <a:p>
                      <a:r>
                        <a:rPr lang="en-US" sz="1000"/>
                        <a:t>Photo</a:t>
                      </a:r>
                    </a:p>
                  </a:txBody>
                  <a:tcPr/>
                </a:tc>
                <a:extLst>
                  <a:ext uri="{0D108BD9-81ED-4DB2-BD59-A6C34878D82A}">
                    <a16:rowId xmlns:a16="http://schemas.microsoft.com/office/drawing/2014/main" val="1694576262"/>
                  </a:ext>
                </a:extLst>
              </a:tr>
              <a:tr h="370840">
                <a:tc>
                  <a:txBody>
                    <a:bodyPr/>
                    <a:lstStyle/>
                    <a:p>
                      <a:r>
                        <a:rPr lang="en-US" sz="1000" b="1"/>
                        <a:t>Philadelphia Insurance Companies - 2017-04-20 11:40:24</a:t>
                      </a:r>
                      <a:r>
                        <a:rPr lang="en-US" sz="1000"/>
                        <a:t>
This month, PHLY kicked off its first ever Preferred Agent Training Program at the Hotel Monaco in Philadelphia, PA! TEAMPHLY welcomed 45 attendees from around the country for a 3-day program designed to help agents who are relatively new to insurance learn about trends impacting our industry and how to have a successful partnership with PHLY.</a:t>
                      </a:r>
                    </a:p>
                  </a:txBody>
                  <a:tcPr/>
                </a:tc>
                <a:tc>
                  <a:txBody>
                    <a:bodyPr/>
                    <a:lstStyle/>
                    <a:p>
                      <a:r>
                        <a:rPr lang="en-US" sz="1000"/>
                        <a:t>105</a:t>
                      </a:r>
                    </a:p>
                  </a:txBody>
                  <a:tcPr/>
                </a:tc>
                <a:tc>
                  <a:txBody>
                    <a:bodyPr/>
                    <a:lstStyle/>
                    <a:p>
                      <a:r>
                        <a:rPr lang="en-US" sz="1000"/>
                        <a:t>0</a:t>
                      </a:r>
                    </a:p>
                  </a:txBody>
                  <a:tcPr/>
                </a:tc>
                <a:tc>
                  <a:txBody>
                    <a:bodyPr/>
                    <a:lstStyle/>
                    <a:p>
                      <a:r>
                        <a:rPr lang="en-US" sz="1000"/>
                        <a:t>0.8622%</a:t>
                      </a:r>
                    </a:p>
                  </a:txBody>
                  <a:tcPr/>
                </a:tc>
                <a:tc>
                  <a:txBody>
                    <a:bodyPr/>
                    <a:lstStyle/>
                    <a:p>
                      <a:r>
                        <a:rPr lang="en-US" sz="1000"/>
                        <a:t>Photo</a:t>
                      </a:r>
                    </a:p>
                  </a:txBody>
                  <a:tcPr/>
                </a:tc>
                <a:extLst>
                  <a:ext uri="{0D108BD9-81ED-4DB2-BD59-A6C34878D82A}">
                    <a16:rowId xmlns:a16="http://schemas.microsoft.com/office/drawing/2014/main" val="348158601"/>
                  </a:ext>
                </a:extLst>
              </a:tr>
              <a:tr h="370840">
                <a:tc>
                  <a:txBody>
                    <a:bodyPr/>
                    <a:lstStyle/>
                    <a:p>
                      <a:r>
                        <a:rPr lang="en-US" sz="1000" b="1"/>
                        <a:t>Philadelphia Insurance Companies - 2017-04-26 14:26:09</a:t>
                      </a:r>
                      <a:r>
                        <a:rPr lang="en-US" sz="1000"/>
                        <a:t>
Congratulations to Kim Richmond for being selected as the Tokio Marine Good Company Award recipient for PHLY in 2017!  Here's a peek at Kim accepting the award in Tokio Marine's Home Office in Japan this week.</a:t>
                      </a:r>
                    </a:p>
                  </a:txBody>
                  <a:tcPr/>
                </a:tc>
                <a:tc>
                  <a:txBody>
                    <a:bodyPr/>
                    <a:lstStyle/>
                    <a:p>
                      <a:r>
                        <a:rPr lang="en-US" sz="1000"/>
                        <a:t>83</a:t>
                      </a:r>
                    </a:p>
                  </a:txBody>
                  <a:tcPr/>
                </a:tc>
                <a:tc>
                  <a:txBody>
                    <a:bodyPr/>
                    <a:lstStyle/>
                    <a:p>
                      <a:r>
                        <a:rPr lang="en-US" sz="1000"/>
                        <a:t>6</a:t>
                      </a:r>
                    </a:p>
                  </a:txBody>
                  <a:tcPr/>
                </a:tc>
                <a:tc>
                  <a:txBody>
                    <a:bodyPr/>
                    <a:lstStyle/>
                    <a:p>
                      <a:r>
                        <a:rPr lang="en-US" sz="1000"/>
                        <a:t>0.7287%</a:t>
                      </a:r>
                    </a:p>
                  </a:txBody>
                  <a:tcPr/>
                </a:tc>
                <a:tc>
                  <a:txBody>
                    <a:bodyPr/>
                    <a:lstStyle/>
                    <a:p>
                      <a:r>
                        <a:rPr lang="en-US" sz="1000"/>
                        <a:t>Photo</a:t>
                      </a:r>
                    </a:p>
                  </a:txBody>
                  <a:tcPr/>
                </a:tc>
                <a:extLst>
                  <a:ext uri="{0D108BD9-81ED-4DB2-BD59-A6C34878D82A}">
                    <a16:rowId xmlns:a16="http://schemas.microsoft.com/office/drawing/2014/main" val="477865322"/>
                  </a:ext>
                </a:extLst>
              </a:tr>
              <a:tr h="370840">
                <a:tc>
                  <a:txBody>
                    <a:bodyPr/>
                    <a:lstStyle/>
                    <a:p>
                      <a:r>
                        <a:rPr lang="en-US" sz="1000" b="1"/>
                        <a:t>Philadelphia Insurance Companies - 2017-04-18 16:02:51</a:t>
                      </a:r>
                      <a:r>
                        <a:rPr lang="en-US" sz="1000"/>
                        <a:t>
PHLY was proud to sponsor and participate in the Clean Air Council's annual Run for Clean Air for the fourth year! The race was held at the Philadelphia Museum of Art in celebration of Earth Day.</a:t>
                      </a:r>
                    </a:p>
                  </a:txBody>
                  <a:tcPr/>
                </a:tc>
                <a:tc>
                  <a:txBody>
                    <a:bodyPr/>
                    <a:lstStyle/>
                    <a:p>
                      <a:r>
                        <a:rPr lang="en-US" sz="1000"/>
                        <a:t>85</a:t>
                      </a:r>
                    </a:p>
                  </a:txBody>
                  <a:tcPr/>
                </a:tc>
                <a:tc>
                  <a:txBody>
                    <a:bodyPr/>
                    <a:lstStyle/>
                    <a:p>
                      <a:r>
                        <a:rPr lang="en-US" sz="1000"/>
                        <a:t>0</a:t>
                      </a:r>
                    </a:p>
                  </a:txBody>
                  <a:tcPr/>
                </a:tc>
                <a:tc>
                  <a:txBody>
                    <a:bodyPr/>
                    <a:lstStyle/>
                    <a:p>
                      <a:r>
                        <a:rPr lang="en-US" sz="1000"/>
                        <a:t>0.6985%</a:t>
                      </a:r>
                    </a:p>
                  </a:txBody>
                  <a:tcPr/>
                </a:tc>
                <a:tc>
                  <a:txBody>
                    <a:bodyPr/>
                    <a:lstStyle/>
                    <a:p>
                      <a:r>
                        <a:rPr lang="en-US" sz="1000"/>
                        <a:t>Photo</a:t>
                      </a:r>
                    </a:p>
                  </a:txBody>
                  <a:tcPr/>
                </a:tc>
                <a:extLst>
                  <a:ext uri="{0D108BD9-81ED-4DB2-BD59-A6C34878D82A}">
                    <a16:rowId xmlns:a16="http://schemas.microsoft.com/office/drawing/2014/main" val="2237577473"/>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9082927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576</Words>
  <Application>Microsoft Office PowerPoint</Application>
  <PresentationFormat>On-screen Show (4:3)</PresentationFormat>
  <Paragraphs>258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2017-05-01T14:05:50Z</dcterms:created>
  <dcterms:modified xsi:type="dcterms:W3CDTF">2017-05-01T14:06:17Z</dcterms:modified>
</cp:coreProperties>
</file>