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42826</c:v>
                </c:pt>
              </c:numCache>
            </c:numRef>
          </c:cat>
          <c:val>
            <c:numRef>
              <c:f>Sheet1!$B$2</c:f>
              <c:numCache>
                <c:formatCode>General</c:formatCode>
                <c:ptCount val="1"/>
                <c:pt idx="0">
                  <c:v>1374</c:v>
                </c:pt>
              </c:numCache>
            </c:numRef>
          </c:val>
          <c:extLst>
            <c:ext xmlns:c16="http://schemas.microsoft.com/office/drawing/2014/chart" uri="{C3380CC4-5D6E-409C-BE32-E72D297353CC}">
              <c16:uniqueId val="{00000000-B5A3-4268-BADF-A340B1B8D30E}"/>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42826</c:v>
                </c:pt>
              </c:numCache>
            </c:numRef>
          </c:cat>
          <c:val>
            <c:numRef>
              <c:f>Sheet1!$C$2</c:f>
              <c:numCache>
                <c:formatCode>General</c:formatCode>
                <c:ptCount val="1"/>
                <c:pt idx="0">
                  <c:v>1198</c:v>
                </c:pt>
              </c:numCache>
            </c:numRef>
          </c:val>
          <c:extLst>
            <c:ext xmlns:c16="http://schemas.microsoft.com/office/drawing/2014/chart" uri="{C3380CC4-5D6E-409C-BE32-E72D297353CC}">
              <c16:uniqueId val="{00000001-B5A3-4268-BADF-A340B1B8D30E}"/>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42826</c:v>
                </c:pt>
              </c:numCache>
            </c:numRef>
          </c:cat>
          <c:val>
            <c:numRef>
              <c:f>Sheet1!$D$2</c:f>
              <c:numCache>
                <c:formatCode>General</c:formatCode>
                <c:ptCount val="1"/>
                <c:pt idx="0">
                  <c:v>0</c:v>
                </c:pt>
              </c:numCache>
            </c:numRef>
          </c:val>
          <c:extLst>
            <c:ext xmlns:c16="http://schemas.microsoft.com/office/drawing/2014/chart" uri="{C3380CC4-5D6E-409C-BE32-E72D297353CC}">
              <c16:uniqueId val="{00000002-B5A3-4268-BADF-A340B1B8D30E}"/>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42826</c:v>
                </c:pt>
              </c:numCache>
            </c:numRef>
          </c:cat>
          <c:val>
            <c:numRef>
              <c:f>Sheet1!$E$2</c:f>
              <c:numCache>
                <c:formatCode>General</c:formatCode>
                <c:ptCount val="1"/>
                <c:pt idx="0">
                  <c:v>0</c:v>
                </c:pt>
              </c:numCache>
            </c:numRef>
          </c:val>
          <c:extLst>
            <c:ext xmlns:c16="http://schemas.microsoft.com/office/drawing/2014/chart" uri="{C3380CC4-5D6E-409C-BE32-E72D297353CC}">
              <c16:uniqueId val="{00000003-B5A3-4268-BADF-A340B1B8D30E}"/>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42826</c:v>
                </c:pt>
              </c:numCache>
            </c:numRef>
          </c:cat>
          <c:val>
            <c:numRef>
              <c:f>Sheet1!$F$2</c:f>
              <c:numCache>
                <c:formatCode>General</c:formatCode>
                <c:ptCount val="1"/>
                <c:pt idx="0">
                  <c:v>800</c:v>
                </c:pt>
              </c:numCache>
            </c:numRef>
          </c:val>
          <c:extLst>
            <c:ext xmlns:c16="http://schemas.microsoft.com/office/drawing/2014/chart" uri="{C3380CC4-5D6E-409C-BE32-E72D297353CC}">
              <c16:uniqueId val="{00000004-B5A3-4268-BADF-A340B1B8D30E}"/>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42826</c:v>
                </c:pt>
              </c:numCache>
            </c:numRef>
          </c:cat>
          <c:val>
            <c:numRef>
              <c:f>Sheet1!$G$2</c:f>
              <c:numCache>
                <c:formatCode>General</c:formatCode>
                <c:ptCount val="1"/>
                <c:pt idx="0">
                  <c:v>2302</c:v>
                </c:pt>
              </c:numCache>
            </c:numRef>
          </c:val>
          <c:extLst>
            <c:ext xmlns:c16="http://schemas.microsoft.com/office/drawing/2014/chart" uri="{C3380CC4-5D6E-409C-BE32-E72D297353CC}">
              <c16:uniqueId val="{00000005-B5A3-4268-BADF-A340B1B8D30E}"/>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42826</c:v>
                </c:pt>
              </c:numCache>
            </c:numRef>
          </c:cat>
          <c:val>
            <c:numRef>
              <c:f>Sheet1!$H$2</c:f>
              <c:numCache>
                <c:formatCode>General</c:formatCode>
                <c:ptCount val="1"/>
                <c:pt idx="0">
                  <c:v>0</c:v>
                </c:pt>
              </c:numCache>
            </c:numRef>
          </c:val>
          <c:extLst>
            <c:ext xmlns:c16="http://schemas.microsoft.com/office/drawing/2014/chart" uri="{C3380CC4-5D6E-409C-BE32-E72D297353CC}">
              <c16:uniqueId val="{00000006-B5A3-4268-BADF-A340B1B8D30E}"/>
            </c:ext>
          </c:extLst>
        </c:ser>
        <c:dLbls>
          <c:showLegendKey val="0"/>
          <c:showVal val="0"/>
          <c:showCatName val="0"/>
          <c:showSerName val="0"/>
          <c:showPercent val="0"/>
          <c:showBubbleSize val="0"/>
        </c:dLbls>
        <c:gapWidth val="219"/>
        <c:overlap val="-27"/>
        <c:axId val="250427832"/>
        <c:axId val="246004112"/>
      </c:barChart>
      <c:dateAx>
        <c:axId val="250427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04112"/>
        <c:crosses val="autoZero"/>
        <c:auto val="1"/>
        <c:lblOffset val="100"/>
        <c:baseTimeUnit val="days"/>
      </c:dateAx>
      <c:valAx>
        <c:axId val="24600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42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5</c:v>
                </c:pt>
                <c:pt idx="2">
                  <c:v>3</c:v>
                </c:pt>
                <c:pt idx="3">
                  <c:v>51</c:v>
                </c:pt>
                <c:pt idx="4">
                  <c:v>0</c:v>
                </c:pt>
              </c:numCache>
            </c:numRef>
          </c:val>
          <c:extLst>
            <c:ext xmlns:c16="http://schemas.microsoft.com/office/drawing/2014/chart" uri="{C3380CC4-5D6E-409C-BE32-E72D297353CC}">
              <c16:uniqueId val="{00000000-03A0-49DC-8C30-2B3C7E1DA149}"/>
            </c:ext>
          </c:extLst>
        </c:ser>
        <c:dLbls>
          <c:showLegendKey val="0"/>
          <c:showVal val="0"/>
          <c:showCatName val="0"/>
          <c:showSerName val="0"/>
          <c:showPercent val="0"/>
          <c:showBubbleSize val="0"/>
        </c:dLbls>
        <c:gapWidth val="219"/>
        <c:overlap val="-27"/>
        <c:axId val="253702760"/>
        <c:axId val="253704728"/>
      </c:barChart>
      <c:dateAx>
        <c:axId val="253702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704728"/>
        <c:crosses val="autoZero"/>
        <c:auto val="1"/>
        <c:lblOffset val="100"/>
        <c:baseTimeUnit val="months"/>
      </c:dateAx>
      <c:valAx>
        <c:axId val="25370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70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18</c:v>
                </c:pt>
                <c:pt idx="1">
                  <c:v>15</c:v>
                </c:pt>
                <c:pt idx="2">
                  <c:v>25</c:v>
                </c:pt>
                <c:pt idx="3">
                  <c:v>10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B2E-4091-8C6E-6783C31B71F2}"/>
            </c:ext>
          </c:extLst>
        </c:ser>
        <c:dLbls>
          <c:showLegendKey val="0"/>
          <c:showVal val="0"/>
          <c:showCatName val="0"/>
          <c:showSerName val="0"/>
          <c:showPercent val="0"/>
          <c:showBubbleSize val="0"/>
        </c:dLbls>
        <c:gapWidth val="219"/>
        <c:overlap val="-27"/>
        <c:axId val="276722496"/>
        <c:axId val="276722168"/>
      </c:barChart>
      <c:dateAx>
        <c:axId val="27672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22168"/>
        <c:crosses val="autoZero"/>
        <c:auto val="1"/>
        <c:lblOffset val="100"/>
        <c:baseTimeUnit val="months"/>
      </c:dateAx>
      <c:valAx>
        <c:axId val="27672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2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20038</c:v>
                </c:pt>
                <c:pt idx="1">
                  <c:v>18162</c:v>
                </c:pt>
                <c:pt idx="2">
                  <c:v>33541</c:v>
                </c:pt>
                <c:pt idx="3">
                  <c:v>69541</c:v>
                </c:pt>
              </c:numCache>
            </c:numRef>
          </c:val>
          <c:extLst>
            <c:ext xmlns:c16="http://schemas.microsoft.com/office/drawing/2014/chart" uri="{C3380CC4-5D6E-409C-BE32-E72D297353CC}">
              <c16:uniqueId val="{00000000-5602-449F-9610-E6B50EE8C6C7}"/>
            </c:ext>
          </c:extLst>
        </c:ser>
        <c:dLbls>
          <c:showLegendKey val="0"/>
          <c:showVal val="0"/>
          <c:showCatName val="0"/>
          <c:showSerName val="0"/>
          <c:showPercent val="0"/>
          <c:showBubbleSize val="0"/>
        </c:dLbls>
        <c:gapWidth val="219"/>
        <c:overlap val="-27"/>
        <c:axId val="276720200"/>
        <c:axId val="276721512"/>
      </c:barChart>
      <c:dateAx>
        <c:axId val="276720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21512"/>
        <c:crosses val="autoZero"/>
        <c:auto val="1"/>
        <c:lblOffset val="100"/>
        <c:baseTimeUnit val="months"/>
      </c:dateAx>
      <c:valAx>
        <c:axId val="27672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2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-4</c:v>
                </c:pt>
                <c:pt idx="2">
                  <c:v>7</c:v>
                </c:pt>
                <c:pt idx="3">
                  <c:v>8</c:v>
                </c:pt>
                <c:pt idx="4">
                  <c:v>0</c:v>
                </c:pt>
              </c:numCache>
            </c:numRef>
          </c:val>
          <c:extLst>
            <c:ext xmlns:c16="http://schemas.microsoft.com/office/drawing/2014/chart" uri="{C3380CC4-5D6E-409C-BE32-E72D297353CC}">
              <c16:uniqueId val="{00000000-A91B-45AE-B3F4-101796546F66}"/>
            </c:ext>
          </c:extLst>
        </c:ser>
        <c:dLbls>
          <c:showLegendKey val="0"/>
          <c:showVal val="0"/>
          <c:showCatName val="0"/>
          <c:showSerName val="0"/>
          <c:showPercent val="0"/>
          <c:showBubbleSize val="0"/>
        </c:dLbls>
        <c:gapWidth val="219"/>
        <c:overlap val="-27"/>
        <c:axId val="271328736"/>
        <c:axId val="271331032"/>
      </c:barChart>
      <c:dateAx>
        <c:axId val="271328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331032"/>
        <c:crosses val="autoZero"/>
        <c:auto val="1"/>
        <c:lblOffset val="100"/>
        <c:baseTimeUnit val="months"/>
      </c:dateAx>
      <c:valAx>
        <c:axId val="27133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32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1</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3FB-4526-A726-E3DF1A532D36}"/>
            </c:ext>
          </c:extLst>
        </c:ser>
        <c:dLbls>
          <c:showLegendKey val="0"/>
          <c:showVal val="0"/>
          <c:showCatName val="0"/>
          <c:showSerName val="0"/>
          <c:showPercent val="0"/>
          <c:showBubbleSize val="0"/>
        </c:dLbls>
        <c:gapWidth val="219"/>
        <c:overlap val="-27"/>
        <c:axId val="283744016"/>
        <c:axId val="283745984"/>
      </c:barChart>
      <c:dateAx>
        <c:axId val="283744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45984"/>
        <c:crosses val="autoZero"/>
        <c:auto val="1"/>
        <c:lblOffset val="100"/>
        <c:baseTimeUnit val="months"/>
      </c:dateAx>
      <c:valAx>
        <c:axId val="28374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4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4</c:v>
                </c:pt>
                <c:pt idx="2">
                  <c:v>11</c:v>
                </c:pt>
                <c:pt idx="3">
                  <c:v>12</c:v>
                </c:pt>
              </c:numCache>
            </c:numRef>
          </c:val>
          <c:extLst>
            <c:ext xmlns:c16="http://schemas.microsoft.com/office/drawing/2014/chart" uri="{C3380CC4-5D6E-409C-BE32-E72D297353CC}">
              <c16:uniqueId val="{00000000-B17D-4ECB-9F9B-5ECF1B910D00}"/>
            </c:ext>
          </c:extLst>
        </c:ser>
        <c:dLbls>
          <c:showLegendKey val="0"/>
          <c:showVal val="0"/>
          <c:showCatName val="0"/>
          <c:showSerName val="0"/>
          <c:showPercent val="0"/>
          <c:showBubbleSize val="0"/>
        </c:dLbls>
        <c:gapWidth val="219"/>
        <c:overlap val="-27"/>
        <c:axId val="323109728"/>
        <c:axId val="323115304"/>
      </c:barChart>
      <c:dateAx>
        <c:axId val="323109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15304"/>
        <c:crosses val="autoZero"/>
        <c:auto val="1"/>
        <c:lblOffset val="100"/>
        <c:baseTimeUnit val="months"/>
      </c:dateAx>
      <c:valAx>
        <c:axId val="32311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0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25</c:v>
                </c:pt>
                <c:pt idx="1">
                  <c:v>27</c:v>
                </c:pt>
                <c:pt idx="2">
                  <c:v>30</c:v>
                </c:pt>
                <c:pt idx="3">
                  <c:v>28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F9B-4F74-9BEA-D79087D3FEED}"/>
            </c:ext>
          </c:extLst>
        </c:ser>
        <c:dLbls>
          <c:showLegendKey val="0"/>
          <c:showVal val="0"/>
          <c:showCatName val="0"/>
          <c:showSerName val="0"/>
          <c:showPercent val="0"/>
          <c:showBubbleSize val="0"/>
        </c:dLbls>
        <c:gapWidth val="219"/>
        <c:overlap val="-27"/>
        <c:axId val="323111368"/>
        <c:axId val="323112024"/>
      </c:barChart>
      <c:dateAx>
        <c:axId val="323111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12024"/>
        <c:crosses val="autoZero"/>
        <c:auto val="1"/>
        <c:lblOffset val="100"/>
        <c:baseTimeUnit val="months"/>
      </c:dateAx>
      <c:valAx>
        <c:axId val="32311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1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27</c:v>
                </c:pt>
                <c:pt idx="1">
                  <c:v>0</c:v>
                </c:pt>
                <c:pt idx="2">
                  <c:v>12</c:v>
                </c:pt>
                <c:pt idx="3">
                  <c:v>8</c:v>
                </c:pt>
                <c:pt idx="4">
                  <c:v>0</c:v>
                </c:pt>
              </c:numCache>
            </c:numRef>
          </c:val>
          <c:extLst>
            <c:ext xmlns:c16="http://schemas.microsoft.com/office/drawing/2014/chart" uri="{C3380CC4-5D6E-409C-BE32-E72D297353CC}">
              <c16:uniqueId val="{00000000-0403-437B-BD9C-C9A63A240524}"/>
            </c:ext>
          </c:extLst>
        </c:ser>
        <c:dLbls>
          <c:showLegendKey val="0"/>
          <c:showVal val="0"/>
          <c:showCatName val="0"/>
          <c:showSerName val="0"/>
          <c:showPercent val="0"/>
          <c:showBubbleSize val="0"/>
        </c:dLbls>
        <c:gapWidth val="219"/>
        <c:overlap val="-27"/>
        <c:axId val="324744536"/>
        <c:axId val="324752080"/>
      </c:barChart>
      <c:dateAx>
        <c:axId val="32474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52080"/>
        <c:crosses val="autoZero"/>
        <c:auto val="1"/>
        <c:lblOffset val="100"/>
        <c:baseTimeUnit val="months"/>
      </c:dateAx>
      <c:valAx>
        <c:axId val="32475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4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36</c:v>
                </c:pt>
                <c:pt idx="1">
                  <c:v>40</c:v>
                </c:pt>
                <c:pt idx="2">
                  <c:v>39</c:v>
                </c:pt>
                <c:pt idx="3">
                  <c:v>34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C5D-4EEA-A1A8-E3460819DA15}"/>
            </c:ext>
          </c:extLst>
        </c:ser>
        <c:dLbls>
          <c:showLegendKey val="0"/>
          <c:showVal val="0"/>
          <c:showCatName val="0"/>
          <c:showSerName val="0"/>
          <c:showPercent val="0"/>
          <c:showBubbleSize val="0"/>
        </c:dLbls>
        <c:gapWidth val="219"/>
        <c:overlap val="-27"/>
        <c:axId val="324753720"/>
        <c:axId val="324755032"/>
      </c:barChart>
      <c:dateAx>
        <c:axId val="32475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55032"/>
        <c:crosses val="autoZero"/>
        <c:auto val="1"/>
        <c:lblOffset val="100"/>
        <c:baseTimeUnit val="months"/>
      </c:dateAx>
      <c:valAx>
        <c:axId val="32475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5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FICOH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411142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15128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04/01/2017 - 04/30/2017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795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61629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08159597"/>
                    </a:ext>
                  </a:extLst>
                </a:gridCol>
                <a:gridCol w="740664">
                  <a:extLst>
                    <a:ext uri="{9D8B030D-6E8A-4147-A177-3AD203B41FA5}">
                      <a16:colId xmlns:a16="http://schemas.microsoft.com/office/drawing/2014/main" val="732132330"/>
                    </a:ext>
                  </a:extLst>
                </a:gridCol>
                <a:gridCol w="740664">
                  <a:extLst>
                    <a:ext uri="{9D8B030D-6E8A-4147-A177-3AD203B41FA5}">
                      <a16:colId xmlns:a16="http://schemas.microsoft.com/office/drawing/2014/main" val="1160329716"/>
                    </a:ext>
                  </a:extLst>
                </a:gridCol>
                <a:gridCol w="740664">
                  <a:extLst>
                    <a:ext uri="{9D8B030D-6E8A-4147-A177-3AD203B41FA5}">
                      <a16:colId xmlns:a16="http://schemas.microsoft.com/office/drawing/2014/main" val="1584438841"/>
                    </a:ext>
                  </a:extLst>
                </a:gridCol>
                <a:gridCol w="740664">
                  <a:extLst>
                    <a:ext uri="{9D8B030D-6E8A-4147-A177-3AD203B41FA5}">
                      <a16:colId xmlns:a16="http://schemas.microsoft.com/office/drawing/2014/main" val="897213827"/>
                    </a:ext>
                  </a:extLst>
                </a:gridCol>
                <a:gridCol w="740664">
                  <a:extLst>
                    <a:ext uri="{9D8B030D-6E8A-4147-A177-3AD203B41FA5}">
                      <a16:colId xmlns:a16="http://schemas.microsoft.com/office/drawing/2014/main" val="409225746"/>
                    </a:ext>
                  </a:extLst>
                </a:gridCol>
                <a:gridCol w="740664">
                  <a:extLst>
                    <a:ext uri="{9D8B030D-6E8A-4147-A177-3AD203B41FA5}">
                      <a16:colId xmlns:a16="http://schemas.microsoft.com/office/drawing/2014/main" val="4089957075"/>
                    </a:ext>
                  </a:extLst>
                </a:gridCol>
                <a:gridCol w="740664">
                  <a:extLst>
                    <a:ext uri="{9D8B030D-6E8A-4147-A177-3AD203B41FA5}">
                      <a16:colId xmlns:a16="http://schemas.microsoft.com/office/drawing/2014/main" val="1463154425"/>
                    </a:ext>
                  </a:extLst>
                </a:gridCol>
                <a:gridCol w="740664">
                  <a:extLst>
                    <a:ext uri="{9D8B030D-6E8A-4147-A177-3AD203B41FA5}">
                      <a16:colId xmlns:a16="http://schemas.microsoft.com/office/drawing/2014/main" val="1316211389"/>
                    </a:ext>
                  </a:extLst>
                </a:gridCol>
                <a:gridCol w="740664">
                  <a:extLst>
                    <a:ext uri="{9D8B030D-6E8A-4147-A177-3AD203B41FA5}">
                      <a16:colId xmlns:a16="http://schemas.microsoft.com/office/drawing/2014/main" val="130550472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52819616"/>
                  </a:ext>
                </a:extLst>
              </a:tr>
              <a:tr h="370840">
                <a:tc>
                  <a:txBody>
                    <a:bodyPr/>
                    <a:lstStyle/>
                    <a:p>
                      <a:r>
                        <a:rPr lang="en-US" sz="1000"/>
                        <a:t>First Insurance Company of Hawaii</a:t>
                      </a:r>
                    </a:p>
                  </a:txBody>
                  <a:tcPr/>
                </a:tc>
                <a:tc>
                  <a:txBody>
                    <a:bodyPr/>
                    <a:lstStyle/>
                    <a:p>
                      <a:r>
                        <a:rPr lang="en-US" sz="1000"/>
                        <a:t>1374</a:t>
                      </a:r>
                    </a:p>
                  </a:txBody>
                  <a:tcPr/>
                </a:tc>
                <a:tc>
                  <a:txBody>
                    <a:bodyPr/>
                    <a:lstStyle/>
                    <a:p>
                      <a:r>
                        <a:rPr lang="en-US" sz="1000"/>
                        <a:t>51</a:t>
                      </a:r>
                    </a:p>
                  </a:txBody>
                  <a:tcPr/>
                </a:tc>
                <a:tc>
                  <a:txBody>
                    <a:bodyPr/>
                    <a:lstStyle/>
                    <a:p>
                      <a:r>
                        <a:rPr lang="en-US" sz="1000"/>
                        <a:t>13</a:t>
                      </a:r>
                    </a:p>
                  </a:txBody>
                  <a:tcPr/>
                </a:tc>
                <a:tc>
                  <a:txBody>
                    <a:bodyPr/>
                    <a:lstStyle/>
                    <a:p>
                      <a:r>
                        <a:rPr lang="en-US" sz="1000"/>
                        <a:t>121</a:t>
                      </a:r>
                    </a:p>
                  </a:txBody>
                  <a:tcPr/>
                </a:tc>
                <a:tc>
                  <a:txBody>
                    <a:bodyPr/>
                    <a:lstStyle/>
                    <a:p>
                      <a:r>
                        <a:rPr lang="en-US" sz="1000"/>
                        <a:t>3</a:t>
                      </a:r>
                    </a:p>
                  </a:txBody>
                  <a:tcPr/>
                </a:tc>
                <a:tc>
                  <a:txBody>
                    <a:bodyPr/>
                    <a:lstStyle/>
                    <a:p>
                      <a:r>
                        <a:rPr lang="en-US" sz="1000"/>
                        <a:t>8</a:t>
                      </a:r>
                    </a:p>
                  </a:txBody>
                  <a:tcPr/>
                </a:tc>
                <a:tc>
                  <a:txBody>
                    <a:bodyPr/>
                    <a:lstStyle/>
                    <a:p>
                      <a:r>
                        <a:rPr lang="en-US" sz="1000"/>
                        <a:t>1</a:t>
                      </a:r>
                    </a:p>
                  </a:txBody>
                  <a:tcPr/>
                </a:tc>
                <a:tc>
                  <a:txBody>
                    <a:bodyPr/>
                    <a:lstStyle/>
                    <a:p>
                      <a:r>
                        <a:rPr lang="en-US" sz="1000"/>
                        <a:t>0.7533%</a:t>
                      </a:r>
                    </a:p>
                  </a:txBody>
                  <a:tcPr/>
                </a:tc>
                <a:tc>
                  <a:txBody>
                    <a:bodyPr/>
                    <a:lstStyle/>
                    <a:p>
                      <a:r>
                        <a:rPr lang="en-US" sz="1000"/>
                        <a:t>0.0%</a:t>
                      </a:r>
                    </a:p>
                  </a:txBody>
                  <a:tcPr/>
                </a:tc>
                <a:extLst>
                  <a:ext uri="{0D108BD9-81ED-4DB2-BD59-A6C34878D82A}">
                    <a16:rowId xmlns:a16="http://schemas.microsoft.com/office/drawing/2014/main" val="3836240388"/>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875897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01340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9755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68370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9558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57429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5475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56963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890288"/>
                    </a:ext>
                  </a:extLst>
                </a:gridCol>
                <a:gridCol w="658368">
                  <a:extLst>
                    <a:ext uri="{9D8B030D-6E8A-4147-A177-3AD203B41FA5}">
                      <a16:colId xmlns:a16="http://schemas.microsoft.com/office/drawing/2014/main" val="1877654332"/>
                    </a:ext>
                  </a:extLst>
                </a:gridCol>
                <a:gridCol w="658368">
                  <a:extLst>
                    <a:ext uri="{9D8B030D-6E8A-4147-A177-3AD203B41FA5}">
                      <a16:colId xmlns:a16="http://schemas.microsoft.com/office/drawing/2014/main" val="2783917899"/>
                    </a:ext>
                  </a:extLst>
                </a:gridCol>
                <a:gridCol w="658368">
                  <a:extLst>
                    <a:ext uri="{9D8B030D-6E8A-4147-A177-3AD203B41FA5}">
                      <a16:colId xmlns:a16="http://schemas.microsoft.com/office/drawing/2014/main" val="2179503558"/>
                    </a:ext>
                  </a:extLst>
                </a:gridCol>
                <a:gridCol w="658368">
                  <a:extLst>
                    <a:ext uri="{9D8B030D-6E8A-4147-A177-3AD203B41FA5}">
                      <a16:colId xmlns:a16="http://schemas.microsoft.com/office/drawing/2014/main" val="3910419692"/>
                    </a:ext>
                  </a:extLst>
                </a:gridCol>
                <a:gridCol w="658368">
                  <a:extLst>
                    <a:ext uri="{9D8B030D-6E8A-4147-A177-3AD203B41FA5}">
                      <a16:colId xmlns:a16="http://schemas.microsoft.com/office/drawing/2014/main" val="1477007017"/>
                    </a:ext>
                  </a:extLst>
                </a:gridCol>
                <a:gridCol w="658368">
                  <a:extLst>
                    <a:ext uri="{9D8B030D-6E8A-4147-A177-3AD203B41FA5}">
                      <a16:colId xmlns:a16="http://schemas.microsoft.com/office/drawing/2014/main" val="1882961679"/>
                    </a:ext>
                  </a:extLst>
                </a:gridCol>
                <a:gridCol w="658368">
                  <a:extLst>
                    <a:ext uri="{9D8B030D-6E8A-4147-A177-3AD203B41FA5}">
                      <a16:colId xmlns:a16="http://schemas.microsoft.com/office/drawing/2014/main" val="222220039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96298819"/>
                  </a:ext>
                </a:extLst>
              </a:tr>
              <a:tr h="370840">
                <a:tc>
                  <a:txBody>
                    <a:bodyPr/>
                    <a:lstStyle/>
                    <a:p>
                      <a:r>
                        <a:rPr lang="en-US" sz="1000" b="1"/>
                        <a:t>First Insurance Company of Hawaii - 2017-04-14 19:37:48</a:t>
                      </a:r>
                      <a:r>
                        <a:rPr lang="en-US" sz="1000"/>
                        <a:t>
A walk a day keeps the doctor away. #NationalWalkingDay American Heart Association of Hawaii #MoveMore #HeartHealth</a:t>
                      </a:r>
                    </a:p>
                  </a:txBody>
                  <a:tcPr/>
                </a:tc>
                <a:tc>
                  <a:txBody>
                    <a:bodyPr/>
                    <a:lstStyle/>
                    <a:p>
                      <a:r>
                        <a:rPr lang="en-US" sz="1000"/>
                        <a:t>40</a:t>
                      </a:r>
                    </a:p>
                  </a:txBody>
                  <a:tcPr/>
                </a:tc>
                <a:tc>
                  <a:txBody>
                    <a:bodyPr/>
                    <a:lstStyle/>
                    <a:p>
                      <a:r>
                        <a:rPr lang="en-US" sz="1000"/>
                        <a:t>38</a:t>
                      </a:r>
                    </a:p>
                  </a:txBody>
                  <a:tcPr/>
                </a:tc>
                <a:tc>
                  <a:txBody>
                    <a:bodyPr/>
                    <a:lstStyle/>
                    <a:p>
                      <a:r>
                        <a:rPr lang="en-US" sz="1000"/>
                        <a:t>1</a:t>
                      </a:r>
                    </a:p>
                  </a:txBody>
                  <a:tcPr/>
                </a:tc>
                <a:tc>
                  <a:txBody>
                    <a:bodyPr/>
                    <a:lstStyle/>
                    <a:p>
                      <a:r>
                        <a:rPr lang="en-US" sz="1000"/>
                        <a:t>1</a:t>
                      </a:r>
                    </a:p>
                  </a:txBody>
                  <a:tcPr/>
                </a:tc>
                <a:tc>
                  <a:txBody>
                    <a:bodyPr/>
                    <a:lstStyle/>
                    <a:p>
                      <a:r>
                        <a:rPr lang="en-US" sz="1000"/>
                        <a:t>2.9477%</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1801796641"/>
                  </a:ext>
                </a:extLst>
              </a:tr>
              <a:tr h="370840">
                <a:tc>
                  <a:txBody>
                    <a:bodyPr/>
                    <a:lstStyle/>
                    <a:p>
                      <a:r>
                        <a:rPr lang="en-US" sz="1000" b="1"/>
                        <a:t>First Insurance Company of Hawaii - 2017-04-11 16:53:46</a:t>
                      </a:r>
                      <a:r>
                        <a:rPr lang="en-US" sz="1000"/>
                        <a:t>
Thinking about getting a dog for your apartment? Find out what the best 7 dog breeds are for apartment living.</a:t>
                      </a:r>
                    </a:p>
                  </a:txBody>
                  <a:tcPr/>
                </a:tc>
                <a:tc>
                  <a:txBody>
                    <a:bodyPr/>
                    <a:lstStyle/>
                    <a:p>
                      <a:r>
                        <a:rPr lang="en-US" sz="1000"/>
                        <a:t>28</a:t>
                      </a:r>
                    </a:p>
                  </a:txBody>
                  <a:tcPr/>
                </a:tc>
                <a:tc>
                  <a:txBody>
                    <a:bodyPr/>
                    <a:lstStyle/>
                    <a:p>
                      <a:r>
                        <a:rPr lang="en-US" sz="1000"/>
                        <a:t>26</a:t>
                      </a:r>
                    </a:p>
                  </a:txBody>
                  <a:tcPr/>
                </a:tc>
                <a:tc>
                  <a:txBody>
                    <a:bodyPr/>
                    <a:lstStyle/>
                    <a:p>
                      <a:r>
                        <a:rPr lang="en-US" sz="1000"/>
                        <a:t>2</a:t>
                      </a:r>
                    </a:p>
                  </a:txBody>
                  <a:tcPr/>
                </a:tc>
                <a:tc>
                  <a:txBody>
                    <a:bodyPr/>
                    <a:lstStyle/>
                    <a:p>
                      <a:r>
                        <a:rPr lang="en-US" sz="1000"/>
                        <a:t>0</a:t>
                      </a:r>
                    </a:p>
                  </a:txBody>
                  <a:tcPr/>
                </a:tc>
                <a:tc>
                  <a:txBody>
                    <a:bodyPr/>
                    <a:lstStyle/>
                    <a:p>
                      <a:r>
                        <a:rPr lang="en-US" sz="1000"/>
                        <a:t>2.0741%</a:t>
                      </a:r>
                    </a:p>
                  </a:txBody>
                  <a:tcPr/>
                </a:tc>
                <a:tc>
                  <a:txBody>
                    <a:bodyPr/>
                    <a:lstStyle/>
                    <a:p>
                      <a:r>
                        <a:rPr lang="en-US" sz="1000"/>
                        <a:t>Link</a:t>
                      </a:r>
                    </a:p>
                  </a:txBody>
                  <a:tcPr/>
                </a:tc>
                <a:tc>
                  <a:txBody>
                    <a:bodyPr/>
                    <a:lstStyle/>
                    <a:p>
                      <a:r>
                        <a:rPr lang="en-US" sz="1000"/>
                        <a:t>Highly Likely</a:t>
                      </a:r>
                    </a:p>
                  </a:txBody>
                  <a:tcPr/>
                </a:tc>
                <a:extLst>
                  <a:ext uri="{0D108BD9-81ED-4DB2-BD59-A6C34878D82A}">
                    <a16:rowId xmlns:a16="http://schemas.microsoft.com/office/drawing/2014/main" val="405924285"/>
                  </a:ext>
                </a:extLst>
              </a:tr>
              <a:tr h="370840">
                <a:tc>
                  <a:txBody>
                    <a:bodyPr/>
                    <a:lstStyle/>
                    <a:p>
                      <a:r>
                        <a:rPr lang="en-US" sz="1000" b="1"/>
                        <a:t>First Insurance Company of Hawaii - 2017-04-07 20:45:48</a:t>
                      </a:r>
                      <a:r>
                        <a:rPr lang="en-US" sz="1000"/>
                        <a:t>
Getting ready for the preschoolers to arrive at Special Olympics Hawaii's Manoa Play Day at Manoa Valley District Park. Guess which station was extra popular with the kids. Could it have involved bubbles? #specialolympicshawaii</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0.9009%</a:t>
                      </a:r>
                    </a:p>
                  </a:txBody>
                  <a:tcPr/>
                </a:tc>
                <a:tc>
                  <a:txBody>
                    <a:bodyPr/>
                    <a:lstStyle/>
                    <a:p>
                      <a:r>
                        <a:rPr lang="en-US" sz="1000"/>
                        <a:t>Video</a:t>
                      </a:r>
                    </a:p>
                  </a:txBody>
                  <a:tcPr/>
                </a:tc>
                <a:tc>
                  <a:txBody>
                    <a:bodyPr/>
                    <a:lstStyle/>
                    <a:p>
                      <a:r>
                        <a:rPr lang="en-US" sz="1000"/>
                        <a:t>Highly Likely</a:t>
                      </a:r>
                    </a:p>
                  </a:txBody>
                  <a:tcPr/>
                </a:tc>
                <a:extLst>
                  <a:ext uri="{0D108BD9-81ED-4DB2-BD59-A6C34878D82A}">
                    <a16:rowId xmlns:a16="http://schemas.microsoft.com/office/drawing/2014/main" val="1797659187"/>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788273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89271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293000069"/>
                    </a:ext>
                  </a:extLst>
                </a:gridCol>
                <a:gridCol w="493776">
                  <a:extLst>
                    <a:ext uri="{9D8B030D-6E8A-4147-A177-3AD203B41FA5}">
                      <a16:colId xmlns:a16="http://schemas.microsoft.com/office/drawing/2014/main" val="1463988065"/>
                    </a:ext>
                  </a:extLst>
                </a:gridCol>
                <a:gridCol w="493776">
                  <a:extLst>
                    <a:ext uri="{9D8B030D-6E8A-4147-A177-3AD203B41FA5}">
                      <a16:colId xmlns:a16="http://schemas.microsoft.com/office/drawing/2014/main" val="3970987199"/>
                    </a:ext>
                  </a:extLst>
                </a:gridCol>
                <a:gridCol w="493776">
                  <a:extLst>
                    <a:ext uri="{9D8B030D-6E8A-4147-A177-3AD203B41FA5}">
                      <a16:colId xmlns:a16="http://schemas.microsoft.com/office/drawing/2014/main" val="2423047044"/>
                    </a:ext>
                  </a:extLst>
                </a:gridCol>
                <a:gridCol w="493776">
                  <a:extLst>
                    <a:ext uri="{9D8B030D-6E8A-4147-A177-3AD203B41FA5}">
                      <a16:colId xmlns:a16="http://schemas.microsoft.com/office/drawing/2014/main" val="3798364255"/>
                    </a:ext>
                  </a:extLst>
                </a:gridCol>
                <a:gridCol w="493776">
                  <a:extLst>
                    <a:ext uri="{9D8B030D-6E8A-4147-A177-3AD203B41FA5}">
                      <a16:colId xmlns:a16="http://schemas.microsoft.com/office/drawing/2014/main" val="3142071318"/>
                    </a:ext>
                  </a:extLst>
                </a:gridCol>
                <a:gridCol w="493776">
                  <a:extLst>
                    <a:ext uri="{9D8B030D-6E8A-4147-A177-3AD203B41FA5}">
                      <a16:colId xmlns:a16="http://schemas.microsoft.com/office/drawing/2014/main" val="73860670"/>
                    </a:ext>
                  </a:extLst>
                </a:gridCol>
                <a:gridCol w="493776">
                  <a:extLst>
                    <a:ext uri="{9D8B030D-6E8A-4147-A177-3AD203B41FA5}">
                      <a16:colId xmlns:a16="http://schemas.microsoft.com/office/drawing/2014/main" val="3570282160"/>
                    </a:ext>
                  </a:extLst>
                </a:gridCol>
                <a:gridCol w="493776">
                  <a:extLst>
                    <a:ext uri="{9D8B030D-6E8A-4147-A177-3AD203B41FA5}">
                      <a16:colId xmlns:a16="http://schemas.microsoft.com/office/drawing/2014/main" val="260184480"/>
                    </a:ext>
                  </a:extLst>
                </a:gridCol>
                <a:gridCol w="493776">
                  <a:extLst>
                    <a:ext uri="{9D8B030D-6E8A-4147-A177-3AD203B41FA5}">
                      <a16:colId xmlns:a16="http://schemas.microsoft.com/office/drawing/2014/main" val="2903555233"/>
                    </a:ext>
                  </a:extLst>
                </a:gridCol>
                <a:gridCol w="493776">
                  <a:extLst>
                    <a:ext uri="{9D8B030D-6E8A-4147-A177-3AD203B41FA5}">
                      <a16:colId xmlns:a16="http://schemas.microsoft.com/office/drawing/2014/main" val="1138539751"/>
                    </a:ext>
                  </a:extLst>
                </a:gridCol>
                <a:gridCol w="493776">
                  <a:extLst>
                    <a:ext uri="{9D8B030D-6E8A-4147-A177-3AD203B41FA5}">
                      <a16:colId xmlns:a16="http://schemas.microsoft.com/office/drawing/2014/main" val="2022789464"/>
                    </a:ext>
                  </a:extLst>
                </a:gridCol>
                <a:gridCol w="493776">
                  <a:extLst>
                    <a:ext uri="{9D8B030D-6E8A-4147-A177-3AD203B41FA5}">
                      <a16:colId xmlns:a16="http://schemas.microsoft.com/office/drawing/2014/main" val="54878818"/>
                    </a:ext>
                  </a:extLst>
                </a:gridCol>
                <a:gridCol w="493776">
                  <a:extLst>
                    <a:ext uri="{9D8B030D-6E8A-4147-A177-3AD203B41FA5}">
                      <a16:colId xmlns:a16="http://schemas.microsoft.com/office/drawing/2014/main" val="31916570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34610540"/>
                  </a:ext>
                </a:extLst>
              </a:tr>
              <a:tr h="370840">
                <a:tc>
                  <a:txBody>
                    <a:bodyPr/>
                    <a:lstStyle/>
                    <a:p>
                      <a:r>
                        <a:rPr lang="en-US" sz="1000"/>
                        <a:t>@FirstInsHI</a:t>
                      </a:r>
                    </a:p>
                  </a:txBody>
                  <a:tcPr/>
                </a:tc>
                <a:tc>
                  <a:txBody>
                    <a:bodyPr/>
                    <a:lstStyle/>
                    <a:p>
                      <a:r>
                        <a:rPr lang="en-US" sz="1000"/>
                        <a:t>1198</a:t>
                      </a:r>
                    </a:p>
                  </a:txBody>
                  <a:tcPr/>
                </a:tc>
                <a:tc>
                  <a:txBody>
                    <a:bodyPr/>
                    <a:lstStyle/>
                    <a:p>
                      <a:r>
                        <a:rPr lang="en-US" sz="1000"/>
                        <a:t>8</a:t>
                      </a:r>
                    </a:p>
                  </a:txBody>
                  <a:tcPr/>
                </a:tc>
                <a:tc>
                  <a:txBody>
                    <a:bodyPr/>
                    <a:lstStyle/>
                    <a:p>
                      <a:r>
                        <a:rPr lang="en-US" sz="1000"/>
                        <a:t>20</a:t>
                      </a:r>
                    </a:p>
                  </a:txBody>
                  <a:tcPr/>
                </a:tc>
                <a:tc>
                  <a:txBody>
                    <a:bodyPr/>
                    <a:lstStyle/>
                    <a:p>
                      <a:r>
                        <a:rPr lang="en-US" sz="1000"/>
                        <a:t>18</a:t>
                      </a:r>
                    </a:p>
                  </a:txBody>
                  <a:tcPr/>
                </a:tc>
                <a:tc>
                  <a:txBody>
                    <a:bodyPr/>
                    <a:lstStyle/>
                    <a:p>
                      <a:r>
                        <a:rPr lang="en-US" sz="1000"/>
                        <a:t>0</a:t>
                      </a:r>
                    </a:p>
                  </a:txBody>
                  <a:tcPr/>
                </a:tc>
                <a:tc>
                  <a:txBody>
                    <a:bodyPr/>
                    <a:lstStyle/>
                    <a:p>
                      <a:r>
                        <a:rPr lang="en-US" sz="1000"/>
                        <a:t>2</a:t>
                      </a:r>
                    </a:p>
                  </a:txBody>
                  <a:tcPr/>
                </a:tc>
                <a:tc>
                  <a:txBody>
                    <a:bodyPr/>
                    <a:lstStyle/>
                    <a:p>
                      <a:r>
                        <a:rPr lang="en-US" sz="1000"/>
                        <a:t>3</a:t>
                      </a:r>
                    </a:p>
                  </a:txBody>
                  <a:tcPr/>
                </a:tc>
                <a:tc>
                  <a:txBody>
                    <a:bodyPr/>
                    <a:lstStyle/>
                    <a:p>
                      <a:r>
                        <a:rPr lang="en-US" sz="1000"/>
                        <a:t>3</a:t>
                      </a:r>
                    </a:p>
                  </a:txBody>
                  <a:tcPr/>
                </a:tc>
                <a:tc>
                  <a:txBody>
                    <a:bodyPr/>
                    <a:lstStyle/>
                    <a:p>
                      <a:r>
                        <a:rPr lang="en-US" sz="1000"/>
                        <a:t>12</a:t>
                      </a:r>
                    </a:p>
                  </a:txBody>
                  <a:tcPr/>
                </a:tc>
                <a:tc>
                  <a:txBody>
                    <a:bodyPr/>
                    <a:lstStyle/>
                    <a:p>
                      <a:r>
                        <a:rPr lang="en-US" sz="1000"/>
                        <a:t>0</a:t>
                      </a:r>
                    </a:p>
                  </a:txBody>
                  <a:tcPr/>
                </a:tc>
                <a:tc>
                  <a:txBody>
                    <a:bodyPr/>
                    <a:lstStyle/>
                    <a:p>
                      <a:r>
                        <a:rPr lang="en-US" sz="1000"/>
                        <a:t>5</a:t>
                      </a:r>
                    </a:p>
                  </a:txBody>
                  <a:tcPr/>
                </a:tc>
                <a:tc>
                  <a:txBody>
                    <a:bodyPr/>
                    <a:lstStyle/>
                    <a:p>
                      <a:r>
                        <a:rPr lang="en-US" sz="1000"/>
                        <a:t>0.0698%</a:t>
                      </a:r>
                    </a:p>
                  </a:txBody>
                  <a:tcPr/>
                </a:tc>
                <a:tc>
                  <a:txBody>
                    <a:bodyPr/>
                    <a:lstStyle/>
                    <a:p>
                      <a:r>
                        <a:rPr lang="en-US" sz="1000"/>
                        <a:t>0.0%</a:t>
                      </a:r>
                    </a:p>
                  </a:txBody>
                  <a:tcPr/>
                </a:tc>
                <a:extLst>
                  <a:ext uri="{0D108BD9-81ED-4DB2-BD59-A6C34878D82A}">
                    <a16:rowId xmlns:a16="http://schemas.microsoft.com/office/drawing/2014/main" val="3334278931"/>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612811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20797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0689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16886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597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99557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97672115"/>
                    </a:ext>
                  </a:extLst>
                </a:gridCol>
                <a:gridCol w="822960">
                  <a:extLst>
                    <a:ext uri="{9D8B030D-6E8A-4147-A177-3AD203B41FA5}">
                      <a16:colId xmlns:a16="http://schemas.microsoft.com/office/drawing/2014/main" val="1139490711"/>
                    </a:ext>
                  </a:extLst>
                </a:gridCol>
                <a:gridCol w="822960">
                  <a:extLst>
                    <a:ext uri="{9D8B030D-6E8A-4147-A177-3AD203B41FA5}">
                      <a16:colId xmlns:a16="http://schemas.microsoft.com/office/drawing/2014/main" val="3250727745"/>
                    </a:ext>
                  </a:extLst>
                </a:gridCol>
                <a:gridCol w="822960">
                  <a:extLst>
                    <a:ext uri="{9D8B030D-6E8A-4147-A177-3AD203B41FA5}">
                      <a16:colId xmlns:a16="http://schemas.microsoft.com/office/drawing/2014/main" val="1722021989"/>
                    </a:ext>
                  </a:extLst>
                </a:gridCol>
                <a:gridCol w="822960">
                  <a:extLst>
                    <a:ext uri="{9D8B030D-6E8A-4147-A177-3AD203B41FA5}">
                      <a16:colId xmlns:a16="http://schemas.microsoft.com/office/drawing/2014/main" val="1578698689"/>
                    </a:ext>
                  </a:extLst>
                </a:gridCol>
                <a:gridCol w="822960">
                  <a:extLst>
                    <a:ext uri="{9D8B030D-6E8A-4147-A177-3AD203B41FA5}">
                      <a16:colId xmlns:a16="http://schemas.microsoft.com/office/drawing/2014/main" val="708739411"/>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298184167"/>
                  </a:ext>
                </a:extLst>
              </a:tr>
              <a:tr h="370840">
                <a:tc>
                  <a:txBody>
                    <a:bodyPr/>
                    <a:lstStyle/>
                    <a:p>
                      <a:r>
                        <a:rPr lang="en-US" sz="1000" b="1"/>
                        <a:t>@FirstInsHI - 2017-04-07 14:31:12</a:t>
                      </a:r>
                      <a:r>
                        <a:rPr lang="en-US" sz="1000"/>
                        <a:t>
Getting ready for @SOHawaii Manoa Play Day. The Bubbles station! https://t.co/d3rXQKTFZI</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0.2515%</a:t>
                      </a:r>
                    </a:p>
                  </a:txBody>
                  <a:tcPr/>
                </a:tc>
                <a:extLst>
                  <a:ext uri="{0D108BD9-81ED-4DB2-BD59-A6C34878D82A}">
                    <a16:rowId xmlns:a16="http://schemas.microsoft.com/office/drawing/2014/main" val="3658176905"/>
                  </a:ext>
                </a:extLst>
              </a:tr>
              <a:tr h="370840">
                <a:tc>
                  <a:txBody>
                    <a:bodyPr/>
                    <a:lstStyle/>
                    <a:p>
                      <a:r>
                        <a:rPr lang="en-US" sz="1000" b="1"/>
                        <a:t>@FirstInsHI - 2017-04-10 17:57:41</a:t>
                      </a:r>
                      <a:r>
                        <a:rPr lang="en-US" sz="1000"/>
                        <a:t>
FICOH's own Johnnie Clark throwing the 1st pitch at the April 1 @HawaiiBaseball game vs Nevada https://t.co/UDpnWg8jnu #HawaiiBSB #GoBows</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0.2510%</a:t>
                      </a:r>
                    </a:p>
                  </a:txBody>
                  <a:tcPr/>
                </a:tc>
                <a:extLst>
                  <a:ext uri="{0D108BD9-81ED-4DB2-BD59-A6C34878D82A}">
                    <a16:rowId xmlns:a16="http://schemas.microsoft.com/office/drawing/2014/main" val="1343729335"/>
                  </a:ext>
                </a:extLst>
              </a:tr>
              <a:tr h="370840">
                <a:tc>
                  <a:txBody>
                    <a:bodyPr/>
                    <a:lstStyle/>
                    <a:p>
                      <a:r>
                        <a:rPr lang="en-US" sz="1000" b="1"/>
                        <a:t>@FirstInsHI - 2017-04-26 15:30:18</a:t>
                      </a:r>
                      <a:r>
                        <a:rPr lang="en-US" sz="1000"/>
                        <a:t>
A day dedicated to spam is a day well spent! We'll be indulging in all the fun at the 15th Annual @SpamJam on Sat https://t.co/P1sD3PYVkJ</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0.2504%</a:t>
                      </a:r>
                    </a:p>
                  </a:txBody>
                  <a:tcPr/>
                </a:tc>
                <a:extLst>
                  <a:ext uri="{0D108BD9-81ED-4DB2-BD59-A6C34878D82A}">
                    <a16:rowId xmlns:a16="http://schemas.microsoft.com/office/drawing/2014/main" val="3153130347"/>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860074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35708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16757363"/>
                    </a:ext>
                  </a:extLst>
                </a:gridCol>
                <a:gridCol w="1069848">
                  <a:extLst>
                    <a:ext uri="{9D8B030D-6E8A-4147-A177-3AD203B41FA5}">
                      <a16:colId xmlns:a16="http://schemas.microsoft.com/office/drawing/2014/main" val="812570620"/>
                    </a:ext>
                  </a:extLst>
                </a:gridCol>
                <a:gridCol w="1069848">
                  <a:extLst>
                    <a:ext uri="{9D8B030D-6E8A-4147-A177-3AD203B41FA5}">
                      <a16:colId xmlns:a16="http://schemas.microsoft.com/office/drawing/2014/main" val="2313982335"/>
                    </a:ext>
                  </a:extLst>
                </a:gridCol>
                <a:gridCol w="1069848">
                  <a:extLst>
                    <a:ext uri="{9D8B030D-6E8A-4147-A177-3AD203B41FA5}">
                      <a16:colId xmlns:a16="http://schemas.microsoft.com/office/drawing/2014/main" val="2942064322"/>
                    </a:ext>
                  </a:extLst>
                </a:gridCol>
                <a:gridCol w="1069848">
                  <a:extLst>
                    <a:ext uri="{9D8B030D-6E8A-4147-A177-3AD203B41FA5}">
                      <a16:colId xmlns:a16="http://schemas.microsoft.com/office/drawing/2014/main" val="2045561855"/>
                    </a:ext>
                  </a:extLst>
                </a:gridCol>
                <a:gridCol w="1069848">
                  <a:extLst>
                    <a:ext uri="{9D8B030D-6E8A-4147-A177-3AD203B41FA5}">
                      <a16:colId xmlns:a16="http://schemas.microsoft.com/office/drawing/2014/main" val="3117013910"/>
                    </a:ext>
                  </a:extLst>
                </a:gridCol>
                <a:gridCol w="1069848">
                  <a:extLst>
                    <a:ext uri="{9D8B030D-6E8A-4147-A177-3AD203B41FA5}">
                      <a16:colId xmlns:a16="http://schemas.microsoft.com/office/drawing/2014/main" val="354891380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45894620"/>
                  </a:ext>
                </a:extLst>
              </a:tr>
              <a:tr h="370840">
                <a:tc>
                  <a:txBody>
                    <a:bodyPr/>
                    <a:lstStyle/>
                    <a:p>
                      <a:r>
                        <a:rPr lang="en-US" sz="1000"/>
                        <a:t>First Insurance Company of Hawaii</a:t>
                      </a:r>
                    </a:p>
                  </a:txBody>
                  <a:tcPr/>
                </a:tc>
                <a:tc>
                  <a:txBody>
                    <a:bodyPr/>
                    <a:lstStyle/>
                    <a:p>
                      <a:r>
                        <a:rPr lang="en-US" sz="1000"/>
                        <a:t>800</a:t>
                      </a:r>
                    </a:p>
                  </a:txBody>
                  <a:tcPr/>
                </a:tc>
                <a:tc>
                  <a:txBody>
                    <a:bodyPr/>
                    <a:lstStyle/>
                    <a:p>
                      <a:r>
                        <a:rPr lang="en-US" sz="1000"/>
                        <a:t>12</a:t>
                      </a:r>
                    </a:p>
                  </a:txBody>
                  <a:tcPr/>
                </a:tc>
                <a:tc>
                  <a:txBody>
                    <a:bodyPr/>
                    <a:lstStyle/>
                    <a:p>
                      <a:r>
                        <a:rPr lang="en-US" sz="1000"/>
                        <a:t>5</a:t>
                      </a:r>
                    </a:p>
                  </a:txBody>
                  <a:tcPr/>
                </a:tc>
                <a:tc>
                  <a:txBody>
                    <a:bodyPr/>
                    <a:lstStyle/>
                    <a:p>
                      <a:r>
                        <a:rPr lang="en-US" sz="1000"/>
                        <a:t>143</a:t>
                      </a:r>
                    </a:p>
                  </a:txBody>
                  <a:tcPr/>
                </a:tc>
                <a:tc>
                  <a:txBody>
                    <a:bodyPr/>
                    <a:lstStyle/>
                    <a:p>
                      <a:r>
                        <a:rPr lang="en-US" sz="1000"/>
                        <a:t>0</a:t>
                      </a:r>
                    </a:p>
                  </a:txBody>
                  <a:tcPr/>
                </a:tc>
                <a:tc>
                  <a:txBody>
                    <a:bodyPr/>
                    <a:lstStyle/>
                    <a:p>
                      <a:r>
                        <a:rPr lang="en-US" sz="1000"/>
                        <a:t>3.6020%</a:t>
                      </a:r>
                    </a:p>
                  </a:txBody>
                  <a:tcPr/>
                </a:tc>
                <a:extLst>
                  <a:ext uri="{0D108BD9-81ED-4DB2-BD59-A6C34878D82A}">
                    <a16:rowId xmlns:a16="http://schemas.microsoft.com/office/drawing/2014/main" val="3608763928"/>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971603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94040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3363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65539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0772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18436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75361706"/>
                    </a:ext>
                  </a:extLst>
                </a:gridCol>
                <a:gridCol w="987552">
                  <a:extLst>
                    <a:ext uri="{9D8B030D-6E8A-4147-A177-3AD203B41FA5}">
                      <a16:colId xmlns:a16="http://schemas.microsoft.com/office/drawing/2014/main" val="2454067177"/>
                    </a:ext>
                  </a:extLst>
                </a:gridCol>
                <a:gridCol w="987552">
                  <a:extLst>
                    <a:ext uri="{9D8B030D-6E8A-4147-A177-3AD203B41FA5}">
                      <a16:colId xmlns:a16="http://schemas.microsoft.com/office/drawing/2014/main" val="3878218434"/>
                    </a:ext>
                  </a:extLst>
                </a:gridCol>
                <a:gridCol w="987552">
                  <a:extLst>
                    <a:ext uri="{9D8B030D-6E8A-4147-A177-3AD203B41FA5}">
                      <a16:colId xmlns:a16="http://schemas.microsoft.com/office/drawing/2014/main" val="1212579148"/>
                    </a:ext>
                  </a:extLst>
                </a:gridCol>
                <a:gridCol w="987552">
                  <a:extLst>
                    <a:ext uri="{9D8B030D-6E8A-4147-A177-3AD203B41FA5}">
                      <a16:colId xmlns:a16="http://schemas.microsoft.com/office/drawing/2014/main" val="124670082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963380676"/>
                  </a:ext>
                </a:extLst>
              </a:tr>
              <a:tr h="370840">
                <a:tc>
                  <a:txBody>
                    <a:bodyPr/>
                    <a:lstStyle/>
                    <a:p>
                      <a:r>
                        <a:rPr lang="en-US" sz="1000" b="1"/>
                        <a:t>First Insurance Company of Hawaii - 2017-04-04 19:40:12</a:t>
                      </a:r>
                      <a:r>
                        <a:rPr lang="en-US" sz="1000"/>
                        <a:t>
Sister company bonding! Our CEO (center) is in Brazil this week visiting our sister company Tokio Marine Seguradora.</a:t>
                      </a:r>
                    </a:p>
                  </a:txBody>
                  <a:tcPr/>
                </a:tc>
                <a:tc>
                  <a:txBody>
                    <a:bodyPr/>
                    <a:lstStyle/>
                    <a:p>
                      <a:r>
                        <a:rPr lang="en-US" sz="1000"/>
                        <a:t>34</a:t>
                      </a:r>
                    </a:p>
                  </a:txBody>
                  <a:tcPr/>
                </a:tc>
                <a:tc>
                  <a:txBody>
                    <a:bodyPr/>
                    <a:lstStyle/>
                    <a:p>
                      <a:r>
                        <a:rPr lang="en-US" sz="1000"/>
                        <a:t>0</a:t>
                      </a:r>
                    </a:p>
                  </a:txBody>
                  <a:tcPr/>
                </a:tc>
                <a:tc>
                  <a:txBody>
                    <a:bodyPr/>
                    <a:lstStyle/>
                    <a:p>
                      <a:r>
                        <a:rPr lang="en-US" sz="1000"/>
                        <a:t>4.3093%</a:t>
                      </a:r>
                    </a:p>
                  </a:txBody>
                  <a:tcPr/>
                </a:tc>
                <a:tc>
                  <a:txBody>
                    <a:bodyPr/>
                    <a:lstStyle/>
                    <a:p>
                      <a:r>
                        <a:rPr lang="en-US" sz="1000"/>
                        <a:t>Photo</a:t>
                      </a:r>
                    </a:p>
                  </a:txBody>
                  <a:tcPr/>
                </a:tc>
                <a:extLst>
                  <a:ext uri="{0D108BD9-81ED-4DB2-BD59-A6C34878D82A}">
                    <a16:rowId xmlns:a16="http://schemas.microsoft.com/office/drawing/2014/main" val="2444669354"/>
                  </a:ext>
                </a:extLst>
              </a:tr>
              <a:tr h="370840">
                <a:tc>
                  <a:txBody>
                    <a:bodyPr/>
                    <a:lstStyle/>
                    <a:p>
                      <a:r>
                        <a:rPr lang="en-US" sz="1000" b="1"/>
                        <a:t>First Insurance Company of Hawaii - 2017-04-10 12:49:17</a:t>
                      </a:r>
                      <a:r>
                        <a:rPr lang="en-US" sz="1000"/>
                        <a:t>
Here are our volunteers, a little tired but totally enthused after spending a morning coordinating activities for preschoolers at Special Olympics Hawaii's Manoa Play Day.</a:t>
                      </a:r>
                    </a:p>
                  </a:txBody>
                  <a:tcPr/>
                </a:tc>
                <a:tc>
                  <a:txBody>
                    <a:bodyPr/>
                    <a:lstStyle/>
                    <a:p>
                      <a:r>
                        <a:rPr lang="en-US" sz="1000"/>
                        <a:t>32</a:t>
                      </a:r>
                    </a:p>
                  </a:txBody>
                  <a:tcPr/>
                </a:tc>
                <a:tc>
                  <a:txBody>
                    <a:bodyPr/>
                    <a:lstStyle/>
                    <a:p>
                      <a:r>
                        <a:rPr lang="en-US" sz="1000"/>
                        <a:t>0</a:t>
                      </a:r>
                    </a:p>
                  </a:txBody>
                  <a:tcPr/>
                </a:tc>
                <a:tc>
                  <a:txBody>
                    <a:bodyPr/>
                    <a:lstStyle/>
                    <a:p>
                      <a:r>
                        <a:rPr lang="en-US" sz="1000"/>
                        <a:t>4.0455%</a:t>
                      </a:r>
                    </a:p>
                  </a:txBody>
                  <a:tcPr/>
                </a:tc>
                <a:tc>
                  <a:txBody>
                    <a:bodyPr/>
                    <a:lstStyle/>
                    <a:p>
                      <a:r>
                        <a:rPr lang="en-US" sz="1000"/>
                        <a:t>Photo</a:t>
                      </a:r>
                    </a:p>
                  </a:txBody>
                  <a:tcPr/>
                </a:tc>
                <a:extLst>
                  <a:ext uri="{0D108BD9-81ED-4DB2-BD59-A6C34878D82A}">
                    <a16:rowId xmlns:a16="http://schemas.microsoft.com/office/drawing/2014/main" val="4088132652"/>
                  </a:ext>
                </a:extLst>
              </a:tr>
              <a:tr h="370840">
                <a:tc>
                  <a:txBody>
                    <a:bodyPr/>
                    <a:lstStyle/>
                    <a:p>
                      <a:r>
                        <a:rPr lang="en-US" sz="1000" b="1"/>
                        <a:t>First Insurance Company of Hawaii - 2017-04-26 13:21:56</a:t>
                      </a:r>
                      <a:r>
                        <a:rPr lang="en-US" sz="1000"/>
                        <a:t>
Congratulations to all of the 2017 Tokio Marine 'Good Company Award' honorees, including our very own Wenda Araki!</a:t>
                      </a:r>
                    </a:p>
                  </a:txBody>
                  <a:tcPr/>
                </a:tc>
                <a:tc>
                  <a:txBody>
                    <a:bodyPr/>
                    <a:lstStyle/>
                    <a:p>
                      <a:r>
                        <a:rPr lang="en-US" sz="1000"/>
                        <a:t>25</a:t>
                      </a:r>
                    </a:p>
                  </a:txBody>
                  <a:tcPr/>
                </a:tc>
                <a:tc>
                  <a:txBody>
                    <a:bodyPr/>
                    <a:lstStyle/>
                    <a:p>
                      <a:r>
                        <a:rPr lang="en-US" sz="1000"/>
                        <a:t>0</a:t>
                      </a:r>
                    </a:p>
                  </a:txBody>
                  <a:tcPr/>
                </a:tc>
                <a:tc>
                  <a:txBody>
                    <a:bodyPr/>
                    <a:lstStyle/>
                    <a:p>
                      <a:r>
                        <a:rPr lang="en-US" sz="1000"/>
                        <a:t>3.1289%</a:t>
                      </a:r>
                    </a:p>
                  </a:txBody>
                  <a:tcPr/>
                </a:tc>
                <a:tc>
                  <a:txBody>
                    <a:bodyPr/>
                    <a:lstStyle/>
                    <a:p>
                      <a:r>
                        <a:rPr lang="en-US" sz="1000"/>
                        <a:t>Photo</a:t>
                      </a:r>
                    </a:p>
                  </a:txBody>
                  <a:tcPr/>
                </a:tc>
                <a:extLst>
                  <a:ext uri="{0D108BD9-81ED-4DB2-BD59-A6C34878D82A}">
                    <a16:rowId xmlns:a16="http://schemas.microsoft.com/office/drawing/2014/main" val="3832754545"/>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047099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95178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29414240"/>
                    </a:ext>
                  </a:extLst>
                </a:gridCol>
                <a:gridCol w="740664">
                  <a:extLst>
                    <a:ext uri="{9D8B030D-6E8A-4147-A177-3AD203B41FA5}">
                      <a16:colId xmlns:a16="http://schemas.microsoft.com/office/drawing/2014/main" val="2927493902"/>
                    </a:ext>
                  </a:extLst>
                </a:gridCol>
                <a:gridCol w="740664">
                  <a:extLst>
                    <a:ext uri="{9D8B030D-6E8A-4147-A177-3AD203B41FA5}">
                      <a16:colId xmlns:a16="http://schemas.microsoft.com/office/drawing/2014/main" val="4244518661"/>
                    </a:ext>
                  </a:extLst>
                </a:gridCol>
                <a:gridCol w="740664">
                  <a:extLst>
                    <a:ext uri="{9D8B030D-6E8A-4147-A177-3AD203B41FA5}">
                      <a16:colId xmlns:a16="http://schemas.microsoft.com/office/drawing/2014/main" val="1289746767"/>
                    </a:ext>
                  </a:extLst>
                </a:gridCol>
                <a:gridCol w="740664">
                  <a:extLst>
                    <a:ext uri="{9D8B030D-6E8A-4147-A177-3AD203B41FA5}">
                      <a16:colId xmlns:a16="http://schemas.microsoft.com/office/drawing/2014/main" val="1247410258"/>
                    </a:ext>
                  </a:extLst>
                </a:gridCol>
                <a:gridCol w="740664">
                  <a:extLst>
                    <a:ext uri="{9D8B030D-6E8A-4147-A177-3AD203B41FA5}">
                      <a16:colId xmlns:a16="http://schemas.microsoft.com/office/drawing/2014/main" val="482130508"/>
                    </a:ext>
                  </a:extLst>
                </a:gridCol>
                <a:gridCol w="740664">
                  <a:extLst>
                    <a:ext uri="{9D8B030D-6E8A-4147-A177-3AD203B41FA5}">
                      <a16:colId xmlns:a16="http://schemas.microsoft.com/office/drawing/2014/main" val="2671837643"/>
                    </a:ext>
                  </a:extLst>
                </a:gridCol>
                <a:gridCol w="740664">
                  <a:extLst>
                    <a:ext uri="{9D8B030D-6E8A-4147-A177-3AD203B41FA5}">
                      <a16:colId xmlns:a16="http://schemas.microsoft.com/office/drawing/2014/main" val="948627144"/>
                    </a:ext>
                  </a:extLst>
                </a:gridCol>
                <a:gridCol w="740664">
                  <a:extLst>
                    <a:ext uri="{9D8B030D-6E8A-4147-A177-3AD203B41FA5}">
                      <a16:colId xmlns:a16="http://schemas.microsoft.com/office/drawing/2014/main" val="36428166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07044374"/>
                  </a:ext>
                </a:extLst>
              </a:tr>
              <a:tr h="370840">
                <a:tc>
                  <a:txBody>
                    <a:bodyPr/>
                    <a:lstStyle/>
                    <a:p>
                      <a:r>
                        <a:rPr lang="en-US" sz="1000"/>
                        <a:t>firstinshi (First Insurance Co. of Hawaii)</a:t>
                      </a:r>
                    </a:p>
                  </a:txBody>
                  <a:tcPr/>
                </a:tc>
                <a:tc>
                  <a:txBody>
                    <a:bodyPr/>
                    <a:lstStyle/>
                    <a:p>
                      <a:r>
                        <a:rPr lang="en-US" sz="1000"/>
                        <a:t>2255</a:t>
                      </a:r>
                    </a:p>
                  </a:txBody>
                  <a:tcPr/>
                </a:tc>
                <a:tc>
                  <a:txBody>
                    <a:bodyPr/>
                    <a:lstStyle/>
                    <a:p>
                      <a:r>
                        <a:rPr lang="en-US" sz="1000"/>
                        <a:t>n/a</a:t>
                      </a:r>
                    </a:p>
                  </a:txBody>
                  <a:tcPr/>
                </a:tc>
                <a:tc>
                  <a:txBody>
                    <a:bodyPr/>
                    <a:lstStyle/>
                    <a:p>
                      <a:r>
                        <a:rPr lang="en-US" sz="1000"/>
                        <a:t>100</a:t>
                      </a:r>
                    </a:p>
                  </a:txBody>
                  <a:tcPr/>
                </a:tc>
                <a:tc>
                  <a:txBody>
                    <a:bodyPr/>
                    <a:lstStyle/>
                    <a:p>
                      <a:r>
                        <a:rPr lang="en-US" sz="1000"/>
                        <a:t>3</a:t>
                      </a:r>
                    </a:p>
                  </a:txBody>
                  <a:tcPr/>
                </a:tc>
                <a:tc>
                  <a:txBody>
                    <a:bodyPr/>
                    <a:lstStyle/>
                    <a:p>
                      <a:r>
                        <a:rPr lang="en-US" sz="1000"/>
                        <a:t>103</a:t>
                      </a:r>
                    </a:p>
                  </a:txBody>
                  <a:tcPr/>
                </a:tc>
                <a:tc>
                  <a:txBody>
                    <a:bodyPr/>
                    <a:lstStyle/>
                    <a:p>
                      <a:r>
                        <a:rPr lang="en-US" sz="1000"/>
                        <a:t>8495</a:t>
                      </a:r>
                    </a:p>
                  </a:txBody>
                  <a:tcPr/>
                </a:tc>
                <a:tc>
                  <a:txBody>
                    <a:bodyPr/>
                    <a:lstStyle/>
                    <a:p>
                      <a:r>
                        <a:rPr lang="en-US" sz="1000"/>
                        <a:t>169</a:t>
                      </a:r>
                    </a:p>
                  </a:txBody>
                  <a:tcPr/>
                </a:tc>
                <a:tc>
                  <a:txBody>
                    <a:bodyPr/>
                    <a:lstStyle/>
                    <a:p>
                      <a:r>
                        <a:rPr lang="en-US" sz="1000"/>
                        <a:t>n/a</a:t>
                      </a:r>
                    </a:p>
                  </a:txBody>
                  <a:tcPr/>
                </a:tc>
                <a:extLst>
                  <a:ext uri="{0D108BD9-81ED-4DB2-BD59-A6C34878D82A}">
                    <a16:rowId xmlns:a16="http://schemas.microsoft.com/office/drawing/2014/main" val="4251238488"/>
                  </a:ext>
                </a:extLst>
              </a:tr>
            </a:tbl>
          </a:graphicData>
        </a:graphic>
      </p:graphicFrame>
      <p:sp>
        <p:nvSpPr>
          <p:cNvPr id="4" name="Text Placeholder 3"/>
          <p:cNvSpPr>
            <a:spLocks noGrp="1"/>
          </p:cNvSpPr>
          <p:nvPr>
            <p:ph type="body" sz="quarter" idx="14"/>
          </p:nvPr>
        </p:nvSpPr>
        <p:spPr/>
        <p:txBody>
          <a:bodyPr/>
          <a:lstStyle/>
          <a:p>
            <a:r>
              <a:rPr lang="en-US"/>
              <a:t>01/01/2016 - 12/31/2016</a:t>
            </a:r>
          </a:p>
        </p:txBody>
      </p:sp>
    </p:spTree>
    <p:extLst>
      <p:ext uri="{BB962C8B-B14F-4D97-AF65-F5344CB8AC3E}">
        <p14:creationId xmlns:p14="http://schemas.microsoft.com/office/powerpoint/2010/main" val="1340342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64975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4393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Instagram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03683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0771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Top Instagram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05579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9786014"/>
                    </a:ext>
                  </a:extLst>
                </a:gridCol>
                <a:gridCol w="987552">
                  <a:extLst>
                    <a:ext uri="{9D8B030D-6E8A-4147-A177-3AD203B41FA5}">
                      <a16:colId xmlns:a16="http://schemas.microsoft.com/office/drawing/2014/main" val="1597560329"/>
                    </a:ext>
                  </a:extLst>
                </a:gridCol>
                <a:gridCol w="987552">
                  <a:extLst>
                    <a:ext uri="{9D8B030D-6E8A-4147-A177-3AD203B41FA5}">
                      <a16:colId xmlns:a16="http://schemas.microsoft.com/office/drawing/2014/main" val="3261029714"/>
                    </a:ext>
                  </a:extLst>
                </a:gridCol>
                <a:gridCol w="987552">
                  <a:extLst>
                    <a:ext uri="{9D8B030D-6E8A-4147-A177-3AD203B41FA5}">
                      <a16:colId xmlns:a16="http://schemas.microsoft.com/office/drawing/2014/main" val="518581772"/>
                    </a:ext>
                  </a:extLst>
                </a:gridCol>
                <a:gridCol w="987552">
                  <a:extLst>
                    <a:ext uri="{9D8B030D-6E8A-4147-A177-3AD203B41FA5}">
                      <a16:colId xmlns:a16="http://schemas.microsoft.com/office/drawing/2014/main" val="56405914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628929519"/>
                  </a:ext>
                </a:extLst>
              </a:tr>
              <a:tr h="370840">
                <a:tc>
                  <a:txBody>
                    <a:bodyPr/>
                    <a:lstStyle/>
                    <a:p>
                      <a:r>
                        <a:rPr lang="en-US" sz="1000" b="1"/>
                        <a:t>firstinshi (First Insurance Co. of Hawaii) - 2017-04-17 14:52:29</a:t>
                      </a:r>
                      <a:r>
                        <a:rPr lang="en-US" sz="1000"/>
                        <a:t>
#nationalwalkingday First Insurance in the house! @hearthawaii #walking #honolulu #movemore #hearthealth ⛅♥🚶</a:t>
                      </a:r>
                    </a:p>
                  </a:txBody>
                  <a:tcPr/>
                </a:tc>
                <a:tc>
                  <a:txBody>
                    <a:bodyPr/>
                    <a:lstStyle/>
                    <a:p>
                      <a:r>
                        <a:rPr lang="en-US" sz="1000"/>
                        <a:t>52</a:t>
                      </a:r>
                    </a:p>
                  </a:txBody>
                  <a:tcPr/>
                </a:tc>
                <a:tc>
                  <a:txBody>
                    <a:bodyPr/>
                    <a:lstStyle/>
                    <a:p>
                      <a:r>
                        <a:rPr lang="en-US" sz="1000"/>
                        <a:t>0</a:t>
                      </a:r>
                    </a:p>
                  </a:txBody>
                  <a:tcPr/>
                </a:tc>
                <a:tc>
                  <a:txBody>
                    <a:bodyPr/>
                    <a:lstStyle/>
                    <a:p>
                      <a:r>
                        <a:rPr lang="en-US" sz="1000"/>
                        <a:t>2.2668%</a:t>
                      </a:r>
                    </a:p>
                  </a:txBody>
                  <a:tcPr/>
                </a:tc>
                <a:tc>
                  <a:txBody>
                    <a:bodyPr/>
                    <a:lstStyle/>
                    <a:p>
                      <a:r>
                        <a:rPr lang="en-US" sz="1000"/>
                        <a:t>Image</a:t>
                      </a:r>
                    </a:p>
                  </a:txBody>
                  <a:tcPr/>
                </a:tc>
                <a:extLst>
                  <a:ext uri="{0D108BD9-81ED-4DB2-BD59-A6C34878D82A}">
                    <a16:rowId xmlns:a16="http://schemas.microsoft.com/office/drawing/2014/main" val="1820232931"/>
                  </a:ext>
                </a:extLst>
              </a:tr>
              <a:tr h="370840">
                <a:tc>
                  <a:txBody>
                    <a:bodyPr/>
                    <a:lstStyle/>
                    <a:p>
                      <a:r>
                        <a:rPr lang="en-US" sz="1000" b="1"/>
                        <a:t>firstinshi (First Insurance Co. of Hawaii) - 2017-04-20 19:00:35</a:t>
                      </a:r>
                      <a:r>
                        <a:rPr lang="en-US" sz="1000"/>
                        <a:t>
Thinking about getting a dog for your apartment? The English bulldog is a good choice. Other breeds suited to apartment living include the Cavalier King Charles spaniel and the lovable Borkie. 🐕🐶 #dogs #doglovers</a:t>
                      </a:r>
                    </a:p>
                  </a:txBody>
                  <a:tcPr/>
                </a:tc>
                <a:tc>
                  <a:txBody>
                    <a:bodyPr/>
                    <a:lstStyle/>
                    <a:p>
                      <a:r>
                        <a:rPr lang="en-US" sz="1000"/>
                        <a:t>48</a:t>
                      </a:r>
                    </a:p>
                  </a:txBody>
                  <a:tcPr/>
                </a:tc>
                <a:tc>
                  <a:txBody>
                    <a:bodyPr/>
                    <a:lstStyle/>
                    <a:p>
                      <a:r>
                        <a:rPr lang="en-US" sz="1000"/>
                        <a:t>0</a:t>
                      </a:r>
                    </a:p>
                  </a:txBody>
                  <a:tcPr/>
                </a:tc>
                <a:tc>
                  <a:txBody>
                    <a:bodyPr/>
                    <a:lstStyle/>
                    <a:p>
                      <a:r>
                        <a:rPr lang="en-US" sz="1000"/>
                        <a:t>2.0860%</a:t>
                      </a:r>
                    </a:p>
                  </a:txBody>
                  <a:tcPr/>
                </a:tc>
                <a:tc>
                  <a:txBody>
                    <a:bodyPr/>
                    <a:lstStyle/>
                    <a:p>
                      <a:r>
                        <a:rPr lang="en-US" sz="1000"/>
                        <a:t>Image</a:t>
                      </a:r>
                    </a:p>
                  </a:txBody>
                  <a:tcPr/>
                </a:tc>
                <a:extLst>
                  <a:ext uri="{0D108BD9-81ED-4DB2-BD59-A6C34878D82A}">
                    <a16:rowId xmlns:a16="http://schemas.microsoft.com/office/drawing/2014/main" val="3020921012"/>
                  </a:ext>
                </a:extLst>
              </a:tr>
              <a:tr h="370840">
                <a:tc>
                  <a:txBody>
                    <a:bodyPr/>
                    <a:lstStyle/>
                    <a:p>
                      <a:r>
                        <a:rPr lang="en-US" sz="1000" b="1"/>
                        <a:t>firstinshi (First Insurance Co. of Hawaii) - 2017-04-12 16:59:37</a:t>
                      </a:r>
                      <a:r>
                        <a:rPr lang="en-US" sz="1000"/>
                        <a:t>
If you're hungry and you know it clap your hands. The large mahi bento from our valued insured @sugoibento may magically appear, if you're lucky. Otherwise go visit them in Kalihi for guaranteed tasty grindz.</a:t>
                      </a:r>
                    </a:p>
                  </a:txBody>
                  <a:tcPr/>
                </a:tc>
                <a:tc>
                  <a:txBody>
                    <a:bodyPr/>
                    <a:lstStyle/>
                    <a:p>
                      <a:r>
                        <a:rPr lang="en-US" sz="1000"/>
                        <a:t>43</a:t>
                      </a:r>
                    </a:p>
                  </a:txBody>
                  <a:tcPr/>
                </a:tc>
                <a:tc>
                  <a:txBody>
                    <a:bodyPr/>
                    <a:lstStyle/>
                    <a:p>
                      <a:r>
                        <a:rPr lang="en-US" sz="1000"/>
                        <a:t>0</a:t>
                      </a:r>
                    </a:p>
                  </a:txBody>
                  <a:tcPr/>
                </a:tc>
                <a:tc>
                  <a:txBody>
                    <a:bodyPr/>
                    <a:lstStyle/>
                    <a:p>
                      <a:r>
                        <a:rPr lang="en-US" sz="1000"/>
                        <a:t>1.8712%</a:t>
                      </a:r>
                    </a:p>
                  </a:txBody>
                  <a:tcPr/>
                </a:tc>
                <a:tc>
                  <a:txBody>
                    <a:bodyPr/>
                    <a:lstStyle/>
                    <a:p>
                      <a:r>
                        <a:rPr lang="en-US" sz="1000"/>
                        <a:t>Image</a:t>
                      </a:r>
                    </a:p>
                  </a:txBody>
                  <a:tcPr/>
                </a:tc>
                <a:extLst>
                  <a:ext uri="{0D108BD9-81ED-4DB2-BD59-A6C34878D82A}">
                    <a16:rowId xmlns:a16="http://schemas.microsoft.com/office/drawing/2014/main" val="4152453394"/>
                  </a:ext>
                </a:extLst>
              </a:tr>
              <a:tr h="370840">
                <a:tc>
                  <a:txBody>
                    <a:bodyPr/>
                    <a:lstStyle/>
                    <a:p>
                      <a:r>
                        <a:rPr lang="en-US" sz="1000" b="1"/>
                        <a:t>firstinshi (First Insurance Co. of Hawaii) - 2017-04-07 20:14:57</a:t>
                      </a:r>
                      <a:r>
                        <a:rPr lang="en-US" sz="1000"/>
                        <a:t>
We had a wonderful time at the @sohawaii Manoa Play Day. 500 preschoolers attended. Their enthusiasm was contagious! #playday #specialolympicshawaii</a:t>
                      </a:r>
                    </a:p>
                  </a:txBody>
                  <a:tcPr/>
                </a:tc>
                <a:tc>
                  <a:txBody>
                    <a:bodyPr/>
                    <a:lstStyle/>
                    <a:p>
                      <a:r>
                        <a:rPr lang="en-US" sz="1000"/>
                        <a:t>41</a:t>
                      </a:r>
                    </a:p>
                  </a:txBody>
                  <a:tcPr/>
                </a:tc>
                <a:tc>
                  <a:txBody>
                    <a:bodyPr/>
                    <a:lstStyle/>
                    <a:p>
                      <a:r>
                        <a:rPr lang="en-US" sz="1000"/>
                        <a:t>0</a:t>
                      </a:r>
                    </a:p>
                  </a:txBody>
                  <a:tcPr/>
                </a:tc>
                <a:tc>
                  <a:txBody>
                    <a:bodyPr/>
                    <a:lstStyle/>
                    <a:p>
                      <a:r>
                        <a:rPr lang="en-US" sz="1000"/>
                        <a:t>1.7873%</a:t>
                      </a:r>
                    </a:p>
                  </a:txBody>
                  <a:tcPr/>
                </a:tc>
                <a:tc>
                  <a:txBody>
                    <a:bodyPr/>
                    <a:lstStyle/>
                    <a:p>
                      <a:r>
                        <a:rPr lang="en-US" sz="1000"/>
                        <a:t>Image</a:t>
                      </a:r>
                    </a:p>
                  </a:txBody>
                  <a:tcPr/>
                </a:tc>
                <a:extLst>
                  <a:ext uri="{0D108BD9-81ED-4DB2-BD59-A6C34878D82A}">
                    <a16:rowId xmlns:a16="http://schemas.microsoft.com/office/drawing/2014/main" val="1222261961"/>
                  </a:ext>
                </a:extLst>
              </a:tr>
              <a:tr h="370840">
                <a:tc>
                  <a:txBody>
                    <a:bodyPr/>
                    <a:lstStyle/>
                    <a:p>
                      <a:r>
                        <a:rPr lang="en-US" sz="1000" b="1"/>
                        <a:t>firstinshi (First Insurance Co. of Hawaii) - 2017-04-07 14:04:07</a:t>
                      </a:r>
                      <a:r>
                        <a:rPr lang="en-US" sz="1000"/>
                        <a:t>
Getting ready for the Special Olympics Manoa Play Day. We're at the Bubbles station!</a:t>
                      </a:r>
                    </a:p>
                  </a:txBody>
                  <a:tcPr/>
                </a:tc>
                <a:tc>
                  <a:txBody>
                    <a:bodyPr/>
                    <a:lstStyle/>
                    <a:p>
                      <a:r>
                        <a:rPr lang="en-US" sz="1000"/>
                        <a:t>40</a:t>
                      </a:r>
                    </a:p>
                  </a:txBody>
                  <a:tcPr/>
                </a:tc>
                <a:tc>
                  <a:txBody>
                    <a:bodyPr/>
                    <a:lstStyle/>
                    <a:p>
                      <a:r>
                        <a:rPr lang="en-US" sz="1000"/>
                        <a:t>0</a:t>
                      </a:r>
                    </a:p>
                  </a:txBody>
                  <a:tcPr/>
                </a:tc>
                <a:tc>
                  <a:txBody>
                    <a:bodyPr/>
                    <a:lstStyle/>
                    <a:p>
                      <a:r>
                        <a:rPr lang="en-US" sz="1000"/>
                        <a:t>1.7437%</a:t>
                      </a:r>
                    </a:p>
                  </a:txBody>
                  <a:tcPr/>
                </a:tc>
                <a:tc>
                  <a:txBody>
                    <a:bodyPr/>
                    <a:lstStyle/>
                    <a:p>
                      <a:r>
                        <a:rPr lang="en-US" sz="1000"/>
                        <a:t>Image</a:t>
                      </a:r>
                    </a:p>
                  </a:txBody>
                  <a:tcPr/>
                </a:tc>
                <a:extLst>
                  <a:ext uri="{0D108BD9-81ED-4DB2-BD59-A6C34878D82A}">
                    <a16:rowId xmlns:a16="http://schemas.microsoft.com/office/drawing/2014/main" val="1404556600"/>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4818648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519</Words>
  <Application>Microsoft Office PowerPoint</Application>
  <PresentationFormat>On-screen Show (4:3)</PresentationFormat>
  <Paragraphs>234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2017-05-01T13:58:47Z</dcterms:created>
  <dcterms:modified xsi:type="dcterms:W3CDTF">2017-05-01T13:59:12Z</dcterms:modified>
</cp:coreProperties>
</file>