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6858000" type="screen4x3"/>
  <p:notesSz cx="6858000" cy="9144000"/>
  <p:embeddedFontLst>
    <p:embeddedFont>
      <p:font typeface="Calibri" panose="020F0502020204030204" pitchFamily="34" charset="0"/>
      <p:regular r:id="rId16"/>
      <p:bold r:id="rId17"/>
      <p:italic r:id="rId18"/>
      <p:boldItalic r:id="rId1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42826</c:v>
                </c:pt>
              </c:numCache>
            </c:numRef>
          </c:cat>
          <c:val>
            <c:numRef>
              <c:f>Sheet1!$B$2</c:f>
              <c:numCache>
                <c:formatCode>General</c:formatCode>
                <c:ptCount val="1"/>
                <c:pt idx="0">
                  <c:v>0</c:v>
                </c:pt>
              </c:numCache>
            </c:numRef>
          </c:val>
          <c:extLst>
            <c:ext xmlns:c16="http://schemas.microsoft.com/office/drawing/2014/chart" uri="{C3380CC4-5D6E-409C-BE32-E72D297353CC}">
              <c16:uniqueId val="{00000000-916C-49C6-BD81-DDBF19B6F350}"/>
            </c:ext>
          </c:extLst>
        </c:ser>
        <c:ser>
          <c:idx val="1"/>
          <c:order val="1"/>
          <c:tx>
            <c:strRef>
              <c:f>Sheet1!$C$1</c:f>
              <c:strCache>
                <c:ptCount val="1"/>
                <c:pt idx="0">
                  <c:v>Twitter</c:v>
                </c:pt>
              </c:strCache>
            </c:strRef>
          </c:tx>
          <c:spPr>
            <a:solidFill>
              <a:schemeClr val="accent2"/>
            </a:solidFill>
            <a:ln>
              <a:noFill/>
            </a:ln>
            <a:effectLst/>
          </c:spPr>
          <c:invertIfNegative val="0"/>
          <c:cat>
            <c:numRef>
              <c:f>Sheet1!$A$2</c:f>
              <c:numCache>
                <c:formatCode>m/d/yyyy</c:formatCode>
                <c:ptCount val="1"/>
                <c:pt idx="0">
                  <c:v>42826</c:v>
                </c:pt>
              </c:numCache>
            </c:numRef>
          </c:cat>
          <c:val>
            <c:numRef>
              <c:f>Sheet1!$C$2</c:f>
              <c:numCache>
                <c:formatCode>General</c:formatCode>
                <c:ptCount val="1"/>
                <c:pt idx="0">
                  <c:v>85</c:v>
                </c:pt>
              </c:numCache>
            </c:numRef>
          </c:val>
          <c:extLst>
            <c:ext xmlns:c16="http://schemas.microsoft.com/office/drawing/2014/chart" uri="{C3380CC4-5D6E-409C-BE32-E72D297353CC}">
              <c16:uniqueId val="{00000001-916C-49C6-BD81-DDBF19B6F350}"/>
            </c:ext>
          </c:extLst>
        </c:ser>
        <c:ser>
          <c:idx val="2"/>
          <c:order val="2"/>
          <c:tx>
            <c:strRef>
              <c:f>Sheet1!$D$1</c:f>
              <c:strCache>
                <c:ptCount val="1"/>
                <c:pt idx="0">
                  <c:v>YouTube</c:v>
                </c:pt>
              </c:strCache>
            </c:strRef>
          </c:tx>
          <c:spPr>
            <a:solidFill>
              <a:schemeClr val="accent3"/>
            </a:solidFill>
            <a:ln>
              <a:noFill/>
            </a:ln>
            <a:effectLst/>
          </c:spPr>
          <c:invertIfNegative val="0"/>
          <c:cat>
            <c:numRef>
              <c:f>Sheet1!$A$2</c:f>
              <c:numCache>
                <c:formatCode>m/d/yyyy</c:formatCode>
                <c:ptCount val="1"/>
                <c:pt idx="0">
                  <c:v>42826</c:v>
                </c:pt>
              </c:numCache>
            </c:numRef>
          </c:cat>
          <c:val>
            <c:numRef>
              <c:f>Sheet1!$D$2</c:f>
              <c:numCache>
                <c:formatCode>General</c:formatCode>
                <c:ptCount val="1"/>
                <c:pt idx="0">
                  <c:v>0</c:v>
                </c:pt>
              </c:numCache>
            </c:numRef>
          </c:val>
          <c:extLst>
            <c:ext xmlns:c16="http://schemas.microsoft.com/office/drawing/2014/chart" uri="{C3380CC4-5D6E-409C-BE32-E72D297353CC}">
              <c16:uniqueId val="{00000002-916C-49C6-BD81-DDBF19B6F350}"/>
            </c:ext>
          </c:extLst>
        </c:ser>
        <c:ser>
          <c:idx val="3"/>
          <c:order val="3"/>
          <c:tx>
            <c:strRef>
              <c:f>Sheet1!$E$1</c:f>
              <c:strCache>
                <c:ptCount val="1"/>
                <c:pt idx="0">
                  <c:v>Google+</c:v>
                </c:pt>
              </c:strCache>
            </c:strRef>
          </c:tx>
          <c:spPr>
            <a:solidFill>
              <a:schemeClr val="accent4"/>
            </a:solidFill>
            <a:ln>
              <a:noFill/>
            </a:ln>
            <a:effectLst/>
          </c:spPr>
          <c:invertIfNegative val="0"/>
          <c:cat>
            <c:numRef>
              <c:f>Sheet1!$A$2</c:f>
              <c:numCache>
                <c:formatCode>m/d/yyyy</c:formatCode>
                <c:ptCount val="1"/>
                <c:pt idx="0">
                  <c:v>42826</c:v>
                </c:pt>
              </c:numCache>
            </c:numRef>
          </c:cat>
          <c:val>
            <c:numRef>
              <c:f>Sheet1!$E$2</c:f>
              <c:numCache>
                <c:formatCode>General</c:formatCode>
                <c:ptCount val="1"/>
                <c:pt idx="0">
                  <c:v>0</c:v>
                </c:pt>
              </c:numCache>
            </c:numRef>
          </c:val>
          <c:extLst>
            <c:ext xmlns:c16="http://schemas.microsoft.com/office/drawing/2014/chart" uri="{C3380CC4-5D6E-409C-BE32-E72D297353CC}">
              <c16:uniqueId val="{00000003-916C-49C6-BD81-DDBF19B6F350}"/>
            </c:ext>
          </c:extLst>
        </c:ser>
        <c:ser>
          <c:idx val="4"/>
          <c:order val="4"/>
          <c:tx>
            <c:strRef>
              <c:f>Sheet1!$F$1</c:f>
              <c:strCache>
                <c:ptCount val="1"/>
                <c:pt idx="0">
                  <c:v>LinkedIn</c:v>
                </c:pt>
              </c:strCache>
            </c:strRef>
          </c:tx>
          <c:spPr>
            <a:solidFill>
              <a:schemeClr val="accent5"/>
            </a:solidFill>
            <a:ln>
              <a:noFill/>
            </a:ln>
            <a:effectLst/>
          </c:spPr>
          <c:invertIfNegative val="0"/>
          <c:cat>
            <c:numRef>
              <c:f>Sheet1!$A$2</c:f>
              <c:numCache>
                <c:formatCode>m/d/yyyy</c:formatCode>
                <c:ptCount val="1"/>
                <c:pt idx="0">
                  <c:v>42826</c:v>
                </c:pt>
              </c:numCache>
            </c:numRef>
          </c:cat>
          <c:val>
            <c:numRef>
              <c:f>Sheet1!$F$2</c:f>
              <c:numCache>
                <c:formatCode>General</c:formatCode>
                <c:ptCount val="1"/>
                <c:pt idx="0">
                  <c:v>2615</c:v>
                </c:pt>
              </c:numCache>
            </c:numRef>
          </c:val>
          <c:extLst>
            <c:ext xmlns:c16="http://schemas.microsoft.com/office/drawing/2014/chart" uri="{C3380CC4-5D6E-409C-BE32-E72D297353CC}">
              <c16:uniqueId val="{00000004-916C-49C6-BD81-DDBF19B6F350}"/>
            </c:ext>
          </c:extLst>
        </c:ser>
        <c:ser>
          <c:idx val="5"/>
          <c:order val="5"/>
          <c:tx>
            <c:strRef>
              <c:f>Sheet1!$G$1</c:f>
              <c:strCache>
                <c:ptCount val="1"/>
                <c:pt idx="0">
                  <c:v>Instagram</c:v>
                </c:pt>
              </c:strCache>
            </c:strRef>
          </c:tx>
          <c:spPr>
            <a:solidFill>
              <a:schemeClr val="accent6"/>
            </a:solidFill>
            <a:ln>
              <a:noFill/>
            </a:ln>
            <a:effectLst/>
          </c:spPr>
          <c:invertIfNegative val="0"/>
          <c:cat>
            <c:numRef>
              <c:f>Sheet1!$A$2</c:f>
              <c:numCache>
                <c:formatCode>m/d/yyyy</c:formatCode>
                <c:ptCount val="1"/>
                <c:pt idx="0">
                  <c:v>42826</c:v>
                </c:pt>
              </c:numCache>
            </c:numRef>
          </c:cat>
          <c:val>
            <c:numRef>
              <c:f>Sheet1!$G$2</c:f>
              <c:numCache>
                <c:formatCode>General</c:formatCode>
                <c:ptCount val="1"/>
                <c:pt idx="0">
                  <c:v>137</c:v>
                </c:pt>
              </c:numCache>
            </c:numRef>
          </c:val>
          <c:extLst>
            <c:ext xmlns:c16="http://schemas.microsoft.com/office/drawing/2014/chart" uri="{C3380CC4-5D6E-409C-BE32-E72D297353CC}">
              <c16:uniqueId val="{00000005-916C-49C6-BD81-DDBF19B6F350}"/>
            </c:ext>
          </c:extLst>
        </c:ser>
        <c:ser>
          <c:idx val="6"/>
          <c:order val="6"/>
          <c:tx>
            <c:strRef>
              <c:f>Sheet1!$H$1</c:f>
              <c:strCache>
                <c:ptCount val="1"/>
                <c:pt idx="0">
                  <c:v>Pinterest</c:v>
                </c:pt>
              </c:strCache>
            </c:strRef>
          </c:tx>
          <c:spPr>
            <a:solidFill>
              <a:schemeClr val="accent1">
                <a:lumMod val="60000"/>
              </a:schemeClr>
            </a:solidFill>
            <a:ln>
              <a:noFill/>
            </a:ln>
            <a:effectLst/>
          </c:spPr>
          <c:invertIfNegative val="0"/>
          <c:cat>
            <c:numRef>
              <c:f>Sheet1!$A$2</c:f>
              <c:numCache>
                <c:formatCode>m/d/yyyy</c:formatCode>
                <c:ptCount val="1"/>
                <c:pt idx="0">
                  <c:v>42826</c:v>
                </c:pt>
              </c:numCache>
            </c:numRef>
          </c:cat>
          <c:val>
            <c:numRef>
              <c:f>Sheet1!$H$2</c:f>
              <c:numCache>
                <c:formatCode>General</c:formatCode>
                <c:ptCount val="1"/>
                <c:pt idx="0">
                  <c:v>0</c:v>
                </c:pt>
              </c:numCache>
            </c:numRef>
          </c:val>
          <c:extLst>
            <c:ext xmlns:c16="http://schemas.microsoft.com/office/drawing/2014/chart" uri="{C3380CC4-5D6E-409C-BE32-E72D297353CC}">
              <c16:uniqueId val="{00000006-916C-49C6-BD81-DDBF19B6F350}"/>
            </c:ext>
          </c:extLst>
        </c:ser>
        <c:dLbls>
          <c:showLegendKey val="0"/>
          <c:showVal val="0"/>
          <c:showCatName val="0"/>
          <c:showSerName val="0"/>
          <c:showPercent val="0"/>
          <c:showBubbleSize val="0"/>
        </c:dLbls>
        <c:gapWidth val="219"/>
        <c:overlap val="-27"/>
        <c:axId val="231339704"/>
        <c:axId val="231340360"/>
      </c:barChart>
      <c:dateAx>
        <c:axId val="231339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40360"/>
        <c:crosses val="autoZero"/>
        <c:auto val="1"/>
        <c:lblOffset val="100"/>
        <c:baseTimeUnit val="days"/>
      </c:dateAx>
      <c:valAx>
        <c:axId val="23134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339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@TMNASrecruiting</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1</c:v>
                </c:pt>
                <c:pt idx="4">
                  <c:v>-1</c:v>
                </c:pt>
              </c:numCache>
            </c:numRef>
          </c:val>
          <c:extLst>
            <c:ext xmlns:c16="http://schemas.microsoft.com/office/drawing/2014/chart" uri="{C3380CC4-5D6E-409C-BE32-E72D297353CC}">
              <c16:uniqueId val="{00000000-B329-4274-9CED-66D9F0C11127}"/>
            </c:ext>
          </c:extLst>
        </c:ser>
        <c:dLbls>
          <c:showLegendKey val="0"/>
          <c:showVal val="0"/>
          <c:showCatName val="0"/>
          <c:showSerName val="0"/>
          <c:showPercent val="0"/>
          <c:showBubbleSize val="0"/>
        </c:dLbls>
        <c:gapWidth val="219"/>
        <c:overlap val="-27"/>
        <c:axId val="274862480"/>
        <c:axId val="274865432"/>
      </c:barChart>
      <c:dateAx>
        <c:axId val="274862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65432"/>
        <c:crosses val="autoZero"/>
        <c:auto val="1"/>
        <c:lblOffset val="100"/>
        <c:baseTimeUnit val="months"/>
      </c:dateAx>
      <c:valAx>
        <c:axId val="274865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6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@TMNASrecruiting</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c:v>
                </c:pt>
                <c:pt idx="1">
                  <c:v>2</c:v>
                </c:pt>
                <c:pt idx="2">
                  <c:v>1</c:v>
                </c:pt>
                <c:pt idx="3">
                  <c:v>1</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93CC-4D17-858D-77DA9A1E2968}"/>
            </c:ext>
          </c:extLst>
        </c:ser>
        <c:dLbls>
          <c:showLegendKey val="0"/>
          <c:showVal val="0"/>
          <c:showCatName val="0"/>
          <c:showSerName val="0"/>
          <c:showPercent val="0"/>
          <c:showBubbleSize val="0"/>
        </c:dLbls>
        <c:gapWidth val="219"/>
        <c:overlap val="-27"/>
        <c:axId val="278776888"/>
        <c:axId val="278780824"/>
      </c:barChart>
      <c:dateAx>
        <c:axId val="278776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80824"/>
        <c:crosses val="autoZero"/>
        <c:auto val="1"/>
        <c:lblOffset val="100"/>
        <c:baseTimeUnit val="months"/>
      </c:dateAx>
      <c:valAx>
        <c:axId val="278780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776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20</c:v>
                </c:pt>
                <c:pt idx="4">
                  <c:v>0</c:v>
                </c:pt>
              </c:numCache>
            </c:numRef>
          </c:val>
          <c:extLst>
            <c:ext xmlns:c16="http://schemas.microsoft.com/office/drawing/2014/chart" uri="{C3380CC4-5D6E-409C-BE32-E72D297353CC}">
              <c16:uniqueId val="{00000000-1D97-4997-B226-0B1083011132}"/>
            </c:ext>
          </c:extLst>
        </c:ser>
        <c:dLbls>
          <c:showLegendKey val="0"/>
          <c:showVal val="0"/>
          <c:showCatName val="0"/>
          <c:showSerName val="0"/>
          <c:showPercent val="0"/>
          <c:showBubbleSize val="0"/>
        </c:dLbls>
        <c:gapWidth val="219"/>
        <c:overlap val="-27"/>
        <c:axId val="278028912"/>
        <c:axId val="278027928"/>
      </c:barChart>
      <c:dateAx>
        <c:axId val="278028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27928"/>
        <c:crosses val="autoZero"/>
        <c:auto val="1"/>
        <c:lblOffset val="100"/>
        <c:baseTimeUnit val="months"/>
      </c:dateAx>
      <c:valAx>
        <c:axId val="278027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028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 Services, LLC.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22</c:v>
                </c:pt>
                <c:pt idx="1">
                  <c:v>28</c:v>
                </c:pt>
                <c:pt idx="2">
                  <c:v>35</c:v>
                </c:pt>
                <c:pt idx="3">
                  <c:v>34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E12-43D5-B683-3B2273C5F1E4}"/>
            </c:ext>
          </c:extLst>
        </c:ser>
        <c:dLbls>
          <c:showLegendKey val="0"/>
          <c:showVal val="0"/>
          <c:showCatName val="0"/>
          <c:showSerName val="0"/>
          <c:showPercent val="0"/>
          <c:showBubbleSize val="0"/>
        </c:dLbls>
        <c:gapWidth val="219"/>
        <c:overlap val="-27"/>
        <c:axId val="281897064"/>
        <c:axId val="281896080"/>
      </c:barChart>
      <c:dateAx>
        <c:axId val="2818970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96080"/>
        <c:crosses val="autoZero"/>
        <c:auto val="1"/>
        <c:lblOffset val="100"/>
        <c:baseTimeUnit val="months"/>
      </c:dateAx>
      <c:valAx>
        <c:axId val="281896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897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3">
                  <c:v>36</c:v>
                </c:pt>
                <c:pt idx="4">
                  <c:v>0</c:v>
                </c:pt>
              </c:numCache>
            </c:numRef>
          </c:val>
          <c:extLst>
            <c:ext xmlns:c16="http://schemas.microsoft.com/office/drawing/2014/chart" uri="{C3380CC4-5D6E-409C-BE32-E72D297353CC}">
              <c16:uniqueId val="{00000000-9C3D-4398-9834-35F9713F8803}"/>
            </c:ext>
          </c:extLst>
        </c:ser>
        <c:dLbls>
          <c:showLegendKey val="0"/>
          <c:showVal val="0"/>
          <c:showCatName val="0"/>
          <c:showSerName val="0"/>
          <c:showPercent val="0"/>
          <c:showBubbleSize val="0"/>
        </c:dLbls>
        <c:gapWidth val="219"/>
        <c:overlap val="-27"/>
        <c:axId val="283868112"/>
        <c:axId val="283873360"/>
      </c:barChart>
      <c:dateAx>
        <c:axId val="2838681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73360"/>
        <c:crosses val="autoZero"/>
        <c:auto val="1"/>
        <c:lblOffset val="100"/>
        <c:baseTimeUnit val="months"/>
      </c:dateAx>
      <c:valAx>
        <c:axId val="28387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6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tmna_services (TMNAS)</c:v>
                </c:pt>
              </c:strCache>
            </c:strRef>
          </c:tx>
          <c:spPr>
            <a:solidFill>
              <a:schemeClr val="accent1"/>
            </a:solidFill>
            <a:ln>
              <a:noFill/>
            </a:ln>
            <a:effectLst/>
          </c:spPr>
          <c:invertIfNegative val="0"/>
          <c:cat>
            <c:numRef>
              <c:f>Sheet1!$A$2:$A$13</c:f>
              <c:numCache>
                <c:formatCode>m/d/yyyy</c:formatCode>
                <c:ptCount val="1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numCache>
            </c:numRef>
          </c:cat>
          <c:val>
            <c:numRef>
              <c:f>Sheet1!$B$2:$B$13</c:f>
              <c:numCache>
                <c:formatCode>General</c:formatCode>
                <c:ptCount val="12"/>
                <c:pt idx="0">
                  <c:v>13</c:v>
                </c:pt>
                <c:pt idx="1">
                  <c:v>11</c:v>
                </c:pt>
                <c:pt idx="2">
                  <c:v>14</c:v>
                </c:pt>
                <c:pt idx="3">
                  <c:v>22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CED-4A86-8986-A2B87C2B358E}"/>
            </c:ext>
          </c:extLst>
        </c:ser>
        <c:dLbls>
          <c:showLegendKey val="0"/>
          <c:showVal val="0"/>
          <c:showCatName val="0"/>
          <c:showSerName val="0"/>
          <c:showPercent val="0"/>
          <c:showBubbleSize val="0"/>
        </c:dLbls>
        <c:gapWidth val="219"/>
        <c:overlap val="-27"/>
        <c:axId val="283875328"/>
        <c:axId val="283865160"/>
      </c:barChart>
      <c:dateAx>
        <c:axId val="283875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65160"/>
        <c:crosses val="autoZero"/>
        <c:auto val="1"/>
        <c:lblOffset val="100"/>
        <c:baseTimeUnit val="months"/>
      </c:dateAx>
      <c:valAx>
        <c:axId val="283865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75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TMNAS Social Media</a:t>
            </a:r>
          </a:p>
        </p:txBody>
      </p:sp>
      <p:sp>
        <p:nvSpPr>
          <p:cNvPr id="3" name="Subtitle 2"/>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9105166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Overall Audience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235390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04/01/2017 - 04/30/2017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335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3207938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322254218"/>
                    </a:ext>
                  </a:extLst>
                </a:gridCol>
                <a:gridCol w="493776">
                  <a:extLst>
                    <a:ext uri="{9D8B030D-6E8A-4147-A177-3AD203B41FA5}">
                      <a16:colId xmlns:a16="http://schemas.microsoft.com/office/drawing/2014/main" val="2239332393"/>
                    </a:ext>
                  </a:extLst>
                </a:gridCol>
                <a:gridCol w="493776">
                  <a:extLst>
                    <a:ext uri="{9D8B030D-6E8A-4147-A177-3AD203B41FA5}">
                      <a16:colId xmlns:a16="http://schemas.microsoft.com/office/drawing/2014/main" val="2082593272"/>
                    </a:ext>
                  </a:extLst>
                </a:gridCol>
                <a:gridCol w="493776">
                  <a:extLst>
                    <a:ext uri="{9D8B030D-6E8A-4147-A177-3AD203B41FA5}">
                      <a16:colId xmlns:a16="http://schemas.microsoft.com/office/drawing/2014/main" val="1069546967"/>
                    </a:ext>
                  </a:extLst>
                </a:gridCol>
                <a:gridCol w="493776">
                  <a:extLst>
                    <a:ext uri="{9D8B030D-6E8A-4147-A177-3AD203B41FA5}">
                      <a16:colId xmlns:a16="http://schemas.microsoft.com/office/drawing/2014/main" val="30357926"/>
                    </a:ext>
                  </a:extLst>
                </a:gridCol>
                <a:gridCol w="493776">
                  <a:extLst>
                    <a:ext uri="{9D8B030D-6E8A-4147-A177-3AD203B41FA5}">
                      <a16:colId xmlns:a16="http://schemas.microsoft.com/office/drawing/2014/main" val="3388009413"/>
                    </a:ext>
                  </a:extLst>
                </a:gridCol>
                <a:gridCol w="493776">
                  <a:extLst>
                    <a:ext uri="{9D8B030D-6E8A-4147-A177-3AD203B41FA5}">
                      <a16:colId xmlns:a16="http://schemas.microsoft.com/office/drawing/2014/main" val="2607452366"/>
                    </a:ext>
                  </a:extLst>
                </a:gridCol>
                <a:gridCol w="493776">
                  <a:extLst>
                    <a:ext uri="{9D8B030D-6E8A-4147-A177-3AD203B41FA5}">
                      <a16:colId xmlns:a16="http://schemas.microsoft.com/office/drawing/2014/main" val="2744791744"/>
                    </a:ext>
                  </a:extLst>
                </a:gridCol>
                <a:gridCol w="493776">
                  <a:extLst>
                    <a:ext uri="{9D8B030D-6E8A-4147-A177-3AD203B41FA5}">
                      <a16:colId xmlns:a16="http://schemas.microsoft.com/office/drawing/2014/main" val="1413055410"/>
                    </a:ext>
                  </a:extLst>
                </a:gridCol>
                <a:gridCol w="493776">
                  <a:extLst>
                    <a:ext uri="{9D8B030D-6E8A-4147-A177-3AD203B41FA5}">
                      <a16:colId xmlns:a16="http://schemas.microsoft.com/office/drawing/2014/main" val="4268518624"/>
                    </a:ext>
                  </a:extLst>
                </a:gridCol>
                <a:gridCol w="493776">
                  <a:extLst>
                    <a:ext uri="{9D8B030D-6E8A-4147-A177-3AD203B41FA5}">
                      <a16:colId xmlns:a16="http://schemas.microsoft.com/office/drawing/2014/main" val="529664989"/>
                    </a:ext>
                  </a:extLst>
                </a:gridCol>
                <a:gridCol w="493776">
                  <a:extLst>
                    <a:ext uri="{9D8B030D-6E8A-4147-A177-3AD203B41FA5}">
                      <a16:colId xmlns:a16="http://schemas.microsoft.com/office/drawing/2014/main" val="246444784"/>
                    </a:ext>
                  </a:extLst>
                </a:gridCol>
                <a:gridCol w="493776">
                  <a:extLst>
                    <a:ext uri="{9D8B030D-6E8A-4147-A177-3AD203B41FA5}">
                      <a16:colId xmlns:a16="http://schemas.microsoft.com/office/drawing/2014/main" val="861773589"/>
                    </a:ext>
                  </a:extLst>
                </a:gridCol>
                <a:gridCol w="493776">
                  <a:extLst>
                    <a:ext uri="{9D8B030D-6E8A-4147-A177-3AD203B41FA5}">
                      <a16:colId xmlns:a16="http://schemas.microsoft.com/office/drawing/2014/main" val="341101152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23440789"/>
                  </a:ext>
                </a:extLst>
              </a:tr>
              <a:tr h="370840">
                <a:tc>
                  <a:txBody>
                    <a:bodyPr/>
                    <a:lstStyle/>
                    <a:p>
                      <a:r>
                        <a:rPr lang="en-US" sz="1000"/>
                        <a:t>@TMNASrecruiting</a:t>
                      </a:r>
                    </a:p>
                  </a:txBody>
                  <a:tcPr/>
                </a:tc>
                <a:tc>
                  <a:txBody>
                    <a:bodyPr/>
                    <a:lstStyle/>
                    <a:p>
                      <a:r>
                        <a:rPr lang="en-US" sz="1000"/>
                        <a:t>85</a:t>
                      </a:r>
                    </a:p>
                  </a:txBody>
                  <a:tcPr/>
                </a:tc>
                <a:tc>
                  <a:txBody>
                    <a:bodyPr/>
                    <a:lstStyle/>
                    <a:p>
                      <a:r>
                        <a:rPr lang="en-US" sz="1000"/>
                        <a:t>1</a:t>
                      </a:r>
                    </a:p>
                  </a:txBody>
                  <a:tcPr/>
                </a:tc>
                <a:tc>
                  <a:txBody>
                    <a:bodyPr/>
                    <a:lstStyle/>
                    <a:p>
                      <a:r>
                        <a:rPr lang="en-US" sz="1000"/>
                        <a:t>21</a:t>
                      </a:r>
                    </a:p>
                  </a:txBody>
                  <a:tcPr/>
                </a:tc>
                <a:tc>
                  <a:txBody>
                    <a:bodyPr/>
                    <a:lstStyle/>
                    <a:p>
                      <a:r>
                        <a:rPr lang="en-US" sz="1000"/>
                        <a:t>19</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4</a:t>
                      </a:r>
                    </a:p>
                  </a:txBody>
                  <a:tcPr/>
                </a:tc>
                <a:tc>
                  <a:txBody>
                    <a:bodyPr/>
                    <a:lstStyle/>
                    <a:p>
                      <a:r>
                        <a:rPr lang="en-US" sz="1000"/>
                        <a:t>18</a:t>
                      </a:r>
                    </a:p>
                  </a:txBody>
                  <a:tcPr/>
                </a:tc>
                <a:tc>
                  <a:txBody>
                    <a:bodyPr/>
                    <a:lstStyle/>
                    <a:p>
                      <a:r>
                        <a:rPr lang="en-US" sz="1000"/>
                        <a:t>0</a:t>
                      </a:r>
                    </a:p>
                  </a:txBody>
                  <a:tcPr/>
                </a:tc>
                <a:tc>
                  <a:txBody>
                    <a:bodyPr/>
                    <a:lstStyle/>
                    <a:p>
                      <a:r>
                        <a:rPr lang="en-US" sz="1000"/>
                        <a:t>1</a:t>
                      </a:r>
                    </a:p>
                  </a:txBody>
                  <a:tcPr/>
                </a:tc>
                <a:tc>
                  <a:txBody>
                    <a:bodyPr/>
                    <a:lstStyle/>
                    <a:p>
                      <a:r>
                        <a:rPr lang="en-US" sz="1000"/>
                        <a:t>1.3784%</a:t>
                      </a:r>
                    </a:p>
                  </a:txBody>
                  <a:tcPr/>
                </a:tc>
                <a:tc>
                  <a:txBody>
                    <a:bodyPr/>
                    <a:lstStyle/>
                    <a:p>
                      <a:r>
                        <a:rPr lang="en-US" sz="1000"/>
                        <a:t>0.0%</a:t>
                      </a:r>
                    </a:p>
                  </a:txBody>
                  <a:tcPr/>
                </a:tc>
                <a:extLst>
                  <a:ext uri="{0D108BD9-81ED-4DB2-BD59-A6C34878D82A}">
                    <a16:rowId xmlns:a16="http://schemas.microsoft.com/office/drawing/2014/main" val="67719385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42737372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98230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243105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Tweet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355562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61072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Twitter Own and Retweeted Tweets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771128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327688"/>
                    </a:ext>
                  </a:extLst>
                </a:gridCol>
                <a:gridCol w="822960">
                  <a:extLst>
                    <a:ext uri="{9D8B030D-6E8A-4147-A177-3AD203B41FA5}">
                      <a16:colId xmlns:a16="http://schemas.microsoft.com/office/drawing/2014/main" val="1393286488"/>
                    </a:ext>
                  </a:extLst>
                </a:gridCol>
                <a:gridCol w="822960">
                  <a:extLst>
                    <a:ext uri="{9D8B030D-6E8A-4147-A177-3AD203B41FA5}">
                      <a16:colId xmlns:a16="http://schemas.microsoft.com/office/drawing/2014/main" val="418049687"/>
                    </a:ext>
                  </a:extLst>
                </a:gridCol>
                <a:gridCol w="822960">
                  <a:extLst>
                    <a:ext uri="{9D8B030D-6E8A-4147-A177-3AD203B41FA5}">
                      <a16:colId xmlns:a16="http://schemas.microsoft.com/office/drawing/2014/main" val="1725440761"/>
                    </a:ext>
                  </a:extLst>
                </a:gridCol>
                <a:gridCol w="822960">
                  <a:extLst>
                    <a:ext uri="{9D8B030D-6E8A-4147-A177-3AD203B41FA5}">
                      <a16:colId xmlns:a16="http://schemas.microsoft.com/office/drawing/2014/main" val="3121064402"/>
                    </a:ext>
                  </a:extLst>
                </a:gridCol>
                <a:gridCol w="822960">
                  <a:extLst>
                    <a:ext uri="{9D8B030D-6E8A-4147-A177-3AD203B41FA5}">
                      <a16:colId xmlns:a16="http://schemas.microsoft.com/office/drawing/2014/main" val="587455895"/>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426602267"/>
                  </a:ext>
                </a:extLst>
              </a:tr>
              <a:tr h="370840">
                <a:tc>
                  <a:txBody>
                    <a:bodyPr/>
                    <a:lstStyle/>
                    <a:p>
                      <a:r>
                        <a:rPr lang="en-US" sz="1000" b="1"/>
                        <a:t>@TMNASrecruiting - 2017-04-19 11:54:57</a:t>
                      </a:r>
                      <a:r>
                        <a:rPr lang="en-US" sz="1000"/>
                        <a:t>
RT @TMNASrecruiting: Don't forget to enter the Rally Towel contest to win a gift card and #new #TMNAS gear!!
#employeesonly #fun #picofthed…</a:t>
                      </a:r>
                    </a:p>
                  </a:txBody>
                  <a:tcPr/>
                </a:tc>
                <a:tc>
                  <a:txBody>
                    <a:bodyPr/>
                    <a:lstStyle/>
                    <a:p>
                      <a:r>
                        <a:rPr lang="en-US" sz="1000"/>
                        <a:t>Yes</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82840446"/>
                  </a:ext>
                </a:extLst>
              </a:tr>
              <a:tr h="370840">
                <a:tc>
                  <a:txBody>
                    <a:bodyPr/>
                    <a:lstStyle/>
                    <a:p>
                      <a:r>
                        <a:rPr lang="en-US" sz="1000" b="1"/>
                        <a:t>@TMNASrecruiting - 2017-04-26 11:12:52</a:t>
                      </a:r>
                      <a:r>
                        <a:rPr lang="en-US" sz="1000"/>
                        <a:t>
RT @PNeafsey: A bake sale at @TMNASrecruiting to benefit @MarchofDimes at work = lots of yummy snacks and wayyy too much sugar 😲 https://t.…</a:t>
                      </a:r>
                    </a:p>
                  </a:txBody>
                  <a:tcPr/>
                </a:tc>
                <a:tc>
                  <a:txBody>
                    <a:bodyPr/>
                    <a:lstStyle/>
                    <a:p>
                      <a:r>
                        <a:rPr lang="en-US" sz="1000"/>
                        <a:t>Yes</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3279268536"/>
                  </a:ext>
                </a:extLst>
              </a:tr>
              <a:tr h="370840">
                <a:tc>
                  <a:txBody>
                    <a:bodyPr/>
                    <a:lstStyle/>
                    <a:p>
                      <a:r>
                        <a:rPr lang="en-US" sz="1000" b="1"/>
                        <a:t>@TMNASrecruiting - 2017-04-20 12:12:04</a:t>
                      </a:r>
                      <a:r>
                        <a:rPr lang="en-US" sz="1000"/>
                        <a:t>
We are #happy to participate in @philadragonboat dragon boat #race again this year! If you row we still have some open spots! #TMNAS #team https://t.co/rCOJx5cliK</a:t>
                      </a:r>
                    </a:p>
                  </a:txBody>
                  <a:tcPr/>
                </a:tc>
                <a:tc>
                  <a:txBody>
                    <a:bodyPr/>
                    <a:lstStyle/>
                    <a:p>
                      <a:r>
                        <a:rPr lang="en-US" sz="1000"/>
                        <a:t>No</a:t>
                      </a:r>
                    </a:p>
                  </a:txBody>
                  <a:tcPr/>
                </a:tc>
                <a:tc>
                  <a:txBody>
                    <a:bodyPr/>
                    <a:lstStyle/>
                    <a:p>
                      <a:r>
                        <a:rPr lang="en-US" sz="1000"/>
                        <a:t>1</a:t>
                      </a:r>
                    </a:p>
                  </a:txBody>
                  <a:tcPr/>
                </a:tc>
                <a:tc>
                  <a:txBody>
                    <a:bodyPr/>
                    <a:lstStyle/>
                    <a:p>
                      <a:r>
                        <a:rPr lang="en-US" sz="1000"/>
                        <a:t>1</a:t>
                      </a:r>
                    </a:p>
                  </a:txBody>
                  <a:tcPr/>
                </a:tc>
                <a:tc>
                  <a:txBody>
                    <a:bodyPr/>
                    <a:lstStyle/>
                    <a:p>
                      <a:r>
                        <a:rPr lang="en-US" sz="1000"/>
                        <a:t>0</a:t>
                      </a:r>
                    </a:p>
                  </a:txBody>
                  <a:tcPr/>
                </a:tc>
                <a:tc>
                  <a:txBody>
                    <a:bodyPr/>
                    <a:lstStyle/>
                    <a:p>
                      <a:r>
                        <a:rPr lang="en-US" sz="1000"/>
                        <a:t>2.3529%</a:t>
                      </a:r>
                    </a:p>
                  </a:txBody>
                  <a:tcPr/>
                </a:tc>
                <a:extLst>
                  <a:ext uri="{0D108BD9-81ED-4DB2-BD59-A6C34878D82A}">
                    <a16:rowId xmlns:a16="http://schemas.microsoft.com/office/drawing/2014/main" val="2448376009"/>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6541224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96869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67193247"/>
                    </a:ext>
                  </a:extLst>
                </a:gridCol>
                <a:gridCol w="1069848">
                  <a:extLst>
                    <a:ext uri="{9D8B030D-6E8A-4147-A177-3AD203B41FA5}">
                      <a16:colId xmlns:a16="http://schemas.microsoft.com/office/drawing/2014/main" val="693800623"/>
                    </a:ext>
                  </a:extLst>
                </a:gridCol>
                <a:gridCol w="1069848">
                  <a:extLst>
                    <a:ext uri="{9D8B030D-6E8A-4147-A177-3AD203B41FA5}">
                      <a16:colId xmlns:a16="http://schemas.microsoft.com/office/drawing/2014/main" val="2688201799"/>
                    </a:ext>
                  </a:extLst>
                </a:gridCol>
                <a:gridCol w="1069848">
                  <a:extLst>
                    <a:ext uri="{9D8B030D-6E8A-4147-A177-3AD203B41FA5}">
                      <a16:colId xmlns:a16="http://schemas.microsoft.com/office/drawing/2014/main" val="825994432"/>
                    </a:ext>
                  </a:extLst>
                </a:gridCol>
                <a:gridCol w="1069848">
                  <a:extLst>
                    <a:ext uri="{9D8B030D-6E8A-4147-A177-3AD203B41FA5}">
                      <a16:colId xmlns:a16="http://schemas.microsoft.com/office/drawing/2014/main" val="1836477231"/>
                    </a:ext>
                  </a:extLst>
                </a:gridCol>
                <a:gridCol w="1069848">
                  <a:extLst>
                    <a:ext uri="{9D8B030D-6E8A-4147-A177-3AD203B41FA5}">
                      <a16:colId xmlns:a16="http://schemas.microsoft.com/office/drawing/2014/main" val="3283405838"/>
                    </a:ext>
                  </a:extLst>
                </a:gridCol>
                <a:gridCol w="1069848">
                  <a:extLst>
                    <a:ext uri="{9D8B030D-6E8A-4147-A177-3AD203B41FA5}">
                      <a16:colId xmlns:a16="http://schemas.microsoft.com/office/drawing/2014/main" val="823345825"/>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002269896"/>
                  </a:ext>
                </a:extLst>
              </a:tr>
              <a:tr h="370840">
                <a:tc>
                  <a:txBody>
                    <a:bodyPr/>
                    <a:lstStyle/>
                    <a:p>
                      <a:r>
                        <a:rPr lang="en-US" sz="1000"/>
                        <a:t>TMNA Services, LLC. (TMNAS)</a:t>
                      </a:r>
                    </a:p>
                  </a:txBody>
                  <a:tcPr/>
                </a:tc>
                <a:tc>
                  <a:txBody>
                    <a:bodyPr/>
                    <a:lstStyle/>
                    <a:p>
                      <a:r>
                        <a:rPr lang="en-US" sz="1000"/>
                        <a:t>2615</a:t>
                      </a:r>
                    </a:p>
                  </a:txBody>
                  <a:tcPr/>
                </a:tc>
                <a:tc>
                  <a:txBody>
                    <a:bodyPr/>
                    <a:lstStyle/>
                    <a:p>
                      <a:r>
                        <a:rPr lang="en-US" sz="1000"/>
                        <a:t>20</a:t>
                      </a:r>
                    </a:p>
                  </a:txBody>
                  <a:tcPr/>
                </a:tc>
                <a:tc>
                  <a:txBody>
                    <a:bodyPr/>
                    <a:lstStyle/>
                    <a:p>
                      <a:r>
                        <a:rPr lang="en-US" sz="1000"/>
                        <a:t>8</a:t>
                      </a:r>
                    </a:p>
                  </a:txBody>
                  <a:tcPr/>
                </a:tc>
                <a:tc>
                  <a:txBody>
                    <a:bodyPr/>
                    <a:lstStyle/>
                    <a:p>
                      <a:r>
                        <a:rPr lang="en-US" sz="1000"/>
                        <a:t>266</a:t>
                      </a:r>
                    </a:p>
                  </a:txBody>
                  <a:tcPr/>
                </a:tc>
                <a:tc>
                  <a:txBody>
                    <a:bodyPr/>
                    <a:lstStyle/>
                    <a:p>
                      <a:r>
                        <a:rPr lang="en-US" sz="1000"/>
                        <a:t>10</a:t>
                      </a:r>
                    </a:p>
                  </a:txBody>
                  <a:tcPr/>
                </a:tc>
                <a:tc>
                  <a:txBody>
                    <a:bodyPr/>
                    <a:lstStyle/>
                    <a:p>
                      <a:r>
                        <a:rPr lang="en-US" sz="1000"/>
                        <a:t>1.3244%</a:t>
                      </a:r>
                    </a:p>
                  </a:txBody>
                  <a:tcPr/>
                </a:tc>
                <a:extLst>
                  <a:ext uri="{0D108BD9-81ED-4DB2-BD59-A6C34878D82A}">
                    <a16:rowId xmlns:a16="http://schemas.microsoft.com/office/drawing/2014/main" val="2601291636"/>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929826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327194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2046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LinkedIn Update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504638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194747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LinkedIn Updates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463223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956135"/>
                    </a:ext>
                  </a:extLst>
                </a:gridCol>
                <a:gridCol w="987552">
                  <a:extLst>
                    <a:ext uri="{9D8B030D-6E8A-4147-A177-3AD203B41FA5}">
                      <a16:colId xmlns:a16="http://schemas.microsoft.com/office/drawing/2014/main" val="2960269145"/>
                    </a:ext>
                  </a:extLst>
                </a:gridCol>
                <a:gridCol w="987552">
                  <a:extLst>
                    <a:ext uri="{9D8B030D-6E8A-4147-A177-3AD203B41FA5}">
                      <a16:colId xmlns:a16="http://schemas.microsoft.com/office/drawing/2014/main" val="3409915551"/>
                    </a:ext>
                  </a:extLst>
                </a:gridCol>
                <a:gridCol w="987552">
                  <a:extLst>
                    <a:ext uri="{9D8B030D-6E8A-4147-A177-3AD203B41FA5}">
                      <a16:colId xmlns:a16="http://schemas.microsoft.com/office/drawing/2014/main" val="854635228"/>
                    </a:ext>
                  </a:extLst>
                </a:gridCol>
                <a:gridCol w="987552">
                  <a:extLst>
                    <a:ext uri="{9D8B030D-6E8A-4147-A177-3AD203B41FA5}">
                      <a16:colId xmlns:a16="http://schemas.microsoft.com/office/drawing/2014/main" val="495264659"/>
                    </a:ext>
                  </a:extLst>
                </a:gridCol>
              </a:tblGrid>
              <a:tr h="370840">
                <a:tc>
                  <a:txBody>
                    <a:bodyPr/>
                    <a:lstStyle/>
                    <a:p>
                      <a:r>
                        <a:rPr lang="en-US" sz="1000"/>
                        <a:t>Status Update</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2431586491"/>
                  </a:ext>
                </a:extLst>
              </a:tr>
              <a:tr h="370840">
                <a:tc>
                  <a:txBody>
                    <a:bodyPr/>
                    <a:lstStyle/>
                    <a:p>
                      <a:r>
                        <a:rPr lang="en-US" sz="1000" b="1"/>
                        <a:t>TMNA Services, LLC. (TMNAS) - 2017-04-07 11:00:49</a:t>
                      </a:r>
                      <a:r>
                        <a:rPr lang="en-US" sz="1000"/>
                        <a:t>
TMNAS employees met our new CEO, Yasunobu (Yasu) Fukuda yesterday. Yasu succeeds Akira Harashima who will be rotating back to Japan for a new assignment. TMNAS welcomes Yasu and extends our thanks and farewell to Akira!</a:t>
                      </a:r>
                    </a:p>
                  </a:txBody>
                  <a:tcPr/>
                </a:tc>
                <a:tc>
                  <a:txBody>
                    <a:bodyPr/>
                    <a:lstStyle/>
                    <a:p>
                      <a:r>
                        <a:rPr lang="en-US" sz="1000"/>
                        <a:t>72</a:t>
                      </a:r>
                    </a:p>
                  </a:txBody>
                  <a:tcPr/>
                </a:tc>
                <a:tc>
                  <a:txBody>
                    <a:bodyPr/>
                    <a:lstStyle/>
                    <a:p>
                      <a:r>
                        <a:rPr lang="en-US" sz="1000"/>
                        <a:t>1</a:t>
                      </a:r>
                    </a:p>
                  </a:txBody>
                  <a:tcPr/>
                </a:tc>
                <a:tc>
                  <a:txBody>
                    <a:bodyPr/>
                    <a:lstStyle/>
                    <a:p>
                      <a:r>
                        <a:rPr lang="en-US" sz="1000"/>
                        <a:t>2.8045%</a:t>
                      </a:r>
                    </a:p>
                  </a:txBody>
                  <a:tcPr/>
                </a:tc>
                <a:tc>
                  <a:txBody>
                    <a:bodyPr/>
                    <a:lstStyle/>
                    <a:p>
                      <a:r>
                        <a:rPr lang="en-US" sz="1000"/>
                        <a:t>Photo</a:t>
                      </a:r>
                    </a:p>
                  </a:txBody>
                  <a:tcPr/>
                </a:tc>
                <a:extLst>
                  <a:ext uri="{0D108BD9-81ED-4DB2-BD59-A6C34878D82A}">
                    <a16:rowId xmlns:a16="http://schemas.microsoft.com/office/drawing/2014/main" val="1316568668"/>
                  </a:ext>
                </a:extLst>
              </a:tr>
              <a:tr h="370840">
                <a:tc>
                  <a:txBody>
                    <a:bodyPr/>
                    <a:lstStyle/>
                    <a:p>
                      <a:r>
                        <a:rPr lang="en-US" sz="1000" b="1"/>
                        <a:t>TMNA Services, LLC. (TMNAS) - 2017-04-13 09:12:12</a:t>
                      </a:r>
                      <a:r>
                        <a:rPr lang="en-US" sz="1000"/>
                        <a:t>
TMNAS recently launched our Management Associates Program (MAP) - an entry level development program with the expectation of a global placement upon completion. We are excited to have our first two MAP employees start this week. Please join us in welcoming Yuya who is currently assigned to the Actuarial department in his first rotation and Kumi who is the HR Coordinator responsible for supporting MAP!   We would also like to thank all of the TMNAS employees who are supporting this program.  Welcome and Thank You!</a:t>
                      </a:r>
                    </a:p>
                  </a:txBody>
                  <a:tcPr/>
                </a:tc>
                <a:tc>
                  <a:txBody>
                    <a:bodyPr/>
                    <a:lstStyle/>
                    <a:p>
                      <a:r>
                        <a:rPr lang="en-US" sz="1000"/>
                        <a:t>46</a:t>
                      </a:r>
                    </a:p>
                  </a:txBody>
                  <a:tcPr/>
                </a:tc>
                <a:tc>
                  <a:txBody>
                    <a:bodyPr/>
                    <a:lstStyle/>
                    <a:p>
                      <a:r>
                        <a:rPr lang="en-US" sz="1000"/>
                        <a:t>0</a:t>
                      </a:r>
                    </a:p>
                  </a:txBody>
                  <a:tcPr/>
                </a:tc>
                <a:tc>
                  <a:txBody>
                    <a:bodyPr/>
                    <a:lstStyle/>
                    <a:p>
                      <a:r>
                        <a:rPr lang="en-US" sz="1000"/>
                        <a:t>1.7631%</a:t>
                      </a:r>
                    </a:p>
                  </a:txBody>
                  <a:tcPr/>
                </a:tc>
                <a:tc>
                  <a:txBody>
                    <a:bodyPr/>
                    <a:lstStyle/>
                    <a:p>
                      <a:r>
                        <a:rPr lang="en-US" sz="1000"/>
                        <a:t>Photo</a:t>
                      </a:r>
                    </a:p>
                  </a:txBody>
                  <a:tcPr/>
                </a:tc>
                <a:extLst>
                  <a:ext uri="{0D108BD9-81ED-4DB2-BD59-A6C34878D82A}">
                    <a16:rowId xmlns:a16="http://schemas.microsoft.com/office/drawing/2014/main" val="1829784567"/>
                  </a:ext>
                </a:extLst>
              </a:tr>
              <a:tr h="370840">
                <a:tc>
                  <a:txBody>
                    <a:bodyPr/>
                    <a:lstStyle/>
                    <a:p>
                      <a:r>
                        <a:rPr lang="en-US" sz="1000" b="1"/>
                        <a:t>TMNA Services, LLC. (TMNAS) - 2017-04-18 11:49:46</a:t>
                      </a:r>
                      <a:r>
                        <a:rPr lang="en-US" sz="1000"/>
                        <a:t>
A special shout out to our Tax Team on Tax Day 2017!</a:t>
                      </a:r>
                    </a:p>
                  </a:txBody>
                  <a:tcPr/>
                </a:tc>
                <a:tc>
                  <a:txBody>
                    <a:bodyPr/>
                    <a:lstStyle/>
                    <a:p>
                      <a:r>
                        <a:rPr lang="en-US" sz="1000"/>
                        <a:t>33</a:t>
                      </a:r>
                    </a:p>
                  </a:txBody>
                  <a:tcPr/>
                </a:tc>
                <a:tc>
                  <a:txBody>
                    <a:bodyPr/>
                    <a:lstStyle/>
                    <a:p>
                      <a:r>
                        <a:rPr lang="en-US" sz="1000"/>
                        <a:t>0</a:t>
                      </a:r>
                    </a:p>
                  </a:txBody>
                  <a:tcPr/>
                </a:tc>
                <a:tc>
                  <a:txBody>
                    <a:bodyPr/>
                    <a:lstStyle/>
                    <a:p>
                      <a:r>
                        <a:rPr lang="en-US" sz="1000"/>
                        <a:t>1.2620%</a:t>
                      </a:r>
                    </a:p>
                  </a:txBody>
                  <a:tcPr/>
                </a:tc>
                <a:tc>
                  <a:txBody>
                    <a:bodyPr/>
                    <a:lstStyle/>
                    <a:p>
                      <a:r>
                        <a:rPr lang="en-US" sz="1000"/>
                        <a:t>Photo</a:t>
                      </a:r>
                    </a:p>
                  </a:txBody>
                  <a:tcPr/>
                </a:tc>
                <a:extLst>
                  <a:ext uri="{0D108BD9-81ED-4DB2-BD59-A6C34878D82A}">
                    <a16:rowId xmlns:a16="http://schemas.microsoft.com/office/drawing/2014/main" val="1448057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1627005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11610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39356261"/>
                    </a:ext>
                  </a:extLst>
                </a:gridCol>
                <a:gridCol w="740664">
                  <a:extLst>
                    <a:ext uri="{9D8B030D-6E8A-4147-A177-3AD203B41FA5}">
                      <a16:colId xmlns:a16="http://schemas.microsoft.com/office/drawing/2014/main" val="2505410020"/>
                    </a:ext>
                  </a:extLst>
                </a:gridCol>
                <a:gridCol w="740664">
                  <a:extLst>
                    <a:ext uri="{9D8B030D-6E8A-4147-A177-3AD203B41FA5}">
                      <a16:colId xmlns:a16="http://schemas.microsoft.com/office/drawing/2014/main" val="376182052"/>
                    </a:ext>
                  </a:extLst>
                </a:gridCol>
                <a:gridCol w="740664">
                  <a:extLst>
                    <a:ext uri="{9D8B030D-6E8A-4147-A177-3AD203B41FA5}">
                      <a16:colId xmlns:a16="http://schemas.microsoft.com/office/drawing/2014/main" val="601962283"/>
                    </a:ext>
                  </a:extLst>
                </a:gridCol>
                <a:gridCol w="740664">
                  <a:extLst>
                    <a:ext uri="{9D8B030D-6E8A-4147-A177-3AD203B41FA5}">
                      <a16:colId xmlns:a16="http://schemas.microsoft.com/office/drawing/2014/main" val="1518088246"/>
                    </a:ext>
                  </a:extLst>
                </a:gridCol>
                <a:gridCol w="740664">
                  <a:extLst>
                    <a:ext uri="{9D8B030D-6E8A-4147-A177-3AD203B41FA5}">
                      <a16:colId xmlns:a16="http://schemas.microsoft.com/office/drawing/2014/main" val="892589247"/>
                    </a:ext>
                  </a:extLst>
                </a:gridCol>
                <a:gridCol w="740664">
                  <a:extLst>
                    <a:ext uri="{9D8B030D-6E8A-4147-A177-3AD203B41FA5}">
                      <a16:colId xmlns:a16="http://schemas.microsoft.com/office/drawing/2014/main" val="333634940"/>
                    </a:ext>
                  </a:extLst>
                </a:gridCol>
                <a:gridCol w="740664">
                  <a:extLst>
                    <a:ext uri="{9D8B030D-6E8A-4147-A177-3AD203B41FA5}">
                      <a16:colId xmlns:a16="http://schemas.microsoft.com/office/drawing/2014/main" val="3225296531"/>
                    </a:ext>
                  </a:extLst>
                </a:gridCol>
                <a:gridCol w="740664">
                  <a:extLst>
                    <a:ext uri="{9D8B030D-6E8A-4147-A177-3AD203B41FA5}">
                      <a16:colId xmlns:a16="http://schemas.microsoft.com/office/drawing/2014/main" val="103017712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734293493"/>
                  </a:ext>
                </a:extLst>
              </a:tr>
              <a:tr h="370840">
                <a:tc>
                  <a:txBody>
                    <a:bodyPr/>
                    <a:lstStyle/>
                    <a:p>
                      <a:r>
                        <a:rPr lang="en-US" sz="1000"/>
                        <a:t>tmna_services (TMNAS)</a:t>
                      </a:r>
                    </a:p>
                  </a:txBody>
                  <a:tcPr/>
                </a:tc>
                <a:tc>
                  <a:txBody>
                    <a:bodyPr/>
                    <a:lstStyle/>
                    <a:p>
                      <a:r>
                        <a:rPr lang="en-US" sz="1000"/>
                        <a:t>137</a:t>
                      </a:r>
                    </a:p>
                  </a:txBody>
                  <a:tcPr/>
                </a:tc>
                <a:tc>
                  <a:txBody>
                    <a:bodyPr/>
                    <a:lstStyle/>
                    <a:p>
                      <a:r>
                        <a:rPr lang="en-US" sz="1000"/>
                        <a:t>36</a:t>
                      </a:r>
                    </a:p>
                  </a:txBody>
                  <a:tcPr/>
                </a:tc>
                <a:tc>
                  <a:txBody>
                    <a:bodyPr/>
                    <a:lstStyle/>
                    <a:p>
                      <a:r>
                        <a:rPr lang="en-US" sz="1000"/>
                        <a:t>24</a:t>
                      </a:r>
                    </a:p>
                  </a:txBody>
                  <a:tcPr/>
                </a:tc>
                <a:tc>
                  <a:txBody>
                    <a:bodyPr/>
                    <a:lstStyle/>
                    <a:p>
                      <a:r>
                        <a:rPr lang="en-US" sz="1000"/>
                        <a:t>2</a:t>
                      </a:r>
                    </a:p>
                  </a:txBody>
                  <a:tcPr/>
                </a:tc>
                <a:tc>
                  <a:txBody>
                    <a:bodyPr/>
                    <a:lstStyle/>
                    <a:p>
                      <a:r>
                        <a:rPr lang="en-US" sz="1000"/>
                        <a:t>26</a:t>
                      </a:r>
                    </a:p>
                  </a:txBody>
                  <a:tcPr/>
                </a:tc>
                <a:tc>
                  <a:txBody>
                    <a:bodyPr/>
                    <a:lstStyle/>
                    <a:p>
                      <a:r>
                        <a:rPr lang="en-US" sz="1000"/>
                        <a:t>573</a:t>
                      </a:r>
                    </a:p>
                  </a:txBody>
                  <a:tcPr/>
                </a:tc>
                <a:tc>
                  <a:txBody>
                    <a:bodyPr/>
                    <a:lstStyle/>
                    <a:p>
                      <a:r>
                        <a:rPr lang="en-US" sz="1000"/>
                        <a:t>16</a:t>
                      </a:r>
                    </a:p>
                  </a:txBody>
                  <a:tcPr/>
                </a:tc>
                <a:tc>
                  <a:txBody>
                    <a:bodyPr/>
                    <a:lstStyle/>
                    <a:p>
                      <a:r>
                        <a:rPr lang="en-US" sz="1000"/>
                        <a:t>19.0368%</a:t>
                      </a:r>
                    </a:p>
                  </a:txBody>
                  <a:tcPr/>
                </a:tc>
                <a:extLst>
                  <a:ext uri="{0D108BD9-81ED-4DB2-BD59-A6C34878D82A}">
                    <a16:rowId xmlns:a16="http://schemas.microsoft.com/office/drawing/2014/main" val="1548285456"/>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39084305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Instagram Followers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89458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26436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Average Interactions Per Instagram Post</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187711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01/01/2017 - 12/31/2017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875059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Top Instagram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6313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87798505"/>
                    </a:ext>
                  </a:extLst>
                </a:gridCol>
                <a:gridCol w="987552">
                  <a:extLst>
                    <a:ext uri="{9D8B030D-6E8A-4147-A177-3AD203B41FA5}">
                      <a16:colId xmlns:a16="http://schemas.microsoft.com/office/drawing/2014/main" val="27779957"/>
                    </a:ext>
                  </a:extLst>
                </a:gridCol>
                <a:gridCol w="987552">
                  <a:extLst>
                    <a:ext uri="{9D8B030D-6E8A-4147-A177-3AD203B41FA5}">
                      <a16:colId xmlns:a16="http://schemas.microsoft.com/office/drawing/2014/main" val="1879392184"/>
                    </a:ext>
                  </a:extLst>
                </a:gridCol>
                <a:gridCol w="987552">
                  <a:extLst>
                    <a:ext uri="{9D8B030D-6E8A-4147-A177-3AD203B41FA5}">
                      <a16:colId xmlns:a16="http://schemas.microsoft.com/office/drawing/2014/main" val="4291705438"/>
                    </a:ext>
                  </a:extLst>
                </a:gridCol>
                <a:gridCol w="987552">
                  <a:extLst>
                    <a:ext uri="{9D8B030D-6E8A-4147-A177-3AD203B41FA5}">
                      <a16:colId xmlns:a16="http://schemas.microsoft.com/office/drawing/2014/main" val="2423243566"/>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1909471"/>
                  </a:ext>
                </a:extLst>
              </a:tr>
              <a:tr h="370840">
                <a:tc>
                  <a:txBody>
                    <a:bodyPr/>
                    <a:lstStyle/>
                    <a:p>
                      <a:r>
                        <a:rPr lang="en-US" sz="1000" b="1"/>
                        <a:t>tmna_services (TMNAS) - 2017-04-24 12:31:15</a:t>
                      </a:r>
                      <a:r>
                        <a:rPr lang="en-US" sz="1000"/>
                        <a:t>
Rally Towel #picture contest!!
#l4l #picoftheday #winner #fun #work #like #me #nice #swag #2017</a:t>
                      </a:r>
                    </a:p>
                  </a:txBody>
                  <a:tcPr/>
                </a:tc>
                <a:tc>
                  <a:txBody>
                    <a:bodyPr/>
                    <a:lstStyle/>
                    <a:p>
                      <a:r>
                        <a:rPr lang="en-US" sz="1000"/>
                        <a:t>70</a:t>
                      </a:r>
                    </a:p>
                  </a:txBody>
                  <a:tcPr/>
                </a:tc>
                <a:tc>
                  <a:txBody>
                    <a:bodyPr/>
                    <a:lstStyle/>
                    <a:p>
                      <a:r>
                        <a:rPr lang="en-US" sz="1000"/>
                        <a:t>9</a:t>
                      </a:r>
                    </a:p>
                  </a:txBody>
                  <a:tcPr/>
                </a:tc>
                <a:tc>
                  <a:txBody>
                    <a:bodyPr/>
                    <a:lstStyle/>
                    <a:p>
                      <a:r>
                        <a:rPr lang="en-US" sz="1000"/>
                        <a:t>63.2000%</a:t>
                      </a:r>
                    </a:p>
                  </a:txBody>
                  <a:tcPr/>
                </a:tc>
                <a:tc>
                  <a:txBody>
                    <a:bodyPr/>
                    <a:lstStyle/>
                    <a:p>
                      <a:r>
                        <a:rPr lang="en-US" sz="1000"/>
                        <a:t>Image</a:t>
                      </a:r>
                    </a:p>
                  </a:txBody>
                  <a:tcPr/>
                </a:tc>
                <a:extLst>
                  <a:ext uri="{0D108BD9-81ED-4DB2-BD59-A6C34878D82A}">
                    <a16:rowId xmlns:a16="http://schemas.microsoft.com/office/drawing/2014/main" val="140802061"/>
                  </a:ext>
                </a:extLst>
              </a:tr>
              <a:tr h="370840">
                <a:tc>
                  <a:txBody>
                    <a:bodyPr/>
                    <a:lstStyle/>
                    <a:p>
                      <a:r>
                        <a:rPr lang="en-US" sz="1000" b="1"/>
                        <a:t>tmna_services (TMNAS) - 2017-04-24 12:32:13</a:t>
                      </a:r>
                      <a:r>
                        <a:rPr lang="en-US" sz="1000"/>
                        <a:t>
Rally Towel #picture contest!!
#l4l #picoftheday #winner #fun #work #like #me #nice #swag #2017</a:t>
                      </a:r>
                    </a:p>
                  </a:txBody>
                  <a:tcPr/>
                </a:tc>
                <a:tc>
                  <a:txBody>
                    <a:bodyPr/>
                    <a:lstStyle/>
                    <a:p>
                      <a:r>
                        <a:rPr lang="en-US" sz="1000"/>
                        <a:t>71</a:t>
                      </a:r>
                    </a:p>
                  </a:txBody>
                  <a:tcPr/>
                </a:tc>
                <a:tc>
                  <a:txBody>
                    <a:bodyPr/>
                    <a:lstStyle/>
                    <a:p>
                      <a:r>
                        <a:rPr lang="en-US" sz="1000"/>
                        <a:t>0</a:t>
                      </a:r>
                    </a:p>
                  </a:txBody>
                  <a:tcPr/>
                </a:tc>
                <a:tc>
                  <a:txBody>
                    <a:bodyPr/>
                    <a:lstStyle/>
                    <a:p>
                      <a:r>
                        <a:rPr lang="en-US" sz="1000"/>
                        <a:t>56.8000%</a:t>
                      </a:r>
                    </a:p>
                  </a:txBody>
                  <a:tcPr/>
                </a:tc>
                <a:tc>
                  <a:txBody>
                    <a:bodyPr/>
                    <a:lstStyle/>
                    <a:p>
                      <a:r>
                        <a:rPr lang="en-US" sz="1000"/>
                        <a:t>Image</a:t>
                      </a:r>
                    </a:p>
                  </a:txBody>
                  <a:tcPr/>
                </a:tc>
                <a:extLst>
                  <a:ext uri="{0D108BD9-81ED-4DB2-BD59-A6C34878D82A}">
                    <a16:rowId xmlns:a16="http://schemas.microsoft.com/office/drawing/2014/main" val="3400246672"/>
                  </a:ext>
                </a:extLst>
              </a:tr>
              <a:tr h="370840">
                <a:tc>
                  <a:txBody>
                    <a:bodyPr/>
                    <a:lstStyle/>
                    <a:p>
                      <a:r>
                        <a:rPr lang="en-US" sz="1000" b="1"/>
                        <a:t>tmna_services (TMNAS) - 2017-04-24 12:32:28</a:t>
                      </a:r>
                      <a:r>
                        <a:rPr lang="en-US" sz="1000"/>
                        <a:t>
Rally Towel #picture contest!!
#l4l #picoftheday #winner #fun #work #like #me #nice #swag #2017</a:t>
                      </a:r>
                    </a:p>
                  </a:txBody>
                  <a:tcPr/>
                </a:tc>
                <a:tc>
                  <a:txBody>
                    <a:bodyPr/>
                    <a:lstStyle/>
                    <a:p>
                      <a:r>
                        <a:rPr lang="en-US" sz="1000"/>
                        <a:t>38</a:t>
                      </a:r>
                    </a:p>
                  </a:txBody>
                  <a:tcPr/>
                </a:tc>
                <a:tc>
                  <a:txBody>
                    <a:bodyPr/>
                    <a:lstStyle/>
                    <a:p>
                      <a:r>
                        <a:rPr lang="en-US" sz="1000"/>
                        <a:t>0</a:t>
                      </a:r>
                    </a:p>
                  </a:txBody>
                  <a:tcPr/>
                </a:tc>
                <a:tc>
                  <a:txBody>
                    <a:bodyPr/>
                    <a:lstStyle/>
                    <a:p>
                      <a:r>
                        <a:rPr lang="en-US" sz="1000"/>
                        <a:t>30.4000%</a:t>
                      </a:r>
                    </a:p>
                  </a:txBody>
                  <a:tcPr/>
                </a:tc>
                <a:tc>
                  <a:txBody>
                    <a:bodyPr/>
                    <a:lstStyle/>
                    <a:p>
                      <a:r>
                        <a:rPr lang="en-US" sz="1000"/>
                        <a:t>Image</a:t>
                      </a:r>
                    </a:p>
                  </a:txBody>
                  <a:tcPr/>
                </a:tc>
                <a:extLst>
                  <a:ext uri="{0D108BD9-81ED-4DB2-BD59-A6C34878D82A}">
                    <a16:rowId xmlns:a16="http://schemas.microsoft.com/office/drawing/2014/main" val="1513517810"/>
                  </a:ext>
                </a:extLst>
              </a:tr>
              <a:tr h="370840">
                <a:tc>
                  <a:txBody>
                    <a:bodyPr/>
                    <a:lstStyle/>
                    <a:p>
                      <a:r>
                        <a:rPr lang="en-US" sz="1000" b="1"/>
                        <a:t>tmna_services (TMNAS) - 2017-04-27 12:15:37</a:t>
                      </a:r>
                      <a:r>
                        <a:rPr lang="en-US" sz="1000"/>
                        <a:t>
Take your child to work day!! The theme is "count on me" 
#takeyourchildtoworkday #work #childhood #fun #countonme #2017 #colorful #kids #risingstars</a:t>
                      </a:r>
                    </a:p>
                  </a:txBody>
                  <a:tcPr/>
                </a:tc>
                <a:tc>
                  <a:txBody>
                    <a:bodyPr/>
                    <a:lstStyle/>
                    <a:p>
                      <a:r>
                        <a:rPr lang="en-US" sz="1000"/>
                        <a:t>33</a:t>
                      </a:r>
                    </a:p>
                  </a:txBody>
                  <a:tcPr/>
                </a:tc>
                <a:tc>
                  <a:txBody>
                    <a:bodyPr/>
                    <a:lstStyle/>
                    <a:p>
                      <a:r>
                        <a:rPr lang="en-US" sz="1000"/>
                        <a:t>0</a:t>
                      </a:r>
                    </a:p>
                  </a:txBody>
                  <a:tcPr/>
                </a:tc>
                <a:tc>
                  <a:txBody>
                    <a:bodyPr/>
                    <a:lstStyle/>
                    <a:p>
                      <a:r>
                        <a:rPr lang="en-US" sz="1000"/>
                        <a:t>24.6269%</a:t>
                      </a:r>
                    </a:p>
                  </a:txBody>
                  <a:tcPr/>
                </a:tc>
                <a:tc>
                  <a:txBody>
                    <a:bodyPr/>
                    <a:lstStyle/>
                    <a:p>
                      <a:r>
                        <a:rPr lang="en-US" sz="1000"/>
                        <a:t>Image</a:t>
                      </a:r>
                    </a:p>
                  </a:txBody>
                  <a:tcPr/>
                </a:tc>
                <a:extLst>
                  <a:ext uri="{0D108BD9-81ED-4DB2-BD59-A6C34878D82A}">
                    <a16:rowId xmlns:a16="http://schemas.microsoft.com/office/drawing/2014/main" val="3272211099"/>
                  </a:ext>
                </a:extLst>
              </a:tr>
              <a:tr h="370840">
                <a:tc>
                  <a:txBody>
                    <a:bodyPr/>
                    <a:lstStyle/>
                    <a:p>
                      <a:r>
                        <a:rPr lang="en-US" sz="1000" b="1"/>
                        <a:t>tmna_services (TMNAS) - 2017-04-24 12:31:45</a:t>
                      </a:r>
                      <a:r>
                        <a:rPr lang="en-US" sz="1000"/>
                        <a:t>
Rally Towel #picture contest!!
#l4l #picoftheday #winner #fun #work #like #me #nice #swag #2017</a:t>
                      </a:r>
                    </a:p>
                  </a:txBody>
                  <a:tcPr/>
                </a:tc>
                <a:tc>
                  <a:txBody>
                    <a:bodyPr/>
                    <a:lstStyle/>
                    <a:p>
                      <a:r>
                        <a:rPr lang="en-US" sz="1000"/>
                        <a:t>28</a:t>
                      </a:r>
                    </a:p>
                  </a:txBody>
                  <a:tcPr/>
                </a:tc>
                <a:tc>
                  <a:txBody>
                    <a:bodyPr/>
                    <a:lstStyle/>
                    <a:p>
                      <a:r>
                        <a:rPr lang="en-US" sz="1000"/>
                        <a:t>1</a:t>
                      </a:r>
                    </a:p>
                  </a:txBody>
                  <a:tcPr/>
                </a:tc>
                <a:tc>
                  <a:txBody>
                    <a:bodyPr/>
                    <a:lstStyle/>
                    <a:p>
                      <a:r>
                        <a:rPr lang="en-US" sz="1000"/>
                        <a:t>23.2000%</a:t>
                      </a:r>
                    </a:p>
                  </a:txBody>
                  <a:tcPr/>
                </a:tc>
                <a:tc>
                  <a:txBody>
                    <a:bodyPr/>
                    <a:lstStyle/>
                    <a:p>
                      <a:r>
                        <a:rPr lang="en-US" sz="1000"/>
                        <a:t>Image</a:t>
                      </a:r>
                    </a:p>
                  </a:txBody>
                  <a:tcPr/>
                </a:tc>
                <a:extLst>
                  <a:ext uri="{0D108BD9-81ED-4DB2-BD59-A6C34878D82A}">
                    <a16:rowId xmlns:a16="http://schemas.microsoft.com/office/drawing/2014/main" val="4194822928"/>
                  </a:ext>
                </a:extLst>
              </a:tr>
            </a:tbl>
          </a:graphicData>
        </a:graphic>
      </p:graphicFrame>
      <p:sp>
        <p:nvSpPr>
          <p:cNvPr id="4" name="Text Placeholder 3"/>
          <p:cNvSpPr>
            <a:spLocks noGrp="1"/>
          </p:cNvSpPr>
          <p:nvPr>
            <p:ph type="body" sz="quarter" idx="14"/>
          </p:nvPr>
        </p:nvSpPr>
        <p:spPr/>
        <p:txBody>
          <a:bodyPr/>
          <a:lstStyle/>
          <a:p>
            <a:r>
              <a:rPr lang="en-US"/>
              <a:t>04/01/2017 - 04/30/2017</a:t>
            </a:r>
          </a:p>
        </p:txBody>
      </p:sp>
    </p:spTree>
    <p:extLst>
      <p:ext uri="{BB962C8B-B14F-4D97-AF65-F5344CB8AC3E}">
        <p14:creationId xmlns:p14="http://schemas.microsoft.com/office/powerpoint/2010/main" val="201641369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381</Words>
  <Application>Microsoft Office PowerPoint</Application>
  <PresentationFormat>On-screen Show (4:3)</PresentationFormat>
  <Paragraphs>169</Paragraphs>
  <Slides>14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Calibri</vt:lpstr>
      <vt:lpstr>Arial</vt:lpstr>
      <vt:lpstr>quintly_template</vt:lpstr>
      <vt:lpstr>TMNAS Social Media</vt:lpstr>
      <vt:lpstr>Overall Audience</vt:lpstr>
      <vt:lpstr>Twitter Key Metrics Table</vt:lpstr>
      <vt:lpstr>Twitter Followers Change</vt:lpstr>
      <vt:lpstr>Average Interactions Per Tweet</vt:lpstr>
      <vt:lpstr>Twitter Own and Retweeted Tweets Table</vt:lpstr>
      <vt:lpstr>LinkedIn Key Metrics Table</vt:lpstr>
      <vt:lpstr>LinkedIn Followers Change</vt:lpstr>
      <vt:lpstr>Average Interactions Per LinkedIn Update</vt:lpstr>
      <vt:lpstr>LinkedIn Updates Table</vt:lpstr>
      <vt:lpstr>Instagram Key Metrics Table</vt:lpstr>
      <vt:lpstr>Instagram Followers Change</vt:lpstr>
      <vt:lpstr>Average Interactions Per Instagram Post</vt:lpstr>
      <vt:lpstr>Top Instagram Posts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TMNAS Social Media</dc:title>
  <dc:creator>Administrator</dc:creator>
  <cp:lastModifiedBy>Administrator</cp:lastModifiedBy>
  <cp:revision>1</cp:revision>
  <dcterms:created xsi:type="dcterms:W3CDTF">2017-05-01T13:51:06Z</dcterms:created>
  <dcterms:modified xsi:type="dcterms:W3CDTF">2017-05-01T13:51:25Z</dcterms:modified>
</cp:coreProperties>
</file>