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42826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23-41D8-8150-C5B6DACAAB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42826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23-41D8-8150-C5B6DACAAB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42826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23-41D8-8150-C5B6DACAABB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42826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F23-41D8-8150-C5B6DACAABB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42826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3095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F23-41D8-8150-C5B6DACAABB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42826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F23-41D8-8150-C5B6DACAABB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42826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F23-41D8-8150-C5B6DACAAB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105224"/>
        <c:axId val="236414928"/>
      </c:barChart>
      <c:dateAx>
        <c:axId val="239105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414928"/>
        <c:crosses val="autoZero"/>
        <c:auto val="1"/>
        <c:lblOffset val="100"/>
        <c:baseTimeUnit val="days"/>
      </c:dateAx>
      <c:valAx>
        <c:axId val="23641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105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FC-48A6-9E8D-1A75E25A5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276336"/>
        <c:axId val="268281912"/>
      </c:barChart>
      <c:dateAx>
        <c:axId val="268276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281912"/>
        <c:crosses val="autoZero"/>
        <c:auto val="1"/>
        <c:lblOffset val="100"/>
        <c:baseTimeUnit val="months"/>
      </c:dateAx>
      <c:valAx>
        <c:axId val="26828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276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17-4F12-8F6B-5B910AD276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5488984"/>
        <c:axId val="265488656"/>
      </c:barChart>
      <c:dateAx>
        <c:axId val="265488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488656"/>
        <c:crosses val="autoZero"/>
        <c:auto val="1"/>
        <c:lblOffset val="100"/>
        <c:baseTimeUnit val="months"/>
      </c:dateAx>
      <c:valAx>
        <c:axId val="26548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48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1606</c:v>
                </c:pt>
                <c:pt idx="1">
                  <c:v>741</c:v>
                </c:pt>
                <c:pt idx="2">
                  <c:v>1556</c:v>
                </c:pt>
                <c:pt idx="3">
                  <c:v>1625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95-4A6A-B396-9BC7A43EC2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624392"/>
        <c:axId val="269627672"/>
      </c:barChart>
      <c:dateAx>
        <c:axId val="269624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627672"/>
        <c:crosses val="autoZero"/>
        <c:auto val="1"/>
        <c:lblOffset val="100"/>
        <c:baseTimeUnit val="months"/>
      </c:dateAx>
      <c:valAx>
        <c:axId val="269627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624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@TokioMAmerica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5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0D-4233-AC22-4E93E69D52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412488"/>
        <c:axId val="275410520"/>
      </c:barChart>
      <c:dateAx>
        <c:axId val="275412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410520"/>
        <c:crosses val="autoZero"/>
        <c:auto val="1"/>
        <c:lblOffset val="100"/>
        <c:baseTimeUnit val="months"/>
      </c:dateAx>
      <c:valAx>
        <c:axId val="275410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412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@TokioMAmerica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09-4CAE-90C1-883E566896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401664"/>
        <c:axId val="275400680"/>
      </c:barChart>
      <c:dateAx>
        <c:axId val="275401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400680"/>
        <c:crosses val="autoZero"/>
        <c:auto val="1"/>
        <c:lblOffset val="100"/>
        <c:baseTimeUnit val="months"/>
      </c:dateAx>
      <c:valAx>
        <c:axId val="27540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401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24</c:v>
                </c:pt>
                <c:pt idx="4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67-4210-A672-8117AA94E9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783792"/>
        <c:axId val="278781496"/>
      </c:barChart>
      <c:dateAx>
        <c:axId val="278783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81496"/>
        <c:crosses val="autoZero"/>
        <c:auto val="1"/>
        <c:lblOffset val="100"/>
        <c:baseTimeUnit val="months"/>
      </c:dateAx>
      <c:valAx>
        <c:axId val="27878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8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</c:v>
                </c:pt>
                <c:pt idx="1">
                  <c:v>13</c:v>
                </c:pt>
                <c:pt idx="2">
                  <c:v>21</c:v>
                </c:pt>
                <c:pt idx="3">
                  <c:v>13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35-42B5-B6A7-3CFE742A49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779200"/>
        <c:axId val="278777888"/>
      </c:barChart>
      <c:dateAx>
        <c:axId val="278779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77888"/>
        <c:crosses val="autoZero"/>
        <c:auto val="1"/>
        <c:lblOffset val="100"/>
        <c:baseTimeUnit val="months"/>
      </c:dateAx>
      <c:valAx>
        <c:axId val="27877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7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TMA Social Media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3241408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34535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53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1764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2044794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52343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581683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83356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78877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12983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46203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28041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58364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25429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638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2.7381%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03802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300239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56313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588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Facebook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49615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406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46283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633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0924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04671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781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6222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0955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9155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6263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7164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980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908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- 2017-04-02 13:25:24</a:t>
                      </a:r>
                      <a:r>
                        <a:rPr lang="en-US" sz="1000"/>
                        <a:t>
Career Day at Park East High School with 6 TMA employees to talk about careers in the insurance 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6.7797%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985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- 2017-04-07 15:41:47</a:t>
                      </a:r>
                      <a:r>
                        <a:rPr lang="en-US" sz="1000"/>
                        <a:t>
Caffeine-Free Challenge starts tomorrow! TMA employees, as part of the Good Life, begin our Caffeine-Free challenge. The goal is to limit caffeine intake to one drink or less. Consuming too much caffeine can cause insomnia, restlessness, nervousness, irritability, upset stomach and rapid heartbeat.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6.6667%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225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- 2017-04-25 01:37:49</a:t>
                      </a:r>
                      <a:r>
                        <a:rPr lang="en-US" sz="1000"/>
                        <a:t>
TMA employees submitted haiku poems related to Earth Day and the environment. Here are a few of our favorites!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6.4516%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85014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3860672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7431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101820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814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934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315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8185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8030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2859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2307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7187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6306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1250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3228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4844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4588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40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@TokioMAmerica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9263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2460909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54849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144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Tweet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60751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225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4411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33085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654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1063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3224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5658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0774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319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- 2017-04-20 23:53:15</a:t>
                      </a:r>
                      <a:r>
                        <a:rPr lang="en-US" sz="1000"/>
                        <a:t>
Earth Day topic: Check out this TED talk on recycling! Did you know that less than 10% of plastic trash is recycled? https://t.co/B4zN48ilmW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2.7778%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368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- 2017-04-05 11:49:08</a:t>
                      </a:r>
                      <a:r>
                        <a:rPr lang="en-US" sz="1000"/>
                        <a:t>
In honor of National Library Week - TMA will be having a book drive to benefit the children of @Hillsides in Pasadena, CA starting today! https://t.co/Ec5vgozRmp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2.7027%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685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- 2017-04-19 13:13:14</a:t>
                      </a:r>
                      <a:r>
                        <a:rPr lang="en-US" sz="1000"/>
                        <a:t>
In celebration of Earth Day, TMA is celebrating by highlight earth-friendly topics. Today's topic, Houseplants! https://t.co/CgfIoVqLk1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9764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2629244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8567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9164893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359848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0533051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9348643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5104204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9135830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98380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408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4343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1925744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73145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336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LinkedIn Update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43236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8608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9533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358075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763632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46558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01039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840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814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- 2017-04-04 16:28:12</a:t>
                      </a:r>
                      <a:r>
                        <a:rPr lang="en-US" sz="1000"/>
                        <a:t>
This month, we are excited to support Autism Speaks. Autism Speaks was founded in 2005 by Bob and Suzanne Wright, grandparents of a child with autism. Since then, Autism Speaks has grown into the world's leading autism science and advocacy organization, dedicated to funding research into causes, prevention, treatments, and a cure for autism. For more information and an opportunity to donate, please visit their website. www.autismspeaks.org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437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- 2017-04-02 13:25:41</a:t>
                      </a:r>
                      <a:r>
                        <a:rPr lang="en-US" sz="1000"/>
                        <a:t>
Career Day at Park East High School with 6 TMA employees to talk about careers in the insurance 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367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- 2017-04-07 16:17:44</a:t>
                      </a:r>
                      <a:r>
                        <a:rPr lang="en-US" sz="1000"/>
                        <a:t>
Caffeine-Free Challenge starts tomorrow! TMA employees, as part of the Good Life, begin our Caffeine-Free challenge. The goal is to limit caffeine intake to one drink or less. Consuming too much caffeine can cause insomnia, restlessness, nervousness, irritability, upset stomach and rapid heartbeat.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0.5519%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5882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10030651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349</Words>
  <Application>Microsoft Office PowerPoint</Application>
  <PresentationFormat>On-screen Show (4:3)</PresentationFormat>
  <Paragraphs>176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TMA Social Media</vt:lpstr>
      <vt:lpstr>Overall Audience</vt:lpstr>
      <vt:lpstr>Facebook Key Metrics Table</vt:lpstr>
      <vt:lpstr>Facebook Fans Change</vt:lpstr>
      <vt:lpstr>Average Interactions Per Facebook Post</vt:lpstr>
      <vt:lpstr>Facebook Impressions</vt:lpstr>
      <vt:lpstr>Facebook Own Posts Table</vt:lpstr>
      <vt:lpstr>Twitter Key Metrics Table</vt:lpstr>
      <vt:lpstr>Twitter Followers Change</vt:lpstr>
      <vt:lpstr>Average Interactions Per Tweet</vt:lpstr>
      <vt:lpstr>Twitter Own and Retweeted Tweets Table</vt:lpstr>
      <vt:lpstr>LinkedIn Key Metrics Table</vt:lpstr>
      <vt:lpstr>LinkedIn Followers Change</vt:lpstr>
      <vt:lpstr>Average Interactions Per LinkedIn Update</vt:lpstr>
      <vt:lpstr>LinkedIn Updates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TMA Social Media</dc:title>
  <dc:creator>Administrator</dc:creator>
  <cp:lastModifiedBy>Administrator</cp:lastModifiedBy>
  <cp:revision>1</cp:revision>
  <dcterms:created xsi:type="dcterms:W3CDTF">2017-05-01T13:41:37Z</dcterms:created>
  <dcterms:modified xsi:type="dcterms:W3CDTF">2017-05-01T13:41:57Z</dcterms:modified>
</cp:coreProperties>
</file>