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42795</c:v>
                </c:pt>
              </c:numCache>
            </c:numRef>
          </c:cat>
          <c:val>
            <c:numRef>
              <c:f>Sheet1!$B$2</c:f>
              <c:numCache>
                <c:formatCode>General</c:formatCode>
                <c:ptCount val="1"/>
                <c:pt idx="0">
                  <c:v>58</c:v>
                </c:pt>
              </c:numCache>
            </c:numRef>
          </c:val>
          <c:extLst>
            <c:ext xmlns:c16="http://schemas.microsoft.com/office/drawing/2014/chart" uri="{C3380CC4-5D6E-409C-BE32-E72D297353CC}">
              <c16:uniqueId val="{00000000-D81B-448E-AAEA-07BE267265C3}"/>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42795</c:v>
                </c:pt>
              </c:numCache>
            </c:numRef>
          </c:cat>
          <c:val>
            <c:numRef>
              <c:f>Sheet1!$C$2</c:f>
              <c:numCache>
                <c:formatCode>General</c:formatCode>
                <c:ptCount val="1"/>
                <c:pt idx="0">
                  <c:v>36</c:v>
                </c:pt>
              </c:numCache>
            </c:numRef>
          </c:val>
          <c:extLst>
            <c:ext xmlns:c16="http://schemas.microsoft.com/office/drawing/2014/chart" uri="{C3380CC4-5D6E-409C-BE32-E72D297353CC}">
              <c16:uniqueId val="{00000001-D81B-448E-AAEA-07BE267265C3}"/>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42795</c:v>
                </c:pt>
              </c:numCache>
            </c:numRef>
          </c:cat>
          <c:val>
            <c:numRef>
              <c:f>Sheet1!$D$2</c:f>
              <c:numCache>
                <c:formatCode>General</c:formatCode>
                <c:ptCount val="1"/>
                <c:pt idx="0">
                  <c:v>0</c:v>
                </c:pt>
              </c:numCache>
            </c:numRef>
          </c:val>
          <c:extLst>
            <c:ext xmlns:c16="http://schemas.microsoft.com/office/drawing/2014/chart" uri="{C3380CC4-5D6E-409C-BE32-E72D297353CC}">
              <c16:uniqueId val="{00000002-D81B-448E-AAEA-07BE267265C3}"/>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42795</c:v>
                </c:pt>
              </c:numCache>
            </c:numRef>
          </c:cat>
          <c:val>
            <c:numRef>
              <c:f>Sheet1!$E$2</c:f>
              <c:numCache>
                <c:formatCode>General</c:formatCode>
                <c:ptCount val="1"/>
                <c:pt idx="0">
                  <c:v>0</c:v>
                </c:pt>
              </c:numCache>
            </c:numRef>
          </c:val>
          <c:extLst>
            <c:ext xmlns:c16="http://schemas.microsoft.com/office/drawing/2014/chart" uri="{C3380CC4-5D6E-409C-BE32-E72D297353CC}">
              <c16:uniqueId val="{00000003-D81B-448E-AAEA-07BE267265C3}"/>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42795</c:v>
                </c:pt>
              </c:numCache>
            </c:numRef>
          </c:cat>
          <c:val>
            <c:numRef>
              <c:f>Sheet1!$F$2</c:f>
              <c:numCache>
                <c:formatCode>General</c:formatCode>
                <c:ptCount val="1"/>
                <c:pt idx="0">
                  <c:v>3071</c:v>
                </c:pt>
              </c:numCache>
            </c:numRef>
          </c:val>
          <c:extLst>
            <c:ext xmlns:c16="http://schemas.microsoft.com/office/drawing/2014/chart" uri="{C3380CC4-5D6E-409C-BE32-E72D297353CC}">
              <c16:uniqueId val="{00000004-D81B-448E-AAEA-07BE267265C3}"/>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42795</c:v>
                </c:pt>
              </c:numCache>
            </c:numRef>
          </c:cat>
          <c:val>
            <c:numRef>
              <c:f>Sheet1!$G$2</c:f>
              <c:numCache>
                <c:formatCode>General</c:formatCode>
                <c:ptCount val="1"/>
                <c:pt idx="0">
                  <c:v>0</c:v>
                </c:pt>
              </c:numCache>
            </c:numRef>
          </c:val>
          <c:extLst>
            <c:ext xmlns:c16="http://schemas.microsoft.com/office/drawing/2014/chart" uri="{C3380CC4-5D6E-409C-BE32-E72D297353CC}">
              <c16:uniqueId val="{00000005-D81B-448E-AAEA-07BE267265C3}"/>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42795</c:v>
                </c:pt>
              </c:numCache>
            </c:numRef>
          </c:cat>
          <c:val>
            <c:numRef>
              <c:f>Sheet1!$H$2</c:f>
              <c:numCache>
                <c:formatCode>General</c:formatCode>
                <c:ptCount val="1"/>
                <c:pt idx="0">
                  <c:v>0</c:v>
                </c:pt>
              </c:numCache>
            </c:numRef>
          </c:val>
          <c:extLst>
            <c:ext xmlns:c16="http://schemas.microsoft.com/office/drawing/2014/chart" uri="{C3380CC4-5D6E-409C-BE32-E72D297353CC}">
              <c16:uniqueId val="{00000006-D81B-448E-AAEA-07BE267265C3}"/>
            </c:ext>
          </c:extLst>
        </c:ser>
        <c:dLbls>
          <c:showLegendKey val="0"/>
          <c:showVal val="0"/>
          <c:showCatName val="0"/>
          <c:showSerName val="0"/>
          <c:showPercent val="0"/>
          <c:showBubbleSize val="0"/>
        </c:dLbls>
        <c:gapWidth val="219"/>
        <c:overlap val="-27"/>
        <c:axId val="273081976"/>
        <c:axId val="273079680"/>
      </c:barChart>
      <c:dateAx>
        <c:axId val="273081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79680"/>
        <c:crosses val="autoZero"/>
        <c:auto val="1"/>
        <c:lblOffset val="100"/>
        <c:baseTimeUnit val="days"/>
      </c:dateAx>
      <c:valAx>
        <c:axId val="27307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8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1</c:v>
                </c:pt>
                <c:pt idx="2">
                  <c:v>2</c:v>
                </c:pt>
                <c:pt idx="3">
                  <c:v>2</c:v>
                </c:pt>
              </c:numCache>
            </c:numRef>
          </c:val>
          <c:extLst>
            <c:ext xmlns:c16="http://schemas.microsoft.com/office/drawing/2014/chart" uri="{C3380CC4-5D6E-409C-BE32-E72D297353CC}">
              <c16:uniqueId val="{00000000-E695-460C-A7DC-A5C3C5765033}"/>
            </c:ext>
          </c:extLst>
        </c:ser>
        <c:dLbls>
          <c:showLegendKey val="0"/>
          <c:showVal val="0"/>
          <c:showCatName val="0"/>
          <c:showSerName val="0"/>
          <c:showPercent val="0"/>
          <c:showBubbleSize val="0"/>
        </c:dLbls>
        <c:gapWidth val="219"/>
        <c:overlap val="-27"/>
        <c:axId val="242103392"/>
        <c:axId val="242103720"/>
      </c:barChart>
      <c:dateAx>
        <c:axId val="242103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103720"/>
        <c:crosses val="autoZero"/>
        <c:auto val="1"/>
        <c:lblOffset val="100"/>
        <c:baseTimeUnit val="months"/>
      </c:dateAx>
      <c:valAx>
        <c:axId val="24210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10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2</c:v>
                </c:pt>
                <c:pt idx="2">
                  <c:v>2</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0E0-42C6-BE37-F6133E387F42}"/>
            </c:ext>
          </c:extLst>
        </c:ser>
        <c:dLbls>
          <c:showLegendKey val="0"/>
          <c:showVal val="0"/>
          <c:showCatName val="0"/>
          <c:showSerName val="0"/>
          <c:showPercent val="0"/>
          <c:showBubbleSize val="0"/>
        </c:dLbls>
        <c:gapWidth val="219"/>
        <c:overlap val="-27"/>
        <c:axId val="170286824"/>
        <c:axId val="276591312"/>
      </c:barChart>
      <c:dateAx>
        <c:axId val="170286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91312"/>
        <c:crosses val="autoZero"/>
        <c:auto val="1"/>
        <c:lblOffset val="100"/>
        <c:baseTimeUnit val="months"/>
      </c:dateAx>
      <c:valAx>
        <c:axId val="276591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28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1606</c:v>
                </c:pt>
                <c:pt idx="1">
                  <c:v>741</c:v>
                </c:pt>
                <c:pt idx="2">
                  <c:v>1556</c:v>
                </c:pt>
                <c:pt idx="3">
                  <c:v>709</c:v>
                </c:pt>
              </c:numCache>
            </c:numRef>
          </c:val>
          <c:extLst>
            <c:ext xmlns:c16="http://schemas.microsoft.com/office/drawing/2014/chart" uri="{C3380CC4-5D6E-409C-BE32-E72D297353CC}">
              <c16:uniqueId val="{00000000-7EDD-480A-8405-FC86EA900E4D}"/>
            </c:ext>
          </c:extLst>
        </c:ser>
        <c:dLbls>
          <c:showLegendKey val="0"/>
          <c:showVal val="0"/>
          <c:showCatName val="0"/>
          <c:showSerName val="0"/>
          <c:showPercent val="0"/>
          <c:showBubbleSize val="0"/>
        </c:dLbls>
        <c:gapWidth val="219"/>
        <c:overlap val="-27"/>
        <c:axId val="276594264"/>
        <c:axId val="276590328"/>
      </c:barChart>
      <c:dateAx>
        <c:axId val="276594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90328"/>
        <c:crosses val="autoZero"/>
        <c:auto val="1"/>
        <c:lblOffset val="100"/>
        <c:baseTimeUnit val="months"/>
      </c:dateAx>
      <c:valAx>
        <c:axId val="27659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94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2</c:v>
                </c:pt>
              </c:numCache>
            </c:numRef>
          </c:val>
          <c:extLst>
            <c:ext xmlns:c16="http://schemas.microsoft.com/office/drawing/2014/chart" uri="{C3380CC4-5D6E-409C-BE32-E72D297353CC}">
              <c16:uniqueId val="{00000000-5564-4919-BABD-CD277A429DEC}"/>
            </c:ext>
          </c:extLst>
        </c:ser>
        <c:dLbls>
          <c:showLegendKey val="0"/>
          <c:showVal val="0"/>
          <c:showCatName val="0"/>
          <c:showSerName val="0"/>
          <c:showPercent val="0"/>
          <c:showBubbleSize val="0"/>
        </c:dLbls>
        <c:gapWidth val="219"/>
        <c:overlap val="-27"/>
        <c:axId val="282145488"/>
        <c:axId val="282146472"/>
      </c:barChart>
      <c:dateAx>
        <c:axId val="282145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46472"/>
        <c:crosses val="autoZero"/>
        <c:auto val="1"/>
        <c:lblOffset val="100"/>
        <c:baseTimeUnit val="months"/>
      </c:dateAx>
      <c:valAx>
        <c:axId val="282146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4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FA2-4345-B969-502DF08C4934}"/>
            </c:ext>
          </c:extLst>
        </c:ser>
        <c:dLbls>
          <c:showLegendKey val="0"/>
          <c:showVal val="0"/>
          <c:showCatName val="0"/>
          <c:showSerName val="0"/>
          <c:showPercent val="0"/>
          <c:showBubbleSize val="0"/>
        </c:dLbls>
        <c:gapWidth val="219"/>
        <c:overlap val="-27"/>
        <c:axId val="286232728"/>
        <c:axId val="286229776"/>
      </c:barChart>
      <c:dateAx>
        <c:axId val="286232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29776"/>
        <c:crosses val="autoZero"/>
        <c:auto val="1"/>
        <c:lblOffset val="100"/>
        <c:baseTimeUnit val="months"/>
      </c:dateAx>
      <c:valAx>
        <c:axId val="28622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3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9</c:v>
                </c:pt>
              </c:numCache>
            </c:numRef>
          </c:val>
          <c:extLst>
            <c:ext xmlns:c16="http://schemas.microsoft.com/office/drawing/2014/chart" uri="{C3380CC4-5D6E-409C-BE32-E72D297353CC}">
              <c16:uniqueId val="{00000000-5002-4B64-A0F5-60E85786E547}"/>
            </c:ext>
          </c:extLst>
        </c:ser>
        <c:dLbls>
          <c:showLegendKey val="0"/>
          <c:showVal val="0"/>
          <c:showCatName val="0"/>
          <c:showSerName val="0"/>
          <c:showPercent val="0"/>
          <c:showBubbleSize val="0"/>
        </c:dLbls>
        <c:gapWidth val="219"/>
        <c:overlap val="-27"/>
        <c:axId val="282142864"/>
        <c:axId val="282137288"/>
      </c:barChart>
      <c:dateAx>
        <c:axId val="282142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37288"/>
        <c:crosses val="autoZero"/>
        <c:auto val="1"/>
        <c:lblOffset val="100"/>
        <c:baseTimeUnit val="months"/>
      </c:dateAx>
      <c:valAx>
        <c:axId val="28213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4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10</c:v>
                </c:pt>
                <c:pt idx="1">
                  <c:v>13</c:v>
                </c:pt>
                <c:pt idx="2">
                  <c:v>21</c:v>
                </c:pt>
                <c:pt idx="3">
                  <c:v>14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172-47B2-8F66-D993952F7FA1}"/>
            </c:ext>
          </c:extLst>
        </c:ser>
        <c:dLbls>
          <c:showLegendKey val="0"/>
          <c:showVal val="0"/>
          <c:showCatName val="0"/>
          <c:showSerName val="0"/>
          <c:showPercent val="0"/>
          <c:showBubbleSize val="0"/>
        </c:dLbls>
        <c:gapWidth val="219"/>
        <c:overlap val="-27"/>
        <c:axId val="241411344"/>
        <c:axId val="241411672"/>
      </c:barChart>
      <c:dateAx>
        <c:axId val="241411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411672"/>
        <c:crosses val="autoZero"/>
        <c:auto val="1"/>
        <c:lblOffset val="100"/>
        <c:baseTimeUnit val="months"/>
      </c:dateAx>
      <c:valAx>
        <c:axId val="24141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411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TMA Social Media</a:t>
            </a:r>
          </a:p>
        </p:txBody>
      </p:sp>
      <p:sp>
        <p:nvSpPr>
          <p:cNvPr id="3" name="Subtitle 2"/>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81557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28317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3933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16253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58250235"/>
                    </a:ext>
                  </a:extLst>
                </a:gridCol>
                <a:gridCol w="740664">
                  <a:extLst>
                    <a:ext uri="{9D8B030D-6E8A-4147-A177-3AD203B41FA5}">
                      <a16:colId xmlns:a16="http://schemas.microsoft.com/office/drawing/2014/main" val="1733064988"/>
                    </a:ext>
                  </a:extLst>
                </a:gridCol>
                <a:gridCol w="740664">
                  <a:extLst>
                    <a:ext uri="{9D8B030D-6E8A-4147-A177-3AD203B41FA5}">
                      <a16:colId xmlns:a16="http://schemas.microsoft.com/office/drawing/2014/main" val="1644021464"/>
                    </a:ext>
                  </a:extLst>
                </a:gridCol>
                <a:gridCol w="740664">
                  <a:extLst>
                    <a:ext uri="{9D8B030D-6E8A-4147-A177-3AD203B41FA5}">
                      <a16:colId xmlns:a16="http://schemas.microsoft.com/office/drawing/2014/main" val="4038813589"/>
                    </a:ext>
                  </a:extLst>
                </a:gridCol>
                <a:gridCol w="740664">
                  <a:extLst>
                    <a:ext uri="{9D8B030D-6E8A-4147-A177-3AD203B41FA5}">
                      <a16:colId xmlns:a16="http://schemas.microsoft.com/office/drawing/2014/main" val="2100286907"/>
                    </a:ext>
                  </a:extLst>
                </a:gridCol>
                <a:gridCol w="740664">
                  <a:extLst>
                    <a:ext uri="{9D8B030D-6E8A-4147-A177-3AD203B41FA5}">
                      <a16:colId xmlns:a16="http://schemas.microsoft.com/office/drawing/2014/main" val="2588191811"/>
                    </a:ext>
                  </a:extLst>
                </a:gridCol>
                <a:gridCol w="740664">
                  <a:extLst>
                    <a:ext uri="{9D8B030D-6E8A-4147-A177-3AD203B41FA5}">
                      <a16:colId xmlns:a16="http://schemas.microsoft.com/office/drawing/2014/main" val="128618941"/>
                    </a:ext>
                  </a:extLst>
                </a:gridCol>
                <a:gridCol w="740664">
                  <a:extLst>
                    <a:ext uri="{9D8B030D-6E8A-4147-A177-3AD203B41FA5}">
                      <a16:colId xmlns:a16="http://schemas.microsoft.com/office/drawing/2014/main" val="2413557153"/>
                    </a:ext>
                  </a:extLst>
                </a:gridCol>
                <a:gridCol w="740664">
                  <a:extLst>
                    <a:ext uri="{9D8B030D-6E8A-4147-A177-3AD203B41FA5}">
                      <a16:colId xmlns:a16="http://schemas.microsoft.com/office/drawing/2014/main" val="1230599174"/>
                    </a:ext>
                  </a:extLst>
                </a:gridCol>
                <a:gridCol w="740664">
                  <a:extLst>
                    <a:ext uri="{9D8B030D-6E8A-4147-A177-3AD203B41FA5}">
                      <a16:colId xmlns:a16="http://schemas.microsoft.com/office/drawing/2014/main" val="236661076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43330179"/>
                  </a:ext>
                </a:extLst>
              </a:tr>
              <a:tr h="370840">
                <a:tc>
                  <a:txBody>
                    <a:bodyPr/>
                    <a:lstStyle/>
                    <a:p>
                      <a:r>
                        <a:rPr lang="en-US" sz="1000"/>
                        <a:t>Tokio Marine America</a:t>
                      </a:r>
                    </a:p>
                  </a:txBody>
                  <a:tcPr/>
                </a:tc>
                <a:tc>
                  <a:txBody>
                    <a:bodyPr/>
                    <a:lstStyle/>
                    <a:p>
                      <a:r>
                        <a:rPr lang="en-US" sz="1000"/>
                        <a:t>58</a:t>
                      </a:r>
                    </a:p>
                  </a:txBody>
                  <a:tcPr/>
                </a:tc>
                <a:tc>
                  <a:txBody>
                    <a:bodyPr/>
                    <a:lstStyle/>
                    <a:p>
                      <a:r>
                        <a:rPr lang="en-US" sz="1000"/>
                        <a:t>2</a:t>
                      </a:r>
                    </a:p>
                  </a:txBody>
                  <a:tcPr/>
                </a:tc>
                <a:tc>
                  <a:txBody>
                    <a:bodyPr/>
                    <a:lstStyle/>
                    <a:p>
                      <a:r>
                        <a:rPr lang="en-US" sz="1000"/>
                        <a:t>14</a:t>
                      </a:r>
                    </a:p>
                  </a:txBody>
                  <a:tcPr/>
                </a:tc>
                <a:tc>
                  <a:txBody>
                    <a:bodyPr/>
                    <a:lstStyle/>
                    <a:p>
                      <a:r>
                        <a:rPr lang="en-US" sz="1000"/>
                        <a:t>35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4.5113%</a:t>
                      </a:r>
                    </a:p>
                  </a:txBody>
                  <a:tcPr/>
                </a:tc>
                <a:tc>
                  <a:txBody>
                    <a:bodyPr/>
                    <a:lstStyle/>
                    <a:p>
                      <a:r>
                        <a:rPr lang="en-US" sz="1000"/>
                        <a:t>0.0%</a:t>
                      </a:r>
                    </a:p>
                  </a:txBody>
                  <a:tcPr/>
                </a:tc>
                <a:extLst>
                  <a:ext uri="{0D108BD9-81ED-4DB2-BD59-A6C34878D82A}">
                    <a16:rowId xmlns:a16="http://schemas.microsoft.com/office/drawing/2014/main" val="152503822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758468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53720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5391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5859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9653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45694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3181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62596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78054368"/>
                    </a:ext>
                  </a:extLst>
                </a:gridCol>
                <a:gridCol w="658368">
                  <a:extLst>
                    <a:ext uri="{9D8B030D-6E8A-4147-A177-3AD203B41FA5}">
                      <a16:colId xmlns:a16="http://schemas.microsoft.com/office/drawing/2014/main" val="97912983"/>
                    </a:ext>
                  </a:extLst>
                </a:gridCol>
                <a:gridCol w="658368">
                  <a:extLst>
                    <a:ext uri="{9D8B030D-6E8A-4147-A177-3AD203B41FA5}">
                      <a16:colId xmlns:a16="http://schemas.microsoft.com/office/drawing/2014/main" val="3517965665"/>
                    </a:ext>
                  </a:extLst>
                </a:gridCol>
                <a:gridCol w="658368">
                  <a:extLst>
                    <a:ext uri="{9D8B030D-6E8A-4147-A177-3AD203B41FA5}">
                      <a16:colId xmlns:a16="http://schemas.microsoft.com/office/drawing/2014/main" val="4260176232"/>
                    </a:ext>
                  </a:extLst>
                </a:gridCol>
                <a:gridCol w="658368">
                  <a:extLst>
                    <a:ext uri="{9D8B030D-6E8A-4147-A177-3AD203B41FA5}">
                      <a16:colId xmlns:a16="http://schemas.microsoft.com/office/drawing/2014/main" val="1300018782"/>
                    </a:ext>
                  </a:extLst>
                </a:gridCol>
                <a:gridCol w="658368">
                  <a:extLst>
                    <a:ext uri="{9D8B030D-6E8A-4147-A177-3AD203B41FA5}">
                      <a16:colId xmlns:a16="http://schemas.microsoft.com/office/drawing/2014/main" val="3541851807"/>
                    </a:ext>
                  </a:extLst>
                </a:gridCol>
                <a:gridCol w="658368">
                  <a:extLst>
                    <a:ext uri="{9D8B030D-6E8A-4147-A177-3AD203B41FA5}">
                      <a16:colId xmlns:a16="http://schemas.microsoft.com/office/drawing/2014/main" val="405575310"/>
                    </a:ext>
                  </a:extLst>
                </a:gridCol>
                <a:gridCol w="658368">
                  <a:extLst>
                    <a:ext uri="{9D8B030D-6E8A-4147-A177-3AD203B41FA5}">
                      <a16:colId xmlns:a16="http://schemas.microsoft.com/office/drawing/2014/main" val="157047066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546611661"/>
                  </a:ext>
                </a:extLst>
              </a:tr>
              <a:tr h="370840">
                <a:tc>
                  <a:txBody>
                    <a:bodyPr/>
                    <a:lstStyle/>
                    <a:p>
                      <a:r>
                        <a:rPr lang="en-US" sz="1000" b="1"/>
                        <a:t>Tokio Marine America - 2017-03-28 14:09:28</a:t>
                      </a:r>
                      <a:r>
                        <a:rPr lang="en-US" sz="1000"/>
                        <a:t>
The end of March/early April is a bittersweet time as we say goodbye to our friends as they rotate back to Japan while we welcome new Tokio Marine colleagues coming into the states.</a:t>
                      </a:r>
                    </a:p>
                  </a:txBody>
                  <a:tcPr/>
                </a:tc>
                <a:tc>
                  <a:txBody>
                    <a:bodyPr/>
                    <a:lstStyle/>
                    <a:p>
                      <a:r>
                        <a:rPr lang="en-US" sz="1000"/>
                        <a:t>8</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13.7931%</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501845257"/>
                  </a:ext>
                </a:extLst>
              </a:tr>
              <a:tr h="370840">
                <a:tc>
                  <a:txBody>
                    <a:bodyPr/>
                    <a:lstStyle/>
                    <a:p>
                      <a:r>
                        <a:rPr lang="en-US" sz="1000" b="1"/>
                        <a:t>Tokio Marine America - 2017-03-01 14:35:19</a:t>
                      </a:r>
                      <a:r>
                        <a:rPr lang="en-US" sz="1000"/>
                        <a:t>
In our continuing Good Company efforts, Tokio Marine Group Companies raised over $16,000 and donated over 2,000 coats to the One Warm Coat organization. #onewarmcoat #tobeagoodcompany. If you would like to give, donations can be made online at http://www.onewarmcoat.org/donate/.</a:t>
                      </a:r>
                    </a:p>
                  </a:txBody>
                  <a:tcPr/>
                </a:tc>
                <a:tc>
                  <a:txBody>
                    <a:bodyPr/>
                    <a:lstStyle/>
                    <a:p>
                      <a:r>
                        <a:rPr lang="en-US" sz="1000"/>
                        <a:t>7</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12.5000%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048471997"/>
                  </a:ext>
                </a:extLst>
              </a:tr>
              <a:tr h="370840">
                <a:tc>
                  <a:txBody>
                    <a:bodyPr/>
                    <a:lstStyle/>
                    <a:p>
                      <a:r>
                        <a:rPr lang="en-US" sz="1000" b="1"/>
                        <a:t>Tokio Marine America - 2017-03-17 14:14:26</a:t>
                      </a:r>
                      <a:r>
                        <a:rPr lang="en-US" sz="1000"/>
                        <a:t>
Happy St. Patrick's Day!!!!</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12.5000%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30261505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369624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92268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0605847"/>
                    </a:ext>
                  </a:extLst>
                </a:gridCol>
                <a:gridCol w="493776">
                  <a:extLst>
                    <a:ext uri="{9D8B030D-6E8A-4147-A177-3AD203B41FA5}">
                      <a16:colId xmlns:a16="http://schemas.microsoft.com/office/drawing/2014/main" val="2678335408"/>
                    </a:ext>
                  </a:extLst>
                </a:gridCol>
                <a:gridCol w="493776">
                  <a:extLst>
                    <a:ext uri="{9D8B030D-6E8A-4147-A177-3AD203B41FA5}">
                      <a16:colId xmlns:a16="http://schemas.microsoft.com/office/drawing/2014/main" val="196598274"/>
                    </a:ext>
                  </a:extLst>
                </a:gridCol>
                <a:gridCol w="493776">
                  <a:extLst>
                    <a:ext uri="{9D8B030D-6E8A-4147-A177-3AD203B41FA5}">
                      <a16:colId xmlns:a16="http://schemas.microsoft.com/office/drawing/2014/main" val="3440331046"/>
                    </a:ext>
                  </a:extLst>
                </a:gridCol>
                <a:gridCol w="493776">
                  <a:extLst>
                    <a:ext uri="{9D8B030D-6E8A-4147-A177-3AD203B41FA5}">
                      <a16:colId xmlns:a16="http://schemas.microsoft.com/office/drawing/2014/main" val="2885525112"/>
                    </a:ext>
                  </a:extLst>
                </a:gridCol>
                <a:gridCol w="493776">
                  <a:extLst>
                    <a:ext uri="{9D8B030D-6E8A-4147-A177-3AD203B41FA5}">
                      <a16:colId xmlns:a16="http://schemas.microsoft.com/office/drawing/2014/main" val="393272522"/>
                    </a:ext>
                  </a:extLst>
                </a:gridCol>
                <a:gridCol w="493776">
                  <a:extLst>
                    <a:ext uri="{9D8B030D-6E8A-4147-A177-3AD203B41FA5}">
                      <a16:colId xmlns:a16="http://schemas.microsoft.com/office/drawing/2014/main" val="2991550738"/>
                    </a:ext>
                  </a:extLst>
                </a:gridCol>
                <a:gridCol w="493776">
                  <a:extLst>
                    <a:ext uri="{9D8B030D-6E8A-4147-A177-3AD203B41FA5}">
                      <a16:colId xmlns:a16="http://schemas.microsoft.com/office/drawing/2014/main" val="619196398"/>
                    </a:ext>
                  </a:extLst>
                </a:gridCol>
                <a:gridCol w="493776">
                  <a:extLst>
                    <a:ext uri="{9D8B030D-6E8A-4147-A177-3AD203B41FA5}">
                      <a16:colId xmlns:a16="http://schemas.microsoft.com/office/drawing/2014/main" val="1834599525"/>
                    </a:ext>
                  </a:extLst>
                </a:gridCol>
                <a:gridCol w="493776">
                  <a:extLst>
                    <a:ext uri="{9D8B030D-6E8A-4147-A177-3AD203B41FA5}">
                      <a16:colId xmlns:a16="http://schemas.microsoft.com/office/drawing/2014/main" val="2421288228"/>
                    </a:ext>
                  </a:extLst>
                </a:gridCol>
                <a:gridCol w="493776">
                  <a:extLst>
                    <a:ext uri="{9D8B030D-6E8A-4147-A177-3AD203B41FA5}">
                      <a16:colId xmlns:a16="http://schemas.microsoft.com/office/drawing/2014/main" val="3577717607"/>
                    </a:ext>
                  </a:extLst>
                </a:gridCol>
                <a:gridCol w="493776">
                  <a:extLst>
                    <a:ext uri="{9D8B030D-6E8A-4147-A177-3AD203B41FA5}">
                      <a16:colId xmlns:a16="http://schemas.microsoft.com/office/drawing/2014/main" val="2381473934"/>
                    </a:ext>
                  </a:extLst>
                </a:gridCol>
                <a:gridCol w="493776">
                  <a:extLst>
                    <a:ext uri="{9D8B030D-6E8A-4147-A177-3AD203B41FA5}">
                      <a16:colId xmlns:a16="http://schemas.microsoft.com/office/drawing/2014/main" val="677170751"/>
                    </a:ext>
                  </a:extLst>
                </a:gridCol>
                <a:gridCol w="493776">
                  <a:extLst>
                    <a:ext uri="{9D8B030D-6E8A-4147-A177-3AD203B41FA5}">
                      <a16:colId xmlns:a16="http://schemas.microsoft.com/office/drawing/2014/main" val="100986699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80882380"/>
                  </a:ext>
                </a:extLst>
              </a:tr>
              <a:tr h="370840">
                <a:tc>
                  <a:txBody>
                    <a:bodyPr/>
                    <a:lstStyle/>
                    <a:p>
                      <a:r>
                        <a:rPr lang="en-US" sz="1000"/>
                        <a:t>@TokioMAmerica</a:t>
                      </a:r>
                    </a:p>
                  </a:txBody>
                  <a:tcPr/>
                </a:tc>
                <a:tc>
                  <a:txBody>
                    <a:bodyPr/>
                    <a:lstStyle/>
                    <a:p>
                      <a:r>
                        <a:rPr lang="en-US" sz="1000"/>
                        <a:t>36</a:t>
                      </a:r>
                    </a:p>
                  </a:txBody>
                  <a:tcPr/>
                </a:tc>
                <a:tc>
                  <a:txBody>
                    <a:bodyPr/>
                    <a:lstStyle/>
                    <a:p>
                      <a:r>
                        <a:rPr lang="en-US" sz="1000"/>
                        <a:t>n/a</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478900018"/>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922943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38742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9862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36459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9255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Own and Retweeted Tweets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04492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50924735"/>
                    </a:ext>
                  </a:extLst>
                </a:gridCol>
                <a:gridCol w="822960">
                  <a:extLst>
                    <a:ext uri="{9D8B030D-6E8A-4147-A177-3AD203B41FA5}">
                      <a16:colId xmlns:a16="http://schemas.microsoft.com/office/drawing/2014/main" val="2990271896"/>
                    </a:ext>
                  </a:extLst>
                </a:gridCol>
                <a:gridCol w="822960">
                  <a:extLst>
                    <a:ext uri="{9D8B030D-6E8A-4147-A177-3AD203B41FA5}">
                      <a16:colId xmlns:a16="http://schemas.microsoft.com/office/drawing/2014/main" val="3698475727"/>
                    </a:ext>
                  </a:extLst>
                </a:gridCol>
                <a:gridCol w="822960">
                  <a:extLst>
                    <a:ext uri="{9D8B030D-6E8A-4147-A177-3AD203B41FA5}">
                      <a16:colId xmlns:a16="http://schemas.microsoft.com/office/drawing/2014/main" val="1124724750"/>
                    </a:ext>
                  </a:extLst>
                </a:gridCol>
                <a:gridCol w="822960">
                  <a:extLst>
                    <a:ext uri="{9D8B030D-6E8A-4147-A177-3AD203B41FA5}">
                      <a16:colId xmlns:a16="http://schemas.microsoft.com/office/drawing/2014/main" val="558638432"/>
                    </a:ext>
                  </a:extLst>
                </a:gridCol>
                <a:gridCol w="822960">
                  <a:extLst>
                    <a:ext uri="{9D8B030D-6E8A-4147-A177-3AD203B41FA5}">
                      <a16:colId xmlns:a16="http://schemas.microsoft.com/office/drawing/2014/main" val="3915525194"/>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7909211"/>
                  </a:ext>
                </a:extLst>
              </a:tr>
              <a:tr h="370840">
                <a:tc>
                  <a:txBody>
                    <a:bodyPr/>
                    <a:lstStyle/>
                    <a:p>
                      <a:r>
                        <a:rPr lang="en-US" sz="1000" b="1"/>
                        <a:t>@TokioMAmerica - 2017-03-08 15:14:46</a:t>
                      </a:r>
                      <a:r>
                        <a:rPr lang="en-US" sz="1000"/>
                        <a:t>
TMA Supports Park East High School's Travel Club in NYC! We delivered a check for $4,382 to the teachers and students at Park East High https://t.co/CuOxiNNonV</a:t>
                      </a:r>
                    </a:p>
                  </a:txBody>
                  <a:tcPr/>
                </a:tc>
                <a:tc>
                  <a:txBody>
                    <a:bodyPr/>
                    <a:lstStyle/>
                    <a:p>
                      <a:r>
                        <a:rPr lang="en-US" sz="1000"/>
                        <a:t>No</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2.7778%</a:t>
                      </a:r>
                    </a:p>
                  </a:txBody>
                  <a:tcPr/>
                </a:tc>
                <a:extLst>
                  <a:ext uri="{0D108BD9-81ED-4DB2-BD59-A6C34878D82A}">
                    <a16:rowId xmlns:a16="http://schemas.microsoft.com/office/drawing/2014/main" val="2166133445"/>
                  </a:ext>
                </a:extLst>
              </a:tr>
              <a:tr h="370840">
                <a:tc>
                  <a:txBody>
                    <a:bodyPr/>
                    <a:lstStyle/>
                    <a:p>
                      <a:r>
                        <a:rPr lang="en-US" sz="1000" b="1"/>
                        <a:t>@TokioMAmerica - 2017-03-22 19:29:30</a:t>
                      </a:r>
                      <a:r>
                        <a:rPr lang="en-US" sz="1000"/>
                        <a:t>
We are hiring! Check out our careers page: https://t.co/uXPgvL2LTO</a:t>
                      </a:r>
                    </a:p>
                  </a:txBody>
                  <a:tcPr/>
                </a:tc>
                <a:tc>
                  <a:txBody>
                    <a:bodyPr/>
                    <a:lstStyle/>
                    <a:p>
                      <a:r>
                        <a:rPr lang="en-US" sz="1000"/>
                        <a:t>No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a:t>
                      </a:r>
                    </a:p>
                  </a:txBody>
                  <a:tcPr/>
                </a:tc>
                <a:extLst>
                  <a:ext uri="{0D108BD9-81ED-4DB2-BD59-A6C34878D82A}">
                    <a16:rowId xmlns:a16="http://schemas.microsoft.com/office/drawing/2014/main" val="592774743"/>
                  </a:ext>
                </a:extLst>
              </a:tr>
              <a:tr h="370840">
                <a:tc>
                  <a:txBody>
                    <a:bodyPr/>
                    <a:lstStyle/>
                    <a:p>
                      <a:r>
                        <a:rPr lang="en-US" sz="1000" b="1"/>
                        <a:t>@TokioMAmerica - 2017-03-29 18:36:19</a:t>
                      </a:r>
                      <a:r>
                        <a:rPr lang="en-US" sz="1000"/>
                        <a:t>
We are hiring! Check out this awesome opportunity in our Addison, TX office! https://t.co/BiI9JkQzni https://t.co/tUADk8jXxN</a:t>
                      </a:r>
                    </a:p>
                  </a:txBody>
                  <a:tcPr/>
                </a:tc>
                <a:tc>
                  <a:txBody>
                    <a:bodyPr/>
                    <a:lstStyle/>
                    <a:p>
                      <a:r>
                        <a:rPr lang="en-US" sz="1000"/>
                        <a:t>No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a:t>
                      </a:r>
                    </a:p>
                  </a:txBody>
                  <a:tcPr/>
                </a:tc>
                <a:extLst>
                  <a:ext uri="{0D108BD9-81ED-4DB2-BD59-A6C34878D82A}">
                    <a16:rowId xmlns:a16="http://schemas.microsoft.com/office/drawing/2014/main" val="157412418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931878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52554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0118408"/>
                    </a:ext>
                  </a:extLst>
                </a:gridCol>
                <a:gridCol w="1069848">
                  <a:extLst>
                    <a:ext uri="{9D8B030D-6E8A-4147-A177-3AD203B41FA5}">
                      <a16:colId xmlns:a16="http://schemas.microsoft.com/office/drawing/2014/main" val="241597067"/>
                    </a:ext>
                  </a:extLst>
                </a:gridCol>
                <a:gridCol w="1069848">
                  <a:extLst>
                    <a:ext uri="{9D8B030D-6E8A-4147-A177-3AD203B41FA5}">
                      <a16:colId xmlns:a16="http://schemas.microsoft.com/office/drawing/2014/main" val="3858756001"/>
                    </a:ext>
                  </a:extLst>
                </a:gridCol>
                <a:gridCol w="1069848">
                  <a:extLst>
                    <a:ext uri="{9D8B030D-6E8A-4147-A177-3AD203B41FA5}">
                      <a16:colId xmlns:a16="http://schemas.microsoft.com/office/drawing/2014/main" val="130641715"/>
                    </a:ext>
                  </a:extLst>
                </a:gridCol>
                <a:gridCol w="1069848">
                  <a:extLst>
                    <a:ext uri="{9D8B030D-6E8A-4147-A177-3AD203B41FA5}">
                      <a16:colId xmlns:a16="http://schemas.microsoft.com/office/drawing/2014/main" val="153792329"/>
                    </a:ext>
                  </a:extLst>
                </a:gridCol>
                <a:gridCol w="1069848">
                  <a:extLst>
                    <a:ext uri="{9D8B030D-6E8A-4147-A177-3AD203B41FA5}">
                      <a16:colId xmlns:a16="http://schemas.microsoft.com/office/drawing/2014/main" val="3871694084"/>
                    </a:ext>
                  </a:extLst>
                </a:gridCol>
                <a:gridCol w="1069848">
                  <a:extLst>
                    <a:ext uri="{9D8B030D-6E8A-4147-A177-3AD203B41FA5}">
                      <a16:colId xmlns:a16="http://schemas.microsoft.com/office/drawing/2014/main" val="329293033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07537805"/>
                  </a:ext>
                </a:extLst>
              </a:tr>
              <a:tr h="370840">
                <a:tc>
                  <a:txBody>
                    <a:bodyPr/>
                    <a:lstStyle/>
                    <a:p>
                      <a:r>
                        <a:rPr lang="en-US" sz="1000"/>
                        <a:t>Tokio Marine America</a:t>
                      </a:r>
                    </a:p>
                  </a:txBody>
                  <a:tcPr/>
                </a:tc>
                <a:tc>
                  <a:txBody>
                    <a:bodyPr/>
                    <a:lstStyle/>
                    <a:p>
                      <a:r>
                        <a:rPr lang="en-US" sz="1000"/>
                        <a:t>3071</a:t>
                      </a:r>
                    </a:p>
                  </a:txBody>
                  <a:tcPr/>
                </a:tc>
                <a:tc>
                  <a:txBody>
                    <a:bodyPr/>
                    <a:lstStyle/>
                    <a:p>
                      <a:r>
                        <a:rPr lang="en-US" sz="1000"/>
                        <a:t>n/a</a:t>
                      </a:r>
                    </a:p>
                  </a:txBody>
                  <a:tcPr/>
                </a:tc>
                <a:tc>
                  <a:txBody>
                    <a:bodyPr/>
                    <a:lstStyle/>
                    <a:p>
                      <a:r>
                        <a:rPr lang="en-US" sz="1000"/>
                        <a:t>13</a:t>
                      </a:r>
                    </a:p>
                  </a:txBody>
                  <a:tcPr/>
                </a:tc>
                <a:tc>
                  <a:txBody>
                    <a:bodyPr/>
                    <a:lstStyle/>
                    <a:p>
                      <a:r>
                        <a:rPr lang="en-US" sz="1000"/>
                        <a:t>267</a:t>
                      </a:r>
                    </a:p>
                  </a:txBody>
                  <a:tcPr/>
                </a:tc>
                <a:tc>
                  <a:txBody>
                    <a:bodyPr/>
                    <a:lstStyle/>
                    <a:p>
                      <a:r>
                        <a:rPr lang="en-US" sz="1000"/>
                        <a:t>7</a:t>
                      </a:r>
                    </a:p>
                  </a:txBody>
                  <a:tcPr/>
                </a:tc>
                <a:tc>
                  <a:txBody>
                    <a:bodyPr/>
                    <a:lstStyle/>
                    <a:p>
                      <a:r>
                        <a:rPr lang="en-US" sz="1000"/>
                        <a:t>n/a</a:t>
                      </a:r>
                    </a:p>
                  </a:txBody>
                  <a:tcPr/>
                </a:tc>
                <a:extLst>
                  <a:ext uri="{0D108BD9-81ED-4DB2-BD59-A6C34878D82A}">
                    <a16:rowId xmlns:a16="http://schemas.microsoft.com/office/drawing/2014/main" val="200265430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895386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31151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34464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11343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4408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18737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60863559"/>
                    </a:ext>
                  </a:extLst>
                </a:gridCol>
                <a:gridCol w="987552">
                  <a:extLst>
                    <a:ext uri="{9D8B030D-6E8A-4147-A177-3AD203B41FA5}">
                      <a16:colId xmlns:a16="http://schemas.microsoft.com/office/drawing/2014/main" val="381992201"/>
                    </a:ext>
                  </a:extLst>
                </a:gridCol>
                <a:gridCol w="987552">
                  <a:extLst>
                    <a:ext uri="{9D8B030D-6E8A-4147-A177-3AD203B41FA5}">
                      <a16:colId xmlns:a16="http://schemas.microsoft.com/office/drawing/2014/main" val="1543150742"/>
                    </a:ext>
                  </a:extLst>
                </a:gridCol>
                <a:gridCol w="987552">
                  <a:extLst>
                    <a:ext uri="{9D8B030D-6E8A-4147-A177-3AD203B41FA5}">
                      <a16:colId xmlns:a16="http://schemas.microsoft.com/office/drawing/2014/main" val="3894012686"/>
                    </a:ext>
                  </a:extLst>
                </a:gridCol>
                <a:gridCol w="987552">
                  <a:extLst>
                    <a:ext uri="{9D8B030D-6E8A-4147-A177-3AD203B41FA5}">
                      <a16:colId xmlns:a16="http://schemas.microsoft.com/office/drawing/2014/main" val="3264560006"/>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946136131"/>
                  </a:ext>
                </a:extLst>
              </a:tr>
              <a:tr h="370840">
                <a:tc>
                  <a:txBody>
                    <a:bodyPr/>
                    <a:lstStyle/>
                    <a:p>
                      <a:r>
                        <a:rPr lang="en-US" sz="1000" b="1"/>
                        <a:t>Tokio Marine America - 2017-03-28 14:09:59</a:t>
                      </a:r>
                      <a:r>
                        <a:rPr lang="en-US" sz="1000"/>
                        <a:t>
The end of March/early April is a bittersweet time as we say goodbye to our friends as they rotate back to Japan while we welcome new Tokio Marine colleagues coming into the states.</a:t>
                      </a:r>
                    </a:p>
                  </a:txBody>
                  <a:tcPr/>
                </a:tc>
                <a:tc>
                  <a:txBody>
                    <a:bodyPr/>
                    <a:lstStyle/>
                    <a:p>
                      <a:r>
                        <a:rPr lang="en-US" sz="1000"/>
                        <a:t>51</a:t>
                      </a:r>
                    </a:p>
                  </a:txBody>
                  <a:tcPr/>
                </a:tc>
                <a:tc>
                  <a:txBody>
                    <a:bodyPr/>
                    <a:lstStyle/>
                    <a:p>
                      <a:r>
                        <a:rPr lang="en-US" sz="1000"/>
                        <a:t>2</a:t>
                      </a:r>
                    </a:p>
                  </a:txBody>
                  <a:tcPr/>
                </a:tc>
                <a:tc>
                  <a:txBody>
                    <a:bodyPr/>
                    <a:lstStyle/>
                    <a:p>
                      <a:r>
                        <a:rPr lang="en-US" sz="1000"/>
                        <a:t>1.7303%</a:t>
                      </a:r>
                    </a:p>
                  </a:txBody>
                  <a:tcPr/>
                </a:tc>
                <a:tc>
                  <a:txBody>
                    <a:bodyPr/>
                    <a:lstStyle/>
                    <a:p>
                      <a:r>
                        <a:rPr lang="en-US" sz="1000"/>
                        <a:t>Photo</a:t>
                      </a:r>
                    </a:p>
                  </a:txBody>
                  <a:tcPr/>
                </a:tc>
                <a:extLst>
                  <a:ext uri="{0D108BD9-81ED-4DB2-BD59-A6C34878D82A}">
                    <a16:rowId xmlns:a16="http://schemas.microsoft.com/office/drawing/2014/main" val="1193766938"/>
                  </a:ext>
                </a:extLst>
              </a:tr>
              <a:tr h="370840">
                <a:tc>
                  <a:txBody>
                    <a:bodyPr/>
                    <a:lstStyle/>
                    <a:p>
                      <a:r>
                        <a:rPr lang="en-US" sz="1000" b="1"/>
                        <a:t>Tokio Marine America - 2017-03-17 14:14:42</a:t>
                      </a:r>
                      <a:r>
                        <a:rPr lang="en-US" sz="1000"/>
                        <a:t>
Happy St. Patrick's Day!!!!</a:t>
                      </a:r>
                    </a:p>
                  </a:txBody>
                  <a:tcPr/>
                </a:tc>
                <a:tc>
                  <a:txBody>
                    <a:bodyPr/>
                    <a:lstStyle/>
                    <a:p>
                      <a:r>
                        <a:rPr lang="en-US" sz="1000"/>
                        <a:t>43</a:t>
                      </a:r>
                    </a:p>
                  </a:txBody>
                  <a:tcPr/>
                </a:tc>
                <a:tc>
                  <a:txBody>
                    <a:bodyPr/>
                    <a:lstStyle/>
                    <a:p>
                      <a:r>
                        <a:rPr lang="en-US" sz="1000"/>
                        <a:t>3</a:t>
                      </a:r>
                    </a:p>
                  </a:txBody>
                  <a:tcPr/>
                </a:tc>
                <a:tc>
                  <a:txBody>
                    <a:bodyPr/>
                    <a:lstStyle/>
                    <a:p>
                      <a:r>
                        <a:rPr lang="en-US" sz="1000"/>
                        <a:t>1.5102%</a:t>
                      </a:r>
                    </a:p>
                  </a:txBody>
                  <a:tcPr/>
                </a:tc>
                <a:tc>
                  <a:txBody>
                    <a:bodyPr/>
                    <a:lstStyle/>
                    <a:p>
                      <a:r>
                        <a:rPr lang="en-US" sz="1000"/>
                        <a:t>Photo</a:t>
                      </a:r>
                    </a:p>
                  </a:txBody>
                  <a:tcPr/>
                </a:tc>
                <a:extLst>
                  <a:ext uri="{0D108BD9-81ED-4DB2-BD59-A6C34878D82A}">
                    <a16:rowId xmlns:a16="http://schemas.microsoft.com/office/drawing/2014/main" val="3990280733"/>
                  </a:ext>
                </a:extLst>
              </a:tr>
              <a:tr h="370840">
                <a:tc>
                  <a:txBody>
                    <a:bodyPr/>
                    <a:lstStyle/>
                    <a:p>
                      <a:r>
                        <a:rPr lang="en-US" sz="1000" b="1"/>
                        <a:t>Tokio Marine America - 2017-03-15 13:36:36</a:t>
                      </a:r>
                      <a:r>
                        <a:rPr lang="en-US" sz="1000"/>
                        <a:t>
Mangrove Planting - an annual Tokio Marine tradition! Our TMA representative Carol just came back from planting Mangrove Trees in the Philippines. She was selected to represent TMA in this annual tradition to help our global environment.</a:t>
                      </a:r>
                    </a:p>
                  </a:txBody>
                  <a:tcPr/>
                </a:tc>
                <a:tc>
                  <a:txBody>
                    <a:bodyPr/>
                    <a:lstStyle/>
                    <a:p>
                      <a:r>
                        <a:rPr lang="en-US" sz="1000"/>
                        <a:t>34</a:t>
                      </a:r>
                    </a:p>
                  </a:txBody>
                  <a:tcPr/>
                </a:tc>
                <a:tc>
                  <a:txBody>
                    <a:bodyPr/>
                    <a:lstStyle/>
                    <a:p>
                      <a:r>
                        <a:rPr lang="en-US" sz="1000"/>
                        <a:t>2</a:t>
                      </a:r>
                    </a:p>
                  </a:txBody>
                  <a:tcPr/>
                </a:tc>
                <a:tc>
                  <a:txBody>
                    <a:bodyPr/>
                    <a:lstStyle/>
                    <a:p>
                      <a:r>
                        <a:rPr lang="en-US" sz="1000"/>
                        <a:t>1.1834%</a:t>
                      </a:r>
                    </a:p>
                  </a:txBody>
                  <a:tcPr/>
                </a:tc>
                <a:tc>
                  <a:txBody>
                    <a:bodyPr/>
                    <a:lstStyle/>
                    <a:p>
                      <a:r>
                        <a:rPr lang="en-US" sz="1000"/>
                        <a:t>Photo</a:t>
                      </a:r>
                    </a:p>
                  </a:txBody>
                  <a:tcPr/>
                </a:tc>
                <a:extLst>
                  <a:ext uri="{0D108BD9-81ED-4DB2-BD59-A6C34878D82A}">
                    <a16:rowId xmlns:a16="http://schemas.microsoft.com/office/drawing/2014/main" val="236261538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1610281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355</Words>
  <Application>Microsoft Office PowerPoint</Application>
  <PresentationFormat>On-screen Show (4:3)</PresentationFormat>
  <Paragraphs>176</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TMA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2017-04-07T13:14:34Z</dcterms:created>
  <dcterms:modified xsi:type="dcterms:W3CDTF">2017-04-07T13:14:54Z</dcterms:modified>
</cp:coreProperties>
</file>