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58</c:v>
                </c:pt>
              </c:numCache>
            </c:numRef>
          </c:val>
          <c:extLst>
            <c:ext xmlns:c16="http://schemas.microsoft.com/office/drawing/2014/chart" uri="{C3380CC4-5D6E-409C-BE32-E72D297353CC}">
              <c16:uniqueId val="{00000000-6FE8-43C8-9319-A9726B6CD0A8}"/>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36</c:v>
                </c:pt>
              </c:numCache>
            </c:numRef>
          </c:val>
          <c:extLst>
            <c:ext xmlns:c16="http://schemas.microsoft.com/office/drawing/2014/chart" uri="{C3380CC4-5D6E-409C-BE32-E72D297353CC}">
              <c16:uniqueId val="{00000001-6FE8-43C8-9319-A9726B6CD0A8}"/>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6FE8-43C8-9319-A9726B6CD0A8}"/>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6FE8-43C8-9319-A9726B6CD0A8}"/>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3071</c:v>
                </c:pt>
              </c:numCache>
            </c:numRef>
          </c:val>
          <c:extLst>
            <c:ext xmlns:c16="http://schemas.microsoft.com/office/drawing/2014/chart" uri="{C3380CC4-5D6E-409C-BE32-E72D297353CC}">
              <c16:uniqueId val="{00000004-6FE8-43C8-9319-A9726B6CD0A8}"/>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0</c:v>
                </c:pt>
              </c:numCache>
            </c:numRef>
          </c:val>
          <c:extLst>
            <c:ext xmlns:c16="http://schemas.microsoft.com/office/drawing/2014/chart" uri="{C3380CC4-5D6E-409C-BE32-E72D297353CC}">
              <c16:uniqueId val="{00000005-6FE8-43C8-9319-A9726B6CD0A8}"/>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6FE8-43C8-9319-A9726B6CD0A8}"/>
            </c:ext>
          </c:extLst>
        </c:ser>
        <c:dLbls>
          <c:showLegendKey val="0"/>
          <c:showVal val="0"/>
          <c:showCatName val="0"/>
          <c:showSerName val="0"/>
          <c:showPercent val="0"/>
          <c:showBubbleSize val="0"/>
        </c:dLbls>
        <c:gapWidth val="219"/>
        <c:overlap val="-27"/>
        <c:axId val="274015312"/>
        <c:axId val="274017608"/>
      </c:barChart>
      <c:dateAx>
        <c:axId val="27401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7608"/>
        <c:crosses val="autoZero"/>
        <c:auto val="1"/>
        <c:lblOffset val="100"/>
        <c:baseTimeUnit val="days"/>
      </c:dateAx>
      <c:valAx>
        <c:axId val="27401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2</c:v>
                </c:pt>
              </c:numCache>
            </c:numRef>
          </c:val>
          <c:extLst>
            <c:ext xmlns:c16="http://schemas.microsoft.com/office/drawing/2014/chart" uri="{C3380CC4-5D6E-409C-BE32-E72D297353CC}">
              <c16:uniqueId val="{00000000-E6E5-4AD4-BE08-2981BCE9B94F}"/>
            </c:ext>
          </c:extLst>
        </c:ser>
        <c:dLbls>
          <c:showLegendKey val="0"/>
          <c:showVal val="0"/>
          <c:showCatName val="0"/>
          <c:showSerName val="0"/>
          <c:showPercent val="0"/>
          <c:showBubbleSize val="0"/>
        </c:dLbls>
        <c:gapWidth val="219"/>
        <c:overlap val="-27"/>
        <c:axId val="243915632"/>
        <c:axId val="243909072"/>
      </c:barChart>
      <c:dateAx>
        <c:axId val="24391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09072"/>
        <c:crosses val="autoZero"/>
        <c:auto val="1"/>
        <c:lblOffset val="100"/>
        <c:baseTimeUnit val="months"/>
      </c:dateAx>
      <c:valAx>
        <c:axId val="24390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1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871-40EC-9162-BA64B7665A3B}"/>
            </c:ext>
          </c:extLst>
        </c:ser>
        <c:dLbls>
          <c:showLegendKey val="0"/>
          <c:showVal val="0"/>
          <c:showCatName val="0"/>
          <c:showSerName val="0"/>
          <c:showPercent val="0"/>
          <c:showBubbleSize val="0"/>
        </c:dLbls>
        <c:gapWidth val="219"/>
        <c:overlap val="-27"/>
        <c:axId val="279477688"/>
        <c:axId val="279475720"/>
      </c:barChart>
      <c:dateAx>
        <c:axId val="27947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75720"/>
        <c:crosses val="autoZero"/>
        <c:auto val="1"/>
        <c:lblOffset val="100"/>
        <c:baseTimeUnit val="months"/>
      </c:dateAx>
      <c:valAx>
        <c:axId val="27947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7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709</c:v>
                </c:pt>
              </c:numCache>
            </c:numRef>
          </c:val>
          <c:extLst>
            <c:ext xmlns:c16="http://schemas.microsoft.com/office/drawing/2014/chart" uri="{C3380CC4-5D6E-409C-BE32-E72D297353CC}">
              <c16:uniqueId val="{00000000-F514-4403-9261-12BADE4EC66C}"/>
            </c:ext>
          </c:extLst>
        </c:ser>
        <c:dLbls>
          <c:showLegendKey val="0"/>
          <c:showVal val="0"/>
          <c:showCatName val="0"/>
          <c:showSerName val="0"/>
          <c:showPercent val="0"/>
          <c:showBubbleSize val="0"/>
        </c:dLbls>
        <c:gapWidth val="219"/>
        <c:overlap val="-27"/>
        <c:axId val="238694368"/>
        <c:axId val="238692400"/>
      </c:barChart>
      <c:dateAx>
        <c:axId val="23869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92400"/>
        <c:crosses val="autoZero"/>
        <c:auto val="1"/>
        <c:lblOffset val="100"/>
        <c:baseTimeUnit val="months"/>
      </c:dateAx>
      <c:valAx>
        <c:axId val="23869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9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c:v>
                </c:pt>
              </c:numCache>
            </c:numRef>
          </c:val>
          <c:extLst>
            <c:ext xmlns:c16="http://schemas.microsoft.com/office/drawing/2014/chart" uri="{C3380CC4-5D6E-409C-BE32-E72D297353CC}">
              <c16:uniqueId val="{00000000-8CD2-4BA4-B6D2-89DA60F3BC86}"/>
            </c:ext>
          </c:extLst>
        </c:ser>
        <c:dLbls>
          <c:showLegendKey val="0"/>
          <c:showVal val="0"/>
          <c:showCatName val="0"/>
          <c:showSerName val="0"/>
          <c:showPercent val="0"/>
          <c:showBubbleSize val="0"/>
        </c:dLbls>
        <c:gapWidth val="219"/>
        <c:overlap val="-27"/>
        <c:axId val="282640440"/>
        <c:axId val="282648968"/>
      </c:barChart>
      <c:dateAx>
        <c:axId val="28264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48968"/>
        <c:crosses val="autoZero"/>
        <c:auto val="1"/>
        <c:lblOffset val="100"/>
        <c:baseTimeUnit val="months"/>
      </c:dateAx>
      <c:valAx>
        <c:axId val="28264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4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3EC-47FC-A637-620B13B0DB96}"/>
            </c:ext>
          </c:extLst>
        </c:ser>
        <c:dLbls>
          <c:showLegendKey val="0"/>
          <c:showVal val="0"/>
          <c:showCatName val="0"/>
          <c:showSerName val="0"/>
          <c:showPercent val="0"/>
          <c:showBubbleSize val="0"/>
        </c:dLbls>
        <c:gapWidth val="219"/>
        <c:overlap val="-27"/>
        <c:axId val="282653888"/>
        <c:axId val="282651264"/>
      </c:barChart>
      <c:dateAx>
        <c:axId val="28265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51264"/>
        <c:crosses val="autoZero"/>
        <c:auto val="1"/>
        <c:lblOffset val="100"/>
        <c:baseTimeUnit val="months"/>
      </c:dateAx>
      <c:valAx>
        <c:axId val="28265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5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9</c:v>
                </c:pt>
              </c:numCache>
            </c:numRef>
          </c:val>
          <c:extLst>
            <c:ext xmlns:c16="http://schemas.microsoft.com/office/drawing/2014/chart" uri="{C3380CC4-5D6E-409C-BE32-E72D297353CC}">
              <c16:uniqueId val="{00000000-AD57-4955-AB58-8AD791FADB51}"/>
            </c:ext>
          </c:extLst>
        </c:ser>
        <c:dLbls>
          <c:showLegendKey val="0"/>
          <c:showVal val="0"/>
          <c:showCatName val="0"/>
          <c:showSerName val="0"/>
          <c:showPercent val="0"/>
          <c:showBubbleSize val="0"/>
        </c:dLbls>
        <c:gapWidth val="219"/>
        <c:overlap val="-27"/>
        <c:axId val="289438832"/>
        <c:axId val="289435552"/>
      </c:barChart>
      <c:dateAx>
        <c:axId val="28943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35552"/>
        <c:crosses val="autoZero"/>
        <c:auto val="1"/>
        <c:lblOffset val="100"/>
        <c:baseTimeUnit val="months"/>
      </c:dateAx>
      <c:valAx>
        <c:axId val="28943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21</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2AF-4C1A-86ED-61E5DB40F927}"/>
            </c:ext>
          </c:extLst>
        </c:ser>
        <c:dLbls>
          <c:showLegendKey val="0"/>
          <c:showVal val="0"/>
          <c:showCatName val="0"/>
          <c:showSerName val="0"/>
          <c:showPercent val="0"/>
          <c:showBubbleSize val="0"/>
        </c:dLbls>
        <c:gapWidth val="219"/>
        <c:overlap val="-27"/>
        <c:axId val="289428336"/>
        <c:axId val="289429320"/>
      </c:barChart>
      <c:dateAx>
        <c:axId val="28942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29320"/>
        <c:crosses val="autoZero"/>
        <c:auto val="1"/>
        <c:lblOffset val="100"/>
        <c:baseTimeUnit val="months"/>
      </c:dateAx>
      <c:valAx>
        <c:axId val="28942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2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9697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9808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184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4974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31742492"/>
                    </a:ext>
                  </a:extLst>
                </a:gridCol>
                <a:gridCol w="740664">
                  <a:extLst>
                    <a:ext uri="{9D8B030D-6E8A-4147-A177-3AD203B41FA5}">
                      <a16:colId xmlns:a16="http://schemas.microsoft.com/office/drawing/2014/main" val="124121471"/>
                    </a:ext>
                  </a:extLst>
                </a:gridCol>
                <a:gridCol w="740664">
                  <a:extLst>
                    <a:ext uri="{9D8B030D-6E8A-4147-A177-3AD203B41FA5}">
                      <a16:colId xmlns:a16="http://schemas.microsoft.com/office/drawing/2014/main" val="3853704424"/>
                    </a:ext>
                  </a:extLst>
                </a:gridCol>
                <a:gridCol w="740664">
                  <a:extLst>
                    <a:ext uri="{9D8B030D-6E8A-4147-A177-3AD203B41FA5}">
                      <a16:colId xmlns:a16="http://schemas.microsoft.com/office/drawing/2014/main" val="3836707668"/>
                    </a:ext>
                  </a:extLst>
                </a:gridCol>
                <a:gridCol w="740664">
                  <a:extLst>
                    <a:ext uri="{9D8B030D-6E8A-4147-A177-3AD203B41FA5}">
                      <a16:colId xmlns:a16="http://schemas.microsoft.com/office/drawing/2014/main" val="2233407391"/>
                    </a:ext>
                  </a:extLst>
                </a:gridCol>
                <a:gridCol w="740664">
                  <a:extLst>
                    <a:ext uri="{9D8B030D-6E8A-4147-A177-3AD203B41FA5}">
                      <a16:colId xmlns:a16="http://schemas.microsoft.com/office/drawing/2014/main" val="2482927614"/>
                    </a:ext>
                  </a:extLst>
                </a:gridCol>
                <a:gridCol w="740664">
                  <a:extLst>
                    <a:ext uri="{9D8B030D-6E8A-4147-A177-3AD203B41FA5}">
                      <a16:colId xmlns:a16="http://schemas.microsoft.com/office/drawing/2014/main" val="13151676"/>
                    </a:ext>
                  </a:extLst>
                </a:gridCol>
                <a:gridCol w="740664">
                  <a:extLst>
                    <a:ext uri="{9D8B030D-6E8A-4147-A177-3AD203B41FA5}">
                      <a16:colId xmlns:a16="http://schemas.microsoft.com/office/drawing/2014/main" val="1312780064"/>
                    </a:ext>
                  </a:extLst>
                </a:gridCol>
                <a:gridCol w="740664">
                  <a:extLst>
                    <a:ext uri="{9D8B030D-6E8A-4147-A177-3AD203B41FA5}">
                      <a16:colId xmlns:a16="http://schemas.microsoft.com/office/drawing/2014/main" val="4014672589"/>
                    </a:ext>
                  </a:extLst>
                </a:gridCol>
                <a:gridCol w="740664">
                  <a:extLst>
                    <a:ext uri="{9D8B030D-6E8A-4147-A177-3AD203B41FA5}">
                      <a16:colId xmlns:a16="http://schemas.microsoft.com/office/drawing/2014/main" val="26146188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85693480"/>
                  </a:ext>
                </a:extLst>
              </a:tr>
              <a:tr h="370840">
                <a:tc>
                  <a:txBody>
                    <a:bodyPr/>
                    <a:lstStyle/>
                    <a:p>
                      <a:r>
                        <a:rPr lang="en-US" sz="1000"/>
                        <a:t>Tokio Marine America</a:t>
                      </a:r>
                    </a:p>
                  </a:txBody>
                  <a:tcPr/>
                </a:tc>
                <a:tc>
                  <a:txBody>
                    <a:bodyPr/>
                    <a:lstStyle/>
                    <a:p>
                      <a:r>
                        <a:rPr lang="en-US" sz="1000"/>
                        <a:t>58</a:t>
                      </a:r>
                    </a:p>
                  </a:txBody>
                  <a:tcPr/>
                </a:tc>
                <a:tc>
                  <a:txBody>
                    <a:bodyPr/>
                    <a:lstStyle/>
                    <a:p>
                      <a:r>
                        <a:rPr lang="en-US" sz="1000"/>
                        <a:t>2</a:t>
                      </a:r>
                    </a:p>
                  </a:txBody>
                  <a:tcPr/>
                </a:tc>
                <a:tc>
                  <a:txBody>
                    <a:bodyPr/>
                    <a:lstStyle/>
                    <a:p>
                      <a:r>
                        <a:rPr lang="en-US" sz="1000"/>
                        <a:t>14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4.5113%</a:t>
                      </a:r>
                    </a:p>
                  </a:txBody>
                  <a:tcPr/>
                </a:tc>
                <a:tc>
                  <a:txBody>
                    <a:bodyPr/>
                    <a:lstStyle/>
                    <a:p>
                      <a:r>
                        <a:rPr lang="en-US" sz="1000"/>
                        <a:t>0.0%</a:t>
                      </a:r>
                    </a:p>
                  </a:txBody>
                  <a:tcPr/>
                </a:tc>
                <a:extLst>
                  <a:ext uri="{0D108BD9-81ED-4DB2-BD59-A6C34878D82A}">
                    <a16:rowId xmlns:a16="http://schemas.microsoft.com/office/drawing/2014/main" val="404983372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27963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7041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51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32294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287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34609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400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4778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9145726"/>
                    </a:ext>
                  </a:extLst>
                </a:gridCol>
                <a:gridCol w="658368">
                  <a:extLst>
                    <a:ext uri="{9D8B030D-6E8A-4147-A177-3AD203B41FA5}">
                      <a16:colId xmlns:a16="http://schemas.microsoft.com/office/drawing/2014/main" val="2366480236"/>
                    </a:ext>
                  </a:extLst>
                </a:gridCol>
                <a:gridCol w="658368">
                  <a:extLst>
                    <a:ext uri="{9D8B030D-6E8A-4147-A177-3AD203B41FA5}">
                      <a16:colId xmlns:a16="http://schemas.microsoft.com/office/drawing/2014/main" val="1530291397"/>
                    </a:ext>
                  </a:extLst>
                </a:gridCol>
                <a:gridCol w="658368">
                  <a:extLst>
                    <a:ext uri="{9D8B030D-6E8A-4147-A177-3AD203B41FA5}">
                      <a16:colId xmlns:a16="http://schemas.microsoft.com/office/drawing/2014/main" val="2475506113"/>
                    </a:ext>
                  </a:extLst>
                </a:gridCol>
                <a:gridCol w="658368">
                  <a:extLst>
                    <a:ext uri="{9D8B030D-6E8A-4147-A177-3AD203B41FA5}">
                      <a16:colId xmlns:a16="http://schemas.microsoft.com/office/drawing/2014/main" val="3478482895"/>
                    </a:ext>
                  </a:extLst>
                </a:gridCol>
                <a:gridCol w="658368">
                  <a:extLst>
                    <a:ext uri="{9D8B030D-6E8A-4147-A177-3AD203B41FA5}">
                      <a16:colId xmlns:a16="http://schemas.microsoft.com/office/drawing/2014/main" val="4119424407"/>
                    </a:ext>
                  </a:extLst>
                </a:gridCol>
                <a:gridCol w="658368">
                  <a:extLst>
                    <a:ext uri="{9D8B030D-6E8A-4147-A177-3AD203B41FA5}">
                      <a16:colId xmlns:a16="http://schemas.microsoft.com/office/drawing/2014/main" val="3960253143"/>
                    </a:ext>
                  </a:extLst>
                </a:gridCol>
                <a:gridCol w="658368">
                  <a:extLst>
                    <a:ext uri="{9D8B030D-6E8A-4147-A177-3AD203B41FA5}">
                      <a16:colId xmlns:a16="http://schemas.microsoft.com/office/drawing/2014/main" val="145494958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147806067"/>
                  </a:ext>
                </a:extLst>
              </a:tr>
              <a:tr h="370840">
                <a:tc>
                  <a:txBody>
                    <a:bodyPr/>
                    <a:lstStyle/>
                    <a:p>
                      <a:r>
                        <a:rPr lang="en-US" sz="1000" b="1"/>
                        <a:t>Tokio Marine America - 2017-03-28 14:09:28</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13.7931%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97236536"/>
                  </a:ext>
                </a:extLst>
              </a:tr>
              <a:tr h="370840">
                <a:tc>
                  <a:txBody>
                    <a:bodyPr/>
                    <a:lstStyle/>
                    <a:p>
                      <a:r>
                        <a:rPr lang="en-US" sz="1000" b="1"/>
                        <a:t>Tokio Marine America - 2017-03-01 14:35:19</a:t>
                      </a:r>
                      <a:r>
                        <a:rPr lang="en-US" sz="1000"/>
                        <a:t>
In our continuing Good Company efforts, Tokio Marine Group Companies raised over $16,000 and donated over 2,000 coats to the One Warm Coat organization. #onewarmcoat #tobeagoodcompany. If you would like to give, donations can be made online at http://www.onewarmcoat.org/donate/.</a:t>
                      </a:r>
                    </a:p>
                  </a:txBody>
                  <a:tcPr/>
                </a:tc>
                <a:tc>
                  <a:txBody>
                    <a:bodyPr/>
                    <a:lstStyle/>
                    <a:p>
                      <a:r>
                        <a:rPr lang="en-US" sz="1000"/>
                        <a:t>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53266933"/>
                  </a:ext>
                </a:extLst>
              </a:tr>
              <a:tr h="370840">
                <a:tc>
                  <a:txBody>
                    <a:bodyPr/>
                    <a:lstStyle/>
                    <a:p>
                      <a:r>
                        <a:rPr lang="en-US" sz="1000" b="1"/>
                        <a:t>Tokio Marine America - 2017-03-17 14:14:26</a:t>
                      </a:r>
                      <a:r>
                        <a:rPr lang="en-US" sz="1000"/>
                        <a:t>
Happy St. Patrick's Day!!!!</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9180587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88879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4598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41578534"/>
                    </a:ext>
                  </a:extLst>
                </a:gridCol>
                <a:gridCol w="493776">
                  <a:extLst>
                    <a:ext uri="{9D8B030D-6E8A-4147-A177-3AD203B41FA5}">
                      <a16:colId xmlns:a16="http://schemas.microsoft.com/office/drawing/2014/main" val="610574281"/>
                    </a:ext>
                  </a:extLst>
                </a:gridCol>
                <a:gridCol w="493776">
                  <a:extLst>
                    <a:ext uri="{9D8B030D-6E8A-4147-A177-3AD203B41FA5}">
                      <a16:colId xmlns:a16="http://schemas.microsoft.com/office/drawing/2014/main" val="278682658"/>
                    </a:ext>
                  </a:extLst>
                </a:gridCol>
                <a:gridCol w="493776">
                  <a:extLst>
                    <a:ext uri="{9D8B030D-6E8A-4147-A177-3AD203B41FA5}">
                      <a16:colId xmlns:a16="http://schemas.microsoft.com/office/drawing/2014/main" val="2255200052"/>
                    </a:ext>
                  </a:extLst>
                </a:gridCol>
                <a:gridCol w="493776">
                  <a:extLst>
                    <a:ext uri="{9D8B030D-6E8A-4147-A177-3AD203B41FA5}">
                      <a16:colId xmlns:a16="http://schemas.microsoft.com/office/drawing/2014/main" val="2318862164"/>
                    </a:ext>
                  </a:extLst>
                </a:gridCol>
                <a:gridCol w="493776">
                  <a:extLst>
                    <a:ext uri="{9D8B030D-6E8A-4147-A177-3AD203B41FA5}">
                      <a16:colId xmlns:a16="http://schemas.microsoft.com/office/drawing/2014/main" val="1483478542"/>
                    </a:ext>
                  </a:extLst>
                </a:gridCol>
                <a:gridCol w="493776">
                  <a:extLst>
                    <a:ext uri="{9D8B030D-6E8A-4147-A177-3AD203B41FA5}">
                      <a16:colId xmlns:a16="http://schemas.microsoft.com/office/drawing/2014/main" val="4052272965"/>
                    </a:ext>
                  </a:extLst>
                </a:gridCol>
                <a:gridCol w="493776">
                  <a:extLst>
                    <a:ext uri="{9D8B030D-6E8A-4147-A177-3AD203B41FA5}">
                      <a16:colId xmlns:a16="http://schemas.microsoft.com/office/drawing/2014/main" val="338448"/>
                    </a:ext>
                  </a:extLst>
                </a:gridCol>
                <a:gridCol w="493776">
                  <a:extLst>
                    <a:ext uri="{9D8B030D-6E8A-4147-A177-3AD203B41FA5}">
                      <a16:colId xmlns:a16="http://schemas.microsoft.com/office/drawing/2014/main" val="1345626465"/>
                    </a:ext>
                  </a:extLst>
                </a:gridCol>
                <a:gridCol w="493776">
                  <a:extLst>
                    <a:ext uri="{9D8B030D-6E8A-4147-A177-3AD203B41FA5}">
                      <a16:colId xmlns:a16="http://schemas.microsoft.com/office/drawing/2014/main" val="373150963"/>
                    </a:ext>
                  </a:extLst>
                </a:gridCol>
                <a:gridCol w="493776">
                  <a:extLst>
                    <a:ext uri="{9D8B030D-6E8A-4147-A177-3AD203B41FA5}">
                      <a16:colId xmlns:a16="http://schemas.microsoft.com/office/drawing/2014/main" val="4074954506"/>
                    </a:ext>
                  </a:extLst>
                </a:gridCol>
                <a:gridCol w="493776">
                  <a:extLst>
                    <a:ext uri="{9D8B030D-6E8A-4147-A177-3AD203B41FA5}">
                      <a16:colId xmlns:a16="http://schemas.microsoft.com/office/drawing/2014/main" val="3344772302"/>
                    </a:ext>
                  </a:extLst>
                </a:gridCol>
                <a:gridCol w="493776">
                  <a:extLst>
                    <a:ext uri="{9D8B030D-6E8A-4147-A177-3AD203B41FA5}">
                      <a16:colId xmlns:a16="http://schemas.microsoft.com/office/drawing/2014/main" val="2343707664"/>
                    </a:ext>
                  </a:extLst>
                </a:gridCol>
                <a:gridCol w="493776">
                  <a:extLst>
                    <a:ext uri="{9D8B030D-6E8A-4147-A177-3AD203B41FA5}">
                      <a16:colId xmlns:a16="http://schemas.microsoft.com/office/drawing/2014/main" val="33893480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2734130"/>
                  </a:ext>
                </a:extLst>
              </a:tr>
              <a:tr h="370840">
                <a:tc>
                  <a:txBody>
                    <a:bodyPr/>
                    <a:lstStyle/>
                    <a:p>
                      <a:r>
                        <a:rPr lang="en-US" sz="1000"/>
                        <a:t>@TokioMAmerica</a:t>
                      </a:r>
                    </a:p>
                  </a:txBody>
                  <a:tcPr/>
                </a:tc>
                <a:tc>
                  <a:txBody>
                    <a:bodyPr/>
                    <a:lstStyle/>
                    <a:p>
                      <a:r>
                        <a:rPr lang="en-US" sz="1000"/>
                        <a:t>36</a:t>
                      </a:r>
                    </a:p>
                  </a:txBody>
                  <a:tcPr/>
                </a:tc>
                <a:tc>
                  <a:txBody>
                    <a:bodyPr/>
                    <a:lstStyle/>
                    <a:p>
                      <a:r>
                        <a:rPr lang="en-US" sz="1000"/>
                        <a:t>n/a</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25104238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13999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27024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724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2891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300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2365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5830075"/>
                    </a:ext>
                  </a:extLst>
                </a:gridCol>
                <a:gridCol w="822960">
                  <a:extLst>
                    <a:ext uri="{9D8B030D-6E8A-4147-A177-3AD203B41FA5}">
                      <a16:colId xmlns:a16="http://schemas.microsoft.com/office/drawing/2014/main" val="149261697"/>
                    </a:ext>
                  </a:extLst>
                </a:gridCol>
                <a:gridCol w="822960">
                  <a:extLst>
                    <a:ext uri="{9D8B030D-6E8A-4147-A177-3AD203B41FA5}">
                      <a16:colId xmlns:a16="http://schemas.microsoft.com/office/drawing/2014/main" val="2007157005"/>
                    </a:ext>
                  </a:extLst>
                </a:gridCol>
                <a:gridCol w="822960">
                  <a:extLst>
                    <a:ext uri="{9D8B030D-6E8A-4147-A177-3AD203B41FA5}">
                      <a16:colId xmlns:a16="http://schemas.microsoft.com/office/drawing/2014/main" val="1449005622"/>
                    </a:ext>
                  </a:extLst>
                </a:gridCol>
                <a:gridCol w="822960">
                  <a:extLst>
                    <a:ext uri="{9D8B030D-6E8A-4147-A177-3AD203B41FA5}">
                      <a16:colId xmlns:a16="http://schemas.microsoft.com/office/drawing/2014/main" val="2380899264"/>
                    </a:ext>
                  </a:extLst>
                </a:gridCol>
                <a:gridCol w="822960">
                  <a:extLst>
                    <a:ext uri="{9D8B030D-6E8A-4147-A177-3AD203B41FA5}">
                      <a16:colId xmlns:a16="http://schemas.microsoft.com/office/drawing/2014/main" val="325619435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74471353"/>
                  </a:ext>
                </a:extLst>
              </a:tr>
              <a:tr h="370840">
                <a:tc>
                  <a:txBody>
                    <a:bodyPr/>
                    <a:lstStyle/>
                    <a:p>
                      <a:r>
                        <a:rPr lang="en-US" sz="1000" b="1"/>
                        <a:t>@TokioMAmerica - 2017-03-08 15:14:46</a:t>
                      </a:r>
                      <a:r>
                        <a:rPr lang="en-US" sz="1000"/>
                        <a:t>
TMA Supports Park East High School's Travel Club in NYC! We delivered a check for $4,382 to the teachers and students at Park East High https://t.co/CuOxiNNonV</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2.7778%</a:t>
                      </a:r>
                    </a:p>
                  </a:txBody>
                  <a:tcPr/>
                </a:tc>
                <a:extLst>
                  <a:ext uri="{0D108BD9-81ED-4DB2-BD59-A6C34878D82A}">
                    <a16:rowId xmlns:a16="http://schemas.microsoft.com/office/drawing/2014/main" val="3588479512"/>
                  </a:ext>
                </a:extLst>
              </a:tr>
              <a:tr h="370840">
                <a:tc>
                  <a:txBody>
                    <a:bodyPr/>
                    <a:lstStyle/>
                    <a:p>
                      <a:r>
                        <a:rPr lang="en-US" sz="1000" b="1"/>
                        <a:t>@TokioMAmerica - 2017-03-22 19:29:30</a:t>
                      </a:r>
                      <a:r>
                        <a:rPr lang="en-US" sz="1000"/>
                        <a:t>
We are hiring! Check out our careers page: https://t.co/uXPgvL2LTO</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1764244266"/>
                  </a:ext>
                </a:extLst>
              </a:tr>
              <a:tr h="370840">
                <a:tc>
                  <a:txBody>
                    <a:bodyPr/>
                    <a:lstStyle/>
                    <a:p>
                      <a:r>
                        <a:rPr lang="en-US" sz="1000" b="1"/>
                        <a:t>@TokioMAmerica - 2017-03-29 18:36:19</a:t>
                      </a:r>
                      <a:r>
                        <a:rPr lang="en-US" sz="1000"/>
                        <a:t>
We are hiring! Check out this awesome opportunity in our Addison, TX office! https://t.co/BiI9JkQzni https://t.co/tUADk8jXxN</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119010956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1243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201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9307717"/>
                    </a:ext>
                  </a:extLst>
                </a:gridCol>
                <a:gridCol w="1069848">
                  <a:extLst>
                    <a:ext uri="{9D8B030D-6E8A-4147-A177-3AD203B41FA5}">
                      <a16:colId xmlns:a16="http://schemas.microsoft.com/office/drawing/2014/main" val="457948258"/>
                    </a:ext>
                  </a:extLst>
                </a:gridCol>
                <a:gridCol w="1069848">
                  <a:extLst>
                    <a:ext uri="{9D8B030D-6E8A-4147-A177-3AD203B41FA5}">
                      <a16:colId xmlns:a16="http://schemas.microsoft.com/office/drawing/2014/main" val="2161862146"/>
                    </a:ext>
                  </a:extLst>
                </a:gridCol>
                <a:gridCol w="1069848">
                  <a:extLst>
                    <a:ext uri="{9D8B030D-6E8A-4147-A177-3AD203B41FA5}">
                      <a16:colId xmlns:a16="http://schemas.microsoft.com/office/drawing/2014/main" val="2523521406"/>
                    </a:ext>
                  </a:extLst>
                </a:gridCol>
                <a:gridCol w="1069848">
                  <a:extLst>
                    <a:ext uri="{9D8B030D-6E8A-4147-A177-3AD203B41FA5}">
                      <a16:colId xmlns:a16="http://schemas.microsoft.com/office/drawing/2014/main" val="3048764986"/>
                    </a:ext>
                  </a:extLst>
                </a:gridCol>
                <a:gridCol w="1069848">
                  <a:extLst>
                    <a:ext uri="{9D8B030D-6E8A-4147-A177-3AD203B41FA5}">
                      <a16:colId xmlns:a16="http://schemas.microsoft.com/office/drawing/2014/main" val="1448739684"/>
                    </a:ext>
                  </a:extLst>
                </a:gridCol>
                <a:gridCol w="1069848">
                  <a:extLst>
                    <a:ext uri="{9D8B030D-6E8A-4147-A177-3AD203B41FA5}">
                      <a16:colId xmlns:a16="http://schemas.microsoft.com/office/drawing/2014/main" val="25469111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94893530"/>
                  </a:ext>
                </a:extLst>
              </a:tr>
              <a:tr h="370840">
                <a:tc>
                  <a:txBody>
                    <a:bodyPr/>
                    <a:lstStyle/>
                    <a:p>
                      <a:r>
                        <a:rPr lang="en-US" sz="1000"/>
                        <a:t>Tokio Marine America</a:t>
                      </a:r>
                    </a:p>
                  </a:txBody>
                  <a:tcPr/>
                </a:tc>
                <a:tc>
                  <a:txBody>
                    <a:bodyPr/>
                    <a:lstStyle/>
                    <a:p>
                      <a:r>
                        <a:rPr lang="en-US" sz="1000"/>
                        <a:t>3071</a:t>
                      </a:r>
                    </a:p>
                  </a:txBody>
                  <a:tcPr/>
                </a:tc>
                <a:tc>
                  <a:txBody>
                    <a:bodyPr/>
                    <a:lstStyle/>
                    <a:p>
                      <a:r>
                        <a:rPr lang="en-US" sz="1000"/>
                        <a:t>n/a</a:t>
                      </a:r>
                    </a:p>
                  </a:txBody>
                  <a:tcPr/>
                </a:tc>
                <a:tc>
                  <a:txBody>
                    <a:bodyPr/>
                    <a:lstStyle/>
                    <a:p>
                      <a:r>
                        <a:rPr lang="en-US" sz="1000"/>
                        <a:t>13</a:t>
                      </a:r>
                    </a:p>
                  </a:txBody>
                  <a:tcPr/>
                </a:tc>
                <a:tc>
                  <a:txBody>
                    <a:bodyPr/>
                    <a:lstStyle/>
                    <a:p>
                      <a:r>
                        <a:rPr lang="en-US" sz="1000"/>
                        <a:t>267</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320038724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37195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15826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188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68831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6519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251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088463"/>
                    </a:ext>
                  </a:extLst>
                </a:gridCol>
                <a:gridCol w="987552">
                  <a:extLst>
                    <a:ext uri="{9D8B030D-6E8A-4147-A177-3AD203B41FA5}">
                      <a16:colId xmlns:a16="http://schemas.microsoft.com/office/drawing/2014/main" val="819991211"/>
                    </a:ext>
                  </a:extLst>
                </a:gridCol>
                <a:gridCol w="987552">
                  <a:extLst>
                    <a:ext uri="{9D8B030D-6E8A-4147-A177-3AD203B41FA5}">
                      <a16:colId xmlns:a16="http://schemas.microsoft.com/office/drawing/2014/main" val="435234892"/>
                    </a:ext>
                  </a:extLst>
                </a:gridCol>
                <a:gridCol w="987552">
                  <a:extLst>
                    <a:ext uri="{9D8B030D-6E8A-4147-A177-3AD203B41FA5}">
                      <a16:colId xmlns:a16="http://schemas.microsoft.com/office/drawing/2014/main" val="3077541959"/>
                    </a:ext>
                  </a:extLst>
                </a:gridCol>
                <a:gridCol w="987552">
                  <a:extLst>
                    <a:ext uri="{9D8B030D-6E8A-4147-A177-3AD203B41FA5}">
                      <a16:colId xmlns:a16="http://schemas.microsoft.com/office/drawing/2014/main" val="31984512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067933956"/>
                  </a:ext>
                </a:extLst>
              </a:tr>
              <a:tr h="370840">
                <a:tc>
                  <a:txBody>
                    <a:bodyPr/>
                    <a:lstStyle/>
                    <a:p>
                      <a:r>
                        <a:rPr lang="en-US" sz="1000" b="1"/>
                        <a:t>Tokio Marine America - 2017-03-28 14:09:59</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51</a:t>
                      </a:r>
                    </a:p>
                  </a:txBody>
                  <a:tcPr/>
                </a:tc>
                <a:tc>
                  <a:txBody>
                    <a:bodyPr/>
                    <a:lstStyle/>
                    <a:p>
                      <a:r>
                        <a:rPr lang="en-US" sz="1000"/>
                        <a:t>2</a:t>
                      </a:r>
                    </a:p>
                  </a:txBody>
                  <a:tcPr/>
                </a:tc>
                <a:tc>
                  <a:txBody>
                    <a:bodyPr/>
                    <a:lstStyle/>
                    <a:p>
                      <a:r>
                        <a:rPr lang="en-US" sz="1000"/>
                        <a:t>1.7303%</a:t>
                      </a:r>
                    </a:p>
                  </a:txBody>
                  <a:tcPr/>
                </a:tc>
                <a:tc>
                  <a:txBody>
                    <a:bodyPr/>
                    <a:lstStyle/>
                    <a:p>
                      <a:r>
                        <a:rPr lang="en-US" sz="1000"/>
                        <a:t>Photo</a:t>
                      </a:r>
                    </a:p>
                  </a:txBody>
                  <a:tcPr/>
                </a:tc>
                <a:extLst>
                  <a:ext uri="{0D108BD9-81ED-4DB2-BD59-A6C34878D82A}">
                    <a16:rowId xmlns:a16="http://schemas.microsoft.com/office/drawing/2014/main" val="4179995411"/>
                  </a:ext>
                </a:extLst>
              </a:tr>
              <a:tr h="370840">
                <a:tc>
                  <a:txBody>
                    <a:bodyPr/>
                    <a:lstStyle/>
                    <a:p>
                      <a:r>
                        <a:rPr lang="en-US" sz="1000" b="1"/>
                        <a:t>Tokio Marine America - 2017-03-17 14:14:42</a:t>
                      </a:r>
                      <a:r>
                        <a:rPr lang="en-US" sz="1000"/>
                        <a:t>
Happy St. Patrick's Day!!!!</a:t>
                      </a:r>
                    </a:p>
                  </a:txBody>
                  <a:tcPr/>
                </a:tc>
                <a:tc>
                  <a:txBody>
                    <a:bodyPr/>
                    <a:lstStyle/>
                    <a:p>
                      <a:r>
                        <a:rPr lang="en-US" sz="1000"/>
                        <a:t>43</a:t>
                      </a:r>
                    </a:p>
                  </a:txBody>
                  <a:tcPr/>
                </a:tc>
                <a:tc>
                  <a:txBody>
                    <a:bodyPr/>
                    <a:lstStyle/>
                    <a:p>
                      <a:r>
                        <a:rPr lang="en-US" sz="1000"/>
                        <a:t>3</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2067949764"/>
                  </a:ext>
                </a:extLst>
              </a:tr>
              <a:tr h="370840">
                <a:tc>
                  <a:txBody>
                    <a:bodyPr/>
                    <a:lstStyle/>
                    <a:p>
                      <a:r>
                        <a:rPr lang="en-US" sz="1000" b="1"/>
                        <a:t>Tokio Marine America - 2017-03-15 13:36:36</a:t>
                      </a:r>
                      <a:r>
                        <a:rPr lang="en-US" sz="1000"/>
                        <a:t>
Mangrove Planting - an annual Tokio Marine tradition! Our TMA representative Carol just came back from planting Mangrove Trees in the Philippines. She was selected to represent TMA in this annual tradition to help our global environment.</a:t>
                      </a:r>
                    </a:p>
                  </a:txBody>
                  <a:tcPr/>
                </a:tc>
                <a:tc>
                  <a:txBody>
                    <a:bodyPr/>
                    <a:lstStyle/>
                    <a:p>
                      <a:r>
                        <a:rPr lang="en-US" sz="1000"/>
                        <a:t>34</a:t>
                      </a:r>
                    </a:p>
                  </a:txBody>
                  <a:tcPr/>
                </a:tc>
                <a:tc>
                  <a:txBody>
                    <a:bodyPr/>
                    <a:lstStyle/>
                    <a:p>
                      <a:r>
                        <a:rPr lang="en-US" sz="1000"/>
                        <a:t>2</a:t>
                      </a:r>
                    </a:p>
                  </a:txBody>
                  <a:tcPr/>
                </a:tc>
                <a:tc>
                  <a:txBody>
                    <a:bodyPr/>
                    <a:lstStyle/>
                    <a:p>
                      <a:r>
                        <a:rPr lang="en-US" sz="1000"/>
                        <a:t>1.1834%</a:t>
                      </a:r>
                    </a:p>
                  </a:txBody>
                  <a:tcPr/>
                </a:tc>
                <a:tc>
                  <a:txBody>
                    <a:bodyPr/>
                    <a:lstStyle/>
                    <a:p>
                      <a:r>
                        <a:rPr lang="en-US" sz="1000"/>
                        <a:t>Photo</a:t>
                      </a:r>
                    </a:p>
                  </a:txBody>
                  <a:tcPr/>
                </a:tc>
                <a:extLst>
                  <a:ext uri="{0D108BD9-81ED-4DB2-BD59-A6C34878D82A}">
                    <a16:rowId xmlns:a16="http://schemas.microsoft.com/office/drawing/2014/main" val="69083972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4706769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355</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2017-04-07T12:05:23Z</dcterms:created>
  <dcterms:modified xsi:type="dcterms:W3CDTF">2017-04-07T12:05:43Z</dcterms:modified>
</cp:coreProperties>
</file>