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3052</c:v>
                </c:pt>
              </c:numCache>
            </c:numRef>
          </c:val>
          <c:extLst>
            <c:ext xmlns:c16="http://schemas.microsoft.com/office/drawing/2014/chart" uri="{C3380CC4-5D6E-409C-BE32-E72D297353CC}">
              <c16:uniqueId val="{00000000-0446-49D7-8624-673CC590BF4C}"/>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2566</c:v>
                </c:pt>
              </c:numCache>
            </c:numRef>
          </c:val>
          <c:extLst>
            <c:ext xmlns:c16="http://schemas.microsoft.com/office/drawing/2014/chart" uri="{C3380CC4-5D6E-409C-BE32-E72D297353CC}">
              <c16:uniqueId val="{00000001-0446-49D7-8624-673CC590BF4C}"/>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0446-49D7-8624-673CC590BF4C}"/>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0446-49D7-8624-673CC590BF4C}"/>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12064</c:v>
                </c:pt>
              </c:numCache>
            </c:numRef>
          </c:val>
          <c:extLst>
            <c:ext xmlns:c16="http://schemas.microsoft.com/office/drawing/2014/chart" uri="{C3380CC4-5D6E-409C-BE32-E72D297353CC}">
              <c16:uniqueId val="{00000004-0446-49D7-8624-673CC590BF4C}"/>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452</c:v>
                </c:pt>
              </c:numCache>
            </c:numRef>
          </c:val>
          <c:extLst>
            <c:ext xmlns:c16="http://schemas.microsoft.com/office/drawing/2014/chart" uri="{C3380CC4-5D6E-409C-BE32-E72D297353CC}">
              <c16:uniqueId val="{00000005-0446-49D7-8624-673CC590BF4C}"/>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0446-49D7-8624-673CC590BF4C}"/>
            </c:ext>
          </c:extLst>
        </c:ser>
        <c:dLbls>
          <c:showLegendKey val="0"/>
          <c:showVal val="0"/>
          <c:showCatName val="0"/>
          <c:showSerName val="0"/>
          <c:showPercent val="0"/>
          <c:showBubbleSize val="0"/>
        </c:dLbls>
        <c:gapWidth val="219"/>
        <c:overlap val="-27"/>
        <c:axId val="142201696"/>
        <c:axId val="232986608"/>
      </c:barChart>
      <c:dateAx>
        <c:axId val="142201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86608"/>
        <c:crosses val="autoZero"/>
        <c:auto val="1"/>
        <c:lblOffset val="100"/>
        <c:baseTimeUnit val="days"/>
      </c:dateAx>
      <c:valAx>
        <c:axId val="23298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20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6</c:v>
                </c:pt>
              </c:numCache>
            </c:numRef>
          </c:val>
          <c:extLst>
            <c:ext xmlns:c16="http://schemas.microsoft.com/office/drawing/2014/chart" uri="{C3380CC4-5D6E-409C-BE32-E72D297353CC}">
              <c16:uniqueId val="{00000000-0CCF-4D38-8898-E633512DB357}"/>
            </c:ext>
          </c:extLst>
        </c:ser>
        <c:dLbls>
          <c:showLegendKey val="0"/>
          <c:showVal val="0"/>
          <c:showCatName val="0"/>
          <c:showSerName val="0"/>
          <c:showPercent val="0"/>
          <c:showBubbleSize val="0"/>
        </c:dLbls>
        <c:gapWidth val="219"/>
        <c:overlap val="-27"/>
        <c:axId val="266776616"/>
        <c:axId val="266779568"/>
      </c:barChart>
      <c:dateAx>
        <c:axId val="26677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9568"/>
        <c:crosses val="autoZero"/>
        <c:auto val="1"/>
        <c:lblOffset val="100"/>
        <c:baseTimeUnit val="months"/>
      </c:dateAx>
      <c:valAx>
        <c:axId val="26677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19</c:v>
                </c:pt>
                <c:pt idx="3">
                  <c:v>37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8C2-4CBA-988F-AAE6913C672A}"/>
            </c:ext>
          </c:extLst>
        </c:ser>
        <c:dLbls>
          <c:showLegendKey val="0"/>
          <c:showVal val="0"/>
          <c:showCatName val="0"/>
          <c:showSerName val="0"/>
          <c:showPercent val="0"/>
          <c:showBubbleSize val="0"/>
        </c:dLbls>
        <c:gapWidth val="219"/>
        <c:overlap val="-27"/>
        <c:axId val="232270984"/>
        <c:axId val="269585992"/>
      </c:barChart>
      <c:dateAx>
        <c:axId val="23227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85992"/>
        <c:crosses val="autoZero"/>
        <c:auto val="1"/>
        <c:lblOffset val="100"/>
        <c:baseTimeUnit val="months"/>
      </c:dateAx>
      <c:valAx>
        <c:axId val="2695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7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2035</c:v>
                </c:pt>
              </c:numCache>
            </c:numRef>
          </c:val>
          <c:extLst>
            <c:ext xmlns:c16="http://schemas.microsoft.com/office/drawing/2014/chart" uri="{C3380CC4-5D6E-409C-BE32-E72D297353CC}">
              <c16:uniqueId val="{00000000-7EDA-46B0-B7EA-E017A3F37E12}"/>
            </c:ext>
          </c:extLst>
        </c:ser>
        <c:dLbls>
          <c:showLegendKey val="0"/>
          <c:showVal val="0"/>
          <c:showCatName val="0"/>
          <c:showSerName val="0"/>
          <c:showPercent val="0"/>
          <c:showBubbleSize val="0"/>
        </c:dLbls>
        <c:gapWidth val="219"/>
        <c:overlap val="-27"/>
        <c:axId val="230784792"/>
        <c:axId val="230782496"/>
      </c:barChart>
      <c:dateAx>
        <c:axId val="23078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82496"/>
        <c:crosses val="autoZero"/>
        <c:auto val="1"/>
        <c:lblOffset val="100"/>
        <c:baseTimeUnit val="months"/>
      </c:dateAx>
      <c:valAx>
        <c:axId val="23078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8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10</c:v>
                </c:pt>
              </c:numCache>
            </c:numRef>
          </c:val>
          <c:extLst>
            <c:ext xmlns:c16="http://schemas.microsoft.com/office/drawing/2014/chart" uri="{C3380CC4-5D6E-409C-BE32-E72D297353CC}">
              <c16:uniqueId val="{00000000-B7D1-43AD-9899-8CEFFE73245F}"/>
            </c:ext>
          </c:extLst>
        </c:ser>
        <c:dLbls>
          <c:showLegendKey val="0"/>
          <c:showVal val="0"/>
          <c:showCatName val="0"/>
          <c:showSerName val="0"/>
          <c:showPercent val="0"/>
          <c:showBubbleSize val="0"/>
        </c:dLbls>
        <c:gapWidth val="219"/>
        <c:overlap val="-27"/>
        <c:axId val="273656000"/>
        <c:axId val="273659280"/>
      </c:barChart>
      <c:dateAx>
        <c:axId val="27365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59280"/>
        <c:crosses val="autoZero"/>
        <c:auto val="1"/>
        <c:lblOffset val="100"/>
        <c:baseTimeUnit val="months"/>
      </c:dateAx>
      <c:valAx>
        <c:axId val="27365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5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F23-4AEE-8622-4E8F02B6FDEE}"/>
            </c:ext>
          </c:extLst>
        </c:ser>
        <c:dLbls>
          <c:showLegendKey val="0"/>
          <c:showVal val="0"/>
          <c:showCatName val="0"/>
          <c:showSerName val="0"/>
          <c:showPercent val="0"/>
          <c:showBubbleSize val="0"/>
        </c:dLbls>
        <c:gapWidth val="219"/>
        <c:overlap val="-27"/>
        <c:axId val="273661248"/>
        <c:axId val="273664528"/>
      </c:barChart>
      <c:dateAx>
        <c:axId val="27366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64528"/>
        <c:crosses val="autoZero"/>
        <c:auto val="1"/>
        <c:lblOffset val="100"/>
        <c:baseTimeUnit val="months"/>
      </c:dateAx>
      <c:valAx>
        <c:axId val="27366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6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2EB-48A7-952A-87F0CFD690A5}"/>
            </c:ext>
          </c:extLst>
        </c:ser>
        <c:dLbls>
          <c:showLegendKey val="0"/>
          <c:showVal val="0"/>
          <c:showCatName val="0"/>
          <c:showSerName val="0"/>
          <c:showPercent val="0"/>
          <c:showBubbleSize val="0"/>
        </c:dLbls>
        <c:gapWidth val="219"/>
        <c:overlap val="-27"/>
        <c:axId val="277072680"/>
        <c:axId val="277068744"/>
      </c:barChart>
      <c:dateAx>
        <c:axId val="27707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68744"/>
        <c:crosses val="autoZero"/>
        <c:auto val="1"/>
        <c:lblOffset val="100"/>
        <c:baseTimeUnit val="months"/>
      </c:dateAx>
      <c:valAx>
        <c:axId val="27706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36</c:v>
                </c:pt>
              </c:numCache>
            </c:numRef>
          </c:val>
          <c:extLst>
            <c:ext xmlns:c16="http://schemas.microsoft.com/office/drawing/2014/chart" uri="{C3380CC4-5D6E-409C-BE32-E72D297353CC}">
              <c16:uniqueId val="{00000000-B701-4E7A-8B59-C24E758E61EA}"/>
            </c:ext>
          </c:extLst>
        </c:ser>
        <c:dLbls>
          <c:showLegendKey val="0"/>
          <c:showVal val="0"/>
          <c:showCatName val="0"/>
          <c:showSerName val="0"/>
          <c:showPercent val="0"/>
          <c:showBubbleSize val="0"/>
        </c:dLbls>
        <c:gapWidth val="219"/>
        <c:overlap val="-27"/>
        <c:axId val="316592008"/>
        <c:axId val="316596272"/>
      </c:barChart>
      <c:dateAx>
        <c:axId val="31659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96272"/>
        <c:crosses val="autoZero"/>
        <c:auto val="1"/>
        <c:lblOffset val="100"/>
        <c:baseTimeUnit val="months"/>
      </c:dateAx>
      <c:valAx>
        <c:axId val="31659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9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73</c:v>
                </c:pt>
                <c:pt idx="3">
                  <c:v>49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3BB-4782-A454-ADD7AA37A023}"/>
            </c:ext>
          </c:extLst>
        </c:ser>
        <c:dLbls>
          <c:showLegendKey val="0"/>
          <c:showVal val="0"/>
          <c:showCatName val="0"/>
          <c:showSerName val="0"/>
          <c:showPercent val="0"/>
          <c:showBubbleSize val="0"/>
        </c:dLbls>
        <c:gapWidth val="219"/>
        <c:overlap val="-27"/>
        <c:axId val="316596928"/>
        <c:axId val="316597584"/>
      </c:barChart>
      <c:dateAx>
        <c:axId val="31659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97584"/>
        <c:crosses val="autoZero"/>
        <c:auto val="1"/>
        <c:lblOffset val="100"/>
        <c:baseTimeUnit val="months"/>
      </c:dateAx>
      <c:valAx>
        <c:axId val="31659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05372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8287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216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3219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26337852"/>
                    </a:ext>
                  </a:extLst>
                </a:gridCol>
                <a:gridCol w="740664">
                  <a:extLst>
                    <a:ext uri="{9D8B030D-6E8A-4147-A177-3AD203B41FA5}">
                      <a16:colId xmlns:a16="http://schemas.microsoft.com/office/drawing/2014/main" val="4216276958"/>
                    </a:ext>
                  </a:extLst>
                </a:gridCol>
                <a:gridCol w="740664">
                  <a:extLst>
                    <a:ext uri="{9D8B030D-6E8A-4147-A177-3AD203B41FA5}">
                      <a16:colId xmlns:a16="http://schemas.microsoft.com/office/drawing/2014/main" val="2823914908"/>
                    </a:ext>
                  </a:extLst>
                </a:gridCol>
                <a:gridCol w="740664">
                  <a:extLst>
                    <a:ext uri="{9D8B030D-6E8A-4147-A177-3AD203B41FA5}">
                      <a16:colId xmlns:a16="http://schemas.microsoft.com/office/drawing/2014/main" val="3596481525"/>
                    </a:ext>
                  </a:extLst>
                </a:gridCol>
                <a:gridCol w="740664">
                  <a:extLst>
                    <a:ext uri="{9D8B030D-6E8A-4147-A177-3AD203B41FA5}">
                      <a16:colId xmlns:a16="http://schemas.microsoft.com/office/drawing/2014/main" val="2755170479"/>
                    </a:ext>
                  </a:extLst>
                </a:gridCol>
                <a:gridCol w="740664">
                  <a:extLst>
                    <a:ext uri="{9D8B030D-6E8A-4147-A177-3AD203B41FA5}">
                      <a16:colId xmlns:a16="http://schemas.microsoft.com/office/drawing/2014/main" val="1834326315"/>
                    </a:ext>
                  </a:extLst>
                </a:gridCol>
                <a:gridCol w="740664">
                  <a:extLst>
                    <a:ext uri="{9D8B030D-6E8A-4147-A177-3AD203B41FA5}">
                      <a16:colId xmlns:a16="http://schemas.microsoft.com/office/drawing/2014/main" val="436179439"/>
                    </a:ext>
                  </a:extLst>
                </a:gridCol>
                <a:gridCol w="740664">
                  <a:extLst>
                    <a:ext uri="{9D8B030D-6E8A-4147-A177-3AD203B41FA5}">
                      <a16:colId xmlns:a16="http://schemas.microsoft.com/office/drawing/2014/main" val="535415254"/>
                    </a:ext>
                  </a:extLst>
                </a:gridCol>
                <a:gridCol w="740664">
                  <a:extLst>
                    <a:ext uri="{9D8B030D-6E8A-4147-A177-3AD203B41FA5}">
                      <a16:colId xmlns:a16="http://schemas.microsoft.com/office/drawing/2014/main" val="1726485414"/>
                    </a:ext>
                  </a:extLst>
                </a:gridCol>
                <a:gridCol w="740664">
                  <a:extLst>
                    <a:ext uri="{9D8B030D-6E8A-4147-A177-3AD203B41FA5}">
                      <a16:colId xmlns:a16="http://schemas.microsoft.com/office/drawing/2014/main" val="24660211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5708977"/>
                  </a:ext>
                </a:extLst>
              </a:tr>
              <a:tr h="370840">
                <a:tc>
                  <a:txBody>
                    <a:bodyPr/>
                    <a:lstStyle/>
                    <a:p>
                      <a:r>
                        <a:rPr lang="en-US" sz="1000"/>
                        <a:t>Philadelphia Insurance Companies</a:t>
                      </a:r>
                    </a:p>
                  </a:txBody>
                  <a:tcPr/>
                </a:tc>
                <a:tc>
                  <a:txBody>
                    <a:bodyPr/>
                    <a:lstStyle/>
                    <a:p>
                      <a:r>
                        <a:rPr lang="en-US" sz="1000"/>
                        <a:t>3052</a:t>
                      </a:r>
                    </a:p>
                  </a:txBody>
                  <a:tcPr/>
                </a:tc>
                <a:tc>
                  <a:txBody>
                    <a:bodyPr/>
                    <a:lstStyle/>
                    <a:p>
                      <a:r>
                        <a:rPr lang="en-US" sz="1000"/>
                        <a:t>25</a:t>
                      </a:r>
                    </a:p>
                  </a:txBody>
                  <a:tcPr/>
                </a:tc>
                <a:tc>
                  <a:txBody>
                    <a:bodyPr/>
                    <a:lstStyle/>
                    <a:p>
                      <a:r>
                        <a:rPr lang="en-US" sz="1000"/>
                        <a:t>16</a:t>
                      </a:r>
                    </a:p>
                  </a:txBody>
                  <a:tcPr/>
                </a:tc>
                <a:tc>
                  <a:txBody>
                    <a:bodyPr/>
                    <a:lstStyle/>
                    <a:p>
                      <a:r>
                        <a:rPr lang="en-US" sz="1000"/>
                        <a:t>294</a:t>
                      </a:r>
                    </a:p>
                  </a:txBody>
                  <a:tcPr/>
                </a:tc>
                <a:tc>
                  <a:txBody>
                    <a:bodyPr/>
                    <a:lstStyle/>
                    <a:p>
                      <a:r>
                        <a:rPr lang="en-US" sz="1000"/>
                        <a:t>8</a:t>
                      </a:r>
                    </a:p>
                  </a:txBody>
                  <a:tcPr/>
                </a:tc>
                <a:tc>
                  <a:txBody>
                    <a:bodyPr/>
                    <a:lstStyle/>
                    <a:p>
                      <a:r>
                        <a:rPr lang="en-US" sz="1000"/>
                        <a:t>22</a:t>
                      </a:r>
                    </a:p>
                  </a:txBody>
                  <a:tcPr/>
                </a:tc>
                <a:tc>
                  <a:txBody>
                    <a:bodyPr/>
                    <a:lstStyle/>
                    <a:p>
                      <a:r>
                        <a:rPr lang="en-US" sz="1000"/>
                        <a:t>2</a:t>
                      </a:r>
                    </a:p>
                  </a:txBody>
                  <a:tcPr/>
                </a:tc>
                <a:tc>
                  <a:txBody>
                    <a:bodyPr/>
                    <a:lstStyle/>
                    <a:p>
                      <a:r>
                        <a:rPr lang="en-US" sz="1000"/>
                        <a:t>0.6663%</a:t>
                      </a:r>
                    </a:p>
                  </a:txBody>
                  <a:tcPr/>
                </a:tc>
                <a:tc>
                  <a:txBody>
                    <a:bodyPr/>
                    <a:lstStyle/>
                    <a:p>
                      <a:r>
                        <a:rPr lang="en-US" sz="1000"/>
                        <a:t>0.0%</a:t>
                      </a:r>
                    </a:p>
                  </a:txBody>
                  <a:tcPr/>
                </a:tc>
                <a:extLst>
                  <a:ext uri="{0D108BD9-81ED-4DB2-BD59-A6C34878D82A}">
                    <a16:rowId xmlns:a16="http://schemas.microsoft.com/office/drawing/2014/main" val="348051715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90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9587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39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3632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45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4526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835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993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6426485"/>
                    </a:ext>
                  </a:extLst>
                </a:gridCol>
                <a:gridCol w="658368">
                  <a:extLst>
                    <a:ext uri="{9D8B030D-6E8A-4147-A177-3AD203B41FA5}">
                      <a16:colId xmlns:a16="http://schemas.microsoft.com/office/drawing/2014/main" val="3835959253"/>
                    </a:ext>
                  </a:extLst>
                </a:gridCol>
                <a:gridCol w="658368">
                  <a:extLst>
                    <a:ext uri="{9D8B030D-6E8A-4147-A177-3AD203B41FA5}">
                      <a16:colId xmlns:a16="http://schemas.microsoft.com/office/drawing/2014/main" val="3726467602"/>
                    </a:ext>
                  </a:extLst>
                </a:gridCol>
                <a:gridCol w="658368">
                  <a:extLst>
                    <a:ext uri="{9D8B030D-6E8A-4147-A177-3AD203B41FA5}">
                      <a16:colId xmlns:a16="http://schemas.microsoft.com/office/drawing/2014/main" val="3463882120"/>
                    </a:ext>
                  </a:extLst>
                </a:gridCol>
                <a:gridCol w="658368">
                  <a:extLst>
                    <a:ext uri="{9D8B030D-6E8A-4147-A177-3AD203B41FA5}">
                      <a16:colId xmlns:a16="http://schemas.microsoft.com/office/drawing/2014/main" val="2020254607"/>
                    </a:ext>
                  </a:extLst>
                </a:gridCol>
                <a:gridCol w="658368">
                  <a:extLst>
                    <a:ext uri="{9D8B030D-6E8A-4147-A177-3AD203B41FA5}">
                      <a16:colId xmlns:a16="http://schemas.microsoft.com/office/drawing/2014/main" val="2713139657"/>
                    </a:ext>
                  </a:extLst>
                </a:gridCol>
                <a:gridCol w="658368">
                  <a:extLst>
                    <a:ext uri="{9D8B030D-6E8A-4147-A177-3AD203B41FA5}">
                      <a16:colId xmlns:a16="http://schemas.microsoft.com/office/drawing/2014/main" val="3675919467"/>
                    </a:ext>
                  </a:extLst>
                </a:gridCol>
                <a:gridCol w="658368">
                  <a:extLst>
                    <a:ext uri="{9D8B030D-6E8A-4147-A177-3AD203B41FA5}">
                      <a16:colId xmlns:a16="http://schemas.microsoft.com/office/drawing/2014/main" val="106107273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705165013"/>
                  </a:ext>
                </a:extLst>
              </a:tr>
              <a:tr h="370840">
                <a:tc>
                  <a:txBody>
                    <a:bodyPr/>
                    <a:lstStyle/>
                    <a:p>
                      <a:r>
                        <a:rPr lang="en-US" sz="1000" b="1"/>
                        <a:t>Philadelphia Insurance Companies - 2017-03-17 12:19:29</a:t>
                      </a:r>
                      <a:r>
                        <a:rPr lang="en-US" sz="1000"/>
                        <a:t>
PHLY employees in the Home Office volunteered as speech coaches with Best Buddies International, which is an organization dedicated to assisting individuals with intellectual and developmental disabilities.  #TEAMPHLY worked one-on-one with a Best Buddies Ambassador to help them craft their message and share their story!</a:t>
                      </a:r>
                    </a:p>
                  </a:txBody>
                  <a:tcPr/>
                </a:tc>
                <a:tc>
                  <a:txBody>
                    <a:bodyPr/>
                    <a:lstStyle/>
                    <a:p>
                      <a:r>
                        <a:rPr lang="en-US" sz="1000"/>
                        <a:t>40</a:t>
                      </a:r>
                    </a:p>
                  </a:txBody>
                  <a:tcPr/>
                </a:tc>
                <a:tc>
                  <a:txBody>
                    <a:bodyPr/>
                    <a:lstStyle/>
                    <a:p>
                      <a:r>
                        <a:rPr lang="en-US" sz="1000"/>
                        <a:t>38</a:t>
                      </a:r>
                    </a:p>
                  </a:txBody>
                  <a:tcPr/>
                </a:tc>
                <a:tc>
                  <a:txBody>
                    <a:bodyPr/>
                    <a:lstStyle/>
                    <a:p>
                      <a:r>
                        <a:rPr lang="en-US" sz="1000"/>
                        <a:t>1</a:t>
                      </a:r>
                    </a:p>
                  </a:txBody>
                  <a:tcPr/>
                </a:tc>
                <a:tc>
                  <a:txBody>
                    <a:bodyPr/>
                    <a:lstStyle/>
                    <a:p>
                      <a:r>
                        <a:rPr lang="en-US" sz="1000"/>
                        <a:t>1</a:t>
                      </a:r>
                    </a:p>
                  </a:txBody>
                  <a:tcPr/>
                </a:tc>
                <a:tc>
                  <a:txBody>
                    <a:bodyPr/>
                    <a:lstStyle/>
                    <a:p>
                      <a:r>
                        <a:rPr lang="en-US" sz="1000"/>
                        <a:t>1.3171%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49869782"/>
                  </a:ext>
                </a:extLst>
              </a:tr>
              <a:tr h="370840">
                <a:tc>
                  <a:txBody>
                    <a:bodyPr/>
                    <a:lstStyle/>
                    <a:p>
                      <a:r>
                        <a:rPr lang="en-US" sz="1000" b="1"/>
                        <a:t>Philadelphia Insurance Companies - 2017-03-31 15:42:39</a:t>
                      </a:r>
                      <a:r>
                        <a:rPr lang="en-US" sz="1000"/>
                        <a:t>
Thanks to our independent agent partners who voted for us in the 2017 National Underwriter/PIA Independent Agent Survey! PHLY was ranked the number one carrier for D&amp;O and a top three carrier for Cyber, EPLI, and E&amp;O. Read more: https://goo.gl/rqdC69</a:t>
                      </a:r>
                    </a:p>
                  </a:txBody>
                  <a:tcPr/>
                </a:tc>
                <a:tc>
                  <a:txBody>
                    <a:bodyPr/>
                    <a:lstStyle/>
                    <a:p>
                      <a:r>
                        <a:rPr lang="en-US" sz="1000"/>
                        <a:t>38</a:t>
                      </a:r>
                    </a:p>
                  </a:txBody>
                  <a:tcPr/>
                </a:tc>
                <a:tc>
                  <a:txBody>
                    <a:bodyPr/>
                    <a:lstStyle/>
                    <a:p>
                      <a:r>
                        <a:rPr lang="en-US" sz="1000"/>
                        <a:t>34</a:t>
                      </a:r>
                    </a:p>
                  </a:txBody>
                  <a:tcPr/>
                </a:tc>
                <a:tc>
                  <a:txBody>
                    <a:bodyPr/>
                    <a:lstStyle/>
                    <a:p>
                      <a:r>
                        <a:rPr lang="en-US" sz="1000"/>
                        <a:t>0</a:t>
                      </a:r>
                    </a:p>
                  </a:txBody>
                  <a:tcPr/>
                </a:tc>
                <a:tc>
                  <a:txBody>
                    <a:bodyPr/>
                    <a:lstStyle/>
                    <a:p>
                      <a:r>
                        <a:rPr lang="en-US" sz="1000"/>
                        <a:t>4</a:t>
                      </a:r>
                    </a:p>
                  </a:txBody>
                  <a:tcPr/>
                </a:tc>
                <a:tc>
                  <a:txBody>
                    <a:bodyPr/>
                    <a:lstStyle/>
                    <a:p>
                      <a:r>
                        <a:rPr lang="en-US" sz="1000"/>
                        <a:t>1.2451%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47118054"/>
                  </a:ext>
                </a:extLst>
              </a:tr>
              <a:tr h="370840">
                <a:tc>
                  <a:txBody>
                    <a:bodyPr/>
                    <a:lstStyle/>
                    <a:p>
                      <a:r>
                        <a:rPr lang="en-US" sz="1000" b="1"/>
                        <a:t>Philadelphia Insurance Companies - 2017-03-27 14:55:28</a:t>
                      </a:r>
                      <a:r>
                        <a:rPr lang="en-US" sz="1000"/>
                        <a:t>
PHLY is proud to be recognized as one of the Top Workplaces in the Philadelphia region for the 8th consecutive year! #TEAMPHLY https://goo.gl/v0p7dx</a:t>
                      </a:r>
                    </a:p>
                  </a:txBody>
                  <a:tcPr/>
                </a:tc>
                <a:tc>
                  <a:txBody>
                    <a:bodyPr/>
                    <a:lstStyle/>
                    <a:p>
                      <a:r>
                        <a:rPr lang="en-US" sz="1000"/>
                        <a:t>33</a:t>
                      </a:r>
                    </a:p>
                  </a:txBody>
                  <a:tcPr/>
                </a:tc>
                <a:tc>
                  <a:txBody>
                    <a:bodyPr/>
                    <a:lstStyle/>
                    <a:p>
                      <a:r>
                        <a:rPr lang="en-US" sz="1000"/>
                        <a:t>31</a:t>
                      </a:r>
                    </a:p>
                  </a:txBody>
                  <a:tcPr/>
                </a:tc>
                <a:tc>
                  <a:txBody>
                    <a:bodyPr/>
                    <a:lstStyle/>
                    <a:p>
                      <a:r>
                        <a:rPr lang="en-US" sz="1000"/>
                        <a:t>1</a:t>
                      </a:r>
                    </a:p>
                  </a:txBody>
                  <a:tcPr/>
                </a:tc>
                <a:tc>
                  <a:txBody>
                    <a:bodyPr/>
                    <a:lstStyle/>
                    <a:p>
                      <a:r>
                        <a:rPr lang="en-US" sz="1000"/>
                        <a:t>1</a:t>
                      </a:r>
                    </a:p>
                  </a:txBody>
                  <a:tcPr/>
                </a:tc>
                <a:tc>
                  <a:txBody>
                    <a:bodyPr/>
                    <a:lstStyle/>
                    <a:p>
                      <a:r>
                        <a:rPr lang="en-US" sz="1000"/>
                        <a:t>1.0820%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7656325"/>
                  </a:ext>
                </a:extLst>
              </a:tr>
              <a:tr h="370840">
                <a:tc>
                  <a:txBody>
                    <a:bodyPr/>
                    <a:lstStyle/>
                    <a:p>
                      <a:r>
                        <a:rPr lang="en-US" sz="1000" b="1"/>
                        <a:t>Philadelphia Insurance Companies - 2017-03-20 16:23:11</a:t>
                      </a:r>
                      <a:r>
                        <a:rPr lang="en-US" sz="1000"/>
                        <a:t>
#TEAMPHLY welcomed students from the University of Colorado Denver's Risk Management &amp; Insurance Program at the Highlands Ranch office for Shadow Day! Students had the opportunity  to shadow PHLY employees and learn about day-to-day work life in the insurance industry.</a:t>
                      </a:r>
                    </a:p>
                  </a:txBody>
                  <a:tcPr/>
                </a:tc>
                <a:tc>
                  <a:txBody>
                    <a:bodyPr/>
                    <a:lstStyle/>
                    <a:p>
                      <a:r>
                        <a:rPr lang="en-US" sz="1000"/>
                        <a:t>32</a:t>
                      </a:r>
                    </a:p>
                  </a:txBody>
                  <a:tcPr/>
                </a:tc>
                <a:tc>
                  <a:txBody>
                    <a:bodyPr/>
                    <a:lstStyle/>
                    <a:p>
                      <a:r>
                        <a:rPr lang="en-US" sz="1000"/>
                        <a:t>30</a:t>
                      </a:r>
                    </a:p>
                  </a:txBody>
                  <a:tcPr/>
                </a:tc>
                <a:tc>
                  <a:txBody>
                    <a:bodyPr/>
                    <a:lstStyle/>
                    <a:p>
                      <a:r>
                        <a:rPr lang="en-US" sz="1000"/>
                        <a:t>1</a:t>
                      </a:r>
                    </a:p>
                  </a:txBody>
                  <a:tcPr/>
                </a:tc>
                <a:tc>
                  <a:txBody>
                    <a:bodyPr/>
                    <a:lstStyle/>
                    <a:p>
                      <a:r>
                        <a:rPr lang="en-US" sz="1000"/>
                        <a:t>1</a:t>
                      </a:r>
                    </a:p>
                  </a:txBody>
                  <a:tcPr/>
                </a:tc>
                <a:tc>
                  <a:txBody>
                    <a:bodyPr/>
                    <a:lstStyle/>
                    <a:p>
                      <a:r>
                        <a:rPr lang="en-US" sz="1000"/>
                        <a:t>1.0526%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3220153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65018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721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68816066"/>
                    </a:ext>
                  </a:extLst>
                </a:gridCol>
                <a:gridCol w="493776">
                  <a:extLst>
                    <a:ext uri="{9D8B030D-6E8A-4147-A177-3AD203B41FA5}">
                      <a16:colId xmlns:a16="http://schemas.microsoft.com/office/drawing/2014/main" val="1313572874"/>
                    </a:ext>
                  </a:extLst>
                </a:gridCol>
                <a:gridCol w="493776">
                  <a:extLst>
                    <a:ext uri="{9D8B030D-6E8A-4147-A177-3AD203B41FA5}">
                      <a16:colId xmlns:a16="http://schemas.microsoft.com/office/drawing/2014/main" val="1627126945"/>
                    </a:ext>
                  </a:extLst>
                </a:gridCol>
                <a:gridCol w="493776">
                  <a:extLst>
                    <a:ext uri="{9D8B030D-6E8A-4147-A177-3AD203B41FA5}">
                      <a16:colId xmlns:a16="http://schemas.microsoft.com/office/drawing/2014/main" val="897883580"/>
                    </a:ext>
                  </a:extLst>
                </a:gridCol>
                <a:gridCol w="493776">
                  <a:extLst>
                    <a:ext uri="{9D8B030D-6E8A-4147-A177-3AD203B41FA5}">
                      <a16:colId xmlns:a16="http://schemas.microsoft.com/office/drawing/2014/main" val="2865085779"/>
                    </a:ext>
                  </a:extLst>
                </a:gridCol>
                <a:gridCol w="493776">
                  <a:extLst>
                    <a:ext uri="{9D8B030D-6E8A-4147-A177-3AD203B41FA5}">
                      <a16:colId xmlns:a16="http://schemas.microsoft.com/office/drawing/2014/main" val="22767646"/>
                    </a:ext>
                  </a:extLst>
                </a:gridCol>
                <a:gridCol w="493776">
                  <a:extLst>
                    <a:ext uri="{9D8B030D-6E8A-4147-A177-3AD203B41FA5}">
                      <a16:colId xmlns:a16="http://schemas.microsoft.com/office/drawing/2014/main" val="1007850684"/>
                    </a:ext>
                  </a:extLst>
                </a:gridCol>
                <a:gridCol w="493776">
                  <a:extLst>
                    <a:ext uri="{9D8B030D-6E8A-4147-A177-3AD203B41FA5}">
                      <a16:colId xmlns:a16="http://schemas.microsoft.com/office/drawing/2014/main" val="3799616704"/>
                    </a:ext>
                  </a:extLst>
                </a:gridCol>
                <a:gridCol w="493776">
                  <a:extLst>
                    <a:ext uri="{9D8B030D-6E8A-4147-A177-3AD203B41FA5}">
                      <a16:colId xmlns:a16="http://schemas.microsoft.com/office/drawing/2014/main" val="2352952625"/>
                    </a:ext>
                  </a:extLst>
                </a:gridCol>
                <a:gridCol w="493776">
                  <a:extLst>
                    <a:ext uri="{9D8B030D-6E8A-4147-A177-3AD203B41FA5}">
                      <a16:colId xmlns:a16="http://schemas.microsoft.com/office/drawing/2014/main" val="2426578211"/>
                    </a:ext>
                  </a:extLst>
                </a:gridCol>
                <a:gridCol w="493776">
                  <a:extLst>
                    <a:ext uri="{9D8B030D-6E8A-4147-A177-3AD203B41FA5}">
                      <a16:colId xmlns:a16="http://schemas.microsoft.com/office/drawing/2014/main" val="312306258"/>
                    </a:ext>
                  </a:extLst>
                </a:gridCol>
                <a:gridCol w="493776">
                  <a:extLst>
                    <a:ext uri="{9D8B030D-6E8A-4147-A177-3AD203B41FA5}">
                      <a16:colId xmlns:a16="http://schemas.microsoft.com/office/drawing/2014/main" val="1582537039"/>
                    </a:ext>
                  </a:extLst>
                </a:gridCol>
                <a:gridCol w="493776">
                  <a:extLst>
                    <a:ext uri="{9D8B030D-6E8A-4147-A177-3AD203B41FA5}">
                      <a16:colId xmlns:a16="http://schemas.microsoft.com/office/drawing/2014/main" val="854226055"/>
                    </a:ext>
                  </a:extLst>
                </a:gridCol>
                <a:gridCol w="493776">
                  <a:extLst>
                    <a:ext uri="{9D8B030D-6E8A-4147-A177-3AD203B41FA5}">
                      <a16:colId xmlns:a16="http://schemas.microsoft.com/office/drawing/2014/main" val="24898018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5872589"/>
                  </a:ext>
                </a:extLst>
              </a:tr>
              <a:tr h="370840">
                <a:tc>
                  <a:txBody>
                    <a:bodyPr/>
                    <a:lstStyle/>
                    <a:p>
                      <a:r>
                        <a:rPr lang="en-US" sz="1000"/>
                        <a:t>@PHLYINS</a:t>
                      </a:r>
                    </a:p>
                  </a:txBody>
                  <a:tcPr/>
                </a:tc>
                <a:tc>
                  <a:txBody>
                    <a:bodyPr/>
                    <a:lstStyle/>
                    <a:p>
                      <a:r>
                        <a:rPr lang="en-US" sz="1000"/>
                        <a:t>2566</a:t>
                      </a:r>
                    </a:p>
                  </a:txBody>
                  <a:tcPr/>
                </a:tc>
                <a:tc>
                  <a:txBody>
                    <a:bodyPr/>
                    <a:lstStyle/>
                    <a:p>
                      <a:r>
                        <a:rPr lang="en-US" sz="1000"/>
                        <a:t>26</a:t>
                      </a:r>
                    </a:p>
                  </a:txBody>
                  <a:tcPr/>
                </a:tc>
                <a:tc>
                  <a:txBody>
                    <a:bodyPr/>
                    <a:lstStyle/>
                    <a:p>
                      <a:r>
                        <a:rPr lang="en-US" sz="1000"/>
                        <a:t>22</a:t>
                      </a:r>
                    </a:p>
                  </a:txBody>
                  <a:tcPr/>
                </a:tc>
                <a:tc>
                  <a:txBody>
                    <a:bodyPr/>
                    <a:lstStyle/>
                    <a:p>
                      <a:r>
                        <a:rPr lang="en-US" sz="1000"/>
                        <a:t>19</a:t>
                      </a:r>
                    </a:p>
                  </a:txBody>
                  <a:tcPr/>
                </a:tc>
                <a:tc>
                  <a:txBody>
                    <a:bodyPr/>
                    <a:lstStyle/>
                    <a:p>
                      <a:r>
                        <a:rPr lang="en-US" sz="1000"/>
                        <a:t>3</a:t>
                      </a:r>
                    </a:p>
                  </a:txBody>
                  <a:tcPr/>
                </a:tc>
                <a:tc>
                  <a:txBody>
                    <a:bodyPr/>
                    <a:lstStyle/>
                    <a:p>
                      <a:r>
                        <a:rPr lang="en-US" sz="1000"/>
                        <a:t>0</a:t>
                      </a:r>
                    </a:p>
                  </a:txBody>
                  <a:tcPr/>
                </a:tc>
                <a:tc>
                  <a:txBody>
                    <a:bodyPr/>
                    <a:lstStyle/>
                    <a:p>
                      <a:r>
                        <a:rPr lang="en-US" sz="1000"/>
                        <a:t>27</a:t>
                      </a:r>
                    </a:p>
                  </a:txBody>
                  <a:tcPr/>
                </a:tc>
                <a:tc>
                  <a:txBody>
                    <a:bodyPr/>
                    <a:lstStyle/>
                    <a:p>
                      <a:r>
                        <a:rPr lang="en-US" sz="1000"/>
                        <a:t>27</a:t>
                      </a:r>
                    </a:p>
                  </a:txBody>
                  <a:tcPr/>
                </a:tc>
                <a:tc>
                  <a:txBody>
                    <a:bodyPr/>
                    <a:lstStyle/>
                    <a:p>
                      <a:r>
                        <a:rPr lang="en-US" sz="1000"/>
                        <a:t>35</a:t>
                      </a:r>
                    </a:p>
                  </a:txBody>
                  <a:tcPr/>
                </a:tc>
                <a:tc>
                  <a:txBody>
                    <a:bodyPr/>
                    <a:lstStyle/>
                    <a:p>
                      <a:r>
                        <a:rPr lang="en-US" sz="1000"/>
                        <a:t>0</a:t>
                      </a:r>
                    </a:p>
                  </a:txBody>
                  <a:tcPr/>
                </a:tc>
                <a:tc>
                  <a:txBody>
                    <a:bodyPr/>
                    <a:lstStyle/>
                    <a:p>
                      <a:r>
                        <a:rPr lang="en-US" sz="1000"/>
                        <a:t>28</a:t>
                      </a:r>
                    </a:p>
                  </a:txBody>
                  <a:tcPr/>
                </a:tc>
                <a:tc>
                  <a:txBody>
                    <a:bodyPr/>
                    <a:lstStyle/>
                    <a:p>
                      <a:r>
                        <a:rPr lang="en-US" sz="1000"/>
                        <a:t>0.1278%</a:t>
                      </a:r>
                    </a:p>
                  </a:txBody>
                  <a:tcPr/>
                </a:tc>
                <a:tc>
                  <a:txBody>
                    <a:bodyPr/>
                    <a:lstStyle/>
                    <a:p>
                      <a:r>
                        <a:rPr lang="en-US" sz="1000"/>
                        <a:t>0.0%</a:t>
                      </a:r>
                    </a:p>
                  </a:txBody>
                  <a:tcPr/>
                </a:tc>
                <a:extLst>
                  <a:ext uri="{0D108BD9-81ED-4DB2-BD59-A6C34878D82A}">
                    <a16:rowId xmlns:a16="http://schemas.microsoft.com/office/drawing/2014/main" val="154609196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2095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168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821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3272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677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1717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5383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805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33472842"/>
                    </a:ext>
                  </a:extLst>
                </a:gridCol>
                <a:gridCol w="822960">
                  <a:extLst>
                    <a:ext uri="{9D8B030D-6E8A-4147-A177-3AD203B41FA5}">
                      <a16:colId xmlns:a16="http://schemas.microsoft.com/office/drawing/2014/main" val="820575461"/>
                    </a:ext>
                  </a:extLst>
                </a:gridCol>
                <a:gridCol w="822960">
                  <a:extLst>
                    <a:ext uri="{9D8B030D-6E8A-4147-A177-3AD203B41FA5}">
                      <a16:colId xmlns:a16="http://schemas.microsoft.com/office/drawing/2014/main" val="4247800802"/>
                    </a:ext>
                  </a:extLst>
                </a:gridCol>
                <a:gridCol w="1645920">
                  <a:extLst>
                    <a:ext uri="{9D8B030D-6E8A-4147-A177-3AD203B41FA5}">
                      <a16:colId xmlns:a16="http://schemas.microsoft.com/office/drawing/2014/main" val="186332682"/>
                    </a:ext>
                  </a:extLst>
                </a:gridCol>
              </a:tblGrid>
              <a:tr h="370840">
                <a:tc>
                  <a:txBody>
                    <a:bodyPr/>
                    <a:lstStyle/>
                    <a:p>
                      <a:r>
                        <a:rPr lang="en-US" sz="1000"/>
                        <a:t>Mention</a:t>
                      </a:r>
                    </a:p>
                  </a:txBody>
                  <a:tcPr/>
                </a:tc>
                <a:tc>
                  <a:txBody>
                    <a:bodyPr/>
                    <a:lstStyle/>
                    <a:p>
                      <a:r>
                        <a:rPr lang="en-US" sz="1000"/>
                        <a:t>Retweets</a:t>
                      </a:r>
                    </a:p>
                  </a:txBody>
                  <a:tcPr/>
                </a:tc>
                <a:tc>
                  <a:txBody>
                    <a:bodyPr/>
                    <a:lstStyle/>
                    <a:p>
                      <a:r>
                        <a:rPr lang="en-US" sz="1000"/>
                        <a:t>Favs</a:t>
                      </a:r>
                    </a:p>
                  </a:txBody>
                  <a:tcPr/>
                </a:tc>
                <a:tc>
                  <a:txBody>
                    <a:bodyPr/>
                    <a:lstStyle/>
                    <a:p>
                      <a:r>
                        <a:rPr lang="en-US" sz="1000"/>
                        <a:t>Response Time</a:t>
                      </a:r>
                    </a:p>
                  </a:txBody>
                  <a:tcPr/>
                </a:tc>
                <a:extLst>
                  <a:ext uri="{0D108BD9-81ED-4DB2-BD59-A6C34878D82A}">
                    <a16:rowId xmlns:a16="http://schemas.microsoft.com/office/drawing/2014/main" val="1913531120"/>
                  </a:ext>
                </a:extLst>
              </a:tr>
              <a:tr h="370840">
                <a:tc>
                  <a:txBody>
                    <a:bodyPr/>
                    <a:lstStyle/>
                    <a:p>
                      <a:r>
                        <a:rPr lang="en-US" sz="1000" b="1"/>
                        <a:t>@PHLYINS</a:t>
                      </a:r>
                      <a:r>
                        <a:rPr lang="en-US" sz="1000"/>
                        <a:t> was mentioned by </a:t>
                      </a:r>
                      <a:r>
                        <a:rPr lang="en-US" sz="1000" b="1"/>
                        <a:t>@NHLFlyers - 2017-03-08 13:30:01</a:t>
                      </a:r>
                      <a:r>
                        <a:rPr lang="en-US" sz="1000"/>
                        <a:t>
Get to know this week’s @PHLYINS Community Teammate, Diane Carter → https://t.co/NLbLhbJIK8</a:t>
                      </a:r>
                    </a:p>
                  </a:txBody>
                  <a:tcPr/>
                </a:tc>
                <a:tc>
                  <a:txBody>
                    <a:bodyPr/>
                    <a:lstStyle/>
                    <a:p>
                      <a:r>
                        <a:rPr lang="en-US" sz="1000"/>
                        <a:t>5</a:t>
                      </a:r>
                    </a:p>
                  </a:txBody>
                  <a:tcPr/>
                </a:tc>
                <a:tc>
                  <a:txBody>
                    <a:bodyPr/>
                    <a:lstStyle/>
                    <a:p>
                      <a:r>
                        <a:rPr lang="en-US" sz="1000"/>
                        <a:t>18</a:t>
                      </a:r>
                    </a:p>
                  </a:txBody>
                  <a:tcPr/>
                </a:tc>
                <a:tc>
                  <a:txBody>
                    <a:bodyPr/>
                    <a:lstStyle/>
                    <a:p>
                      <a:r>
                        <a:rPr lang="en-US" sz="1000"/>
                        <a:t>n/a</a:t>
                      </a:r>
                    </a:p>
                  </a:txBody>
                  <a:tcPr/>
                </a:tc>
                <a:extLst>
                  <a:ext uri="{0D108BD9-81ED-4DB2-BD59-A6C34878D82A}">
                    <a16:rowId xmlns:a16="http://schemas.microsoft.com/office/drawing/2014/main" val="911721751"/>
                  </a:ext>
                </a:extLst>
              </a:tr>
              <a:tr h="370840">
                <a:tc>
                  <a:txBody>
                    <a:bodyPr/>
                    <a:lstStyle/>
                    <a:p>
                      <a:r>
                        <a:rPr lang="en-US" sz="1000" b="1"/>
                        <a:t>@PHLYINS</a:t>
                      </a:r>
                      <a:r>
                        <a:rPr lang="en-US" sz="1000"/>
                        <a:t> was mentioned by </a:t>
                      </a:r>
                      <a:r>
                        <a:rPr lang="en-US" sz="1000" b="1"/>
                        <a:t>@NHLFlyers - 2017-03-22 14:04:35</a:t>
                      </a:r>
                      <a:r>
                        <a:rPr lang="en-US" sz="1000"/>
                        <a:t>
Get to know this week’s @PHLYINS Community Teammate, Drew Polin, of Legacy Treatment Services → https://t.co/2mmTfN7tdK</a:t>
                      </a:r>
                    </a:p>
                  </a:txBody>
                  <a:tcPr/>
                </a:tc>
                <a:tc>
                  <a:txBody>
                    <a:bodyPr/>
                    <a:lstStyle/>
                    <a:p>
                      <a:r>
                        <a:rPr lang="en-US" sz="1000"/>
                        <a:t>2</a:t>
                      </a:r>
                    </a:p>
                  </a:txBody>
                  <a:tcPr/>
                </a:tc>
                <a:tc>
                  <a:txBody>
                    <a:bodyPr/>
                    <a:lstStyle/>
                    <a:p>
                      <a:r>
                        <a:rPr lang="en-US" sz="1000"/>
                        <a:t>17</a:t>
                      </a:r>
                    </a:p>
                  </a:txBody>
                  <a:tcPr/>
                </a:tc>
                <a:tc>
                  <a:txBody>
                    <a:bodyPr/>
                    <a:lstStyle/>
                    <a:p>
                      <a:r>
                        <a:rPr lang="en-US" sz="1000"/>
                        <a:t>n/a</a:t>
                      </a:r>
                    </a:p>
                  </a:txBody>
                  <a:tcPr/>
                </a:tc>
                <a:extLst>
                  <a:ext uri="{0D108BD9-81ED-4DB2-BD59-A6C34878D82A}">
                    <a16:rowId xmlns:a16="http://schemas.microsoft.com/office/drawing/2014/main" val="2987534729"/>
                  </a:ext>
                </a:extLst>
              </a:tr>
              <a:tr h="370840">
                <a:tc>
                  <a:txBody>
                    <a:bodyPr/>
                    <a:lstStyle/>
                    <a:p>
                      <a:r>
                        <a:rPr lang="en-US" sz="1000" b="1"/>
                        <a:t>@PHLYINS</a:t>
                      </a:r>
                      <a:r>
                        <a:rPr lang="en-US" sz="1000"/>
                        <a:t> was mentioned by </a:t>
                      </a:r>
                      <a:r>
                        <a:rPr lang="en-US" sz="1000" b="1"/>
                        <a:t>@NJITCDS - 2017-03-02 12:11:22</a:t>
                      </a:r>
                      <a:r>
                        <a:rPr lang="en-US" sz="1000"/>
                        <a:t>
Join the @PHLYINS info session Fri March 3rd at 11:30 in CKB 206 &amp;amp; learn about Risk Mgmt FT &amp;amp; intern positions for… https://t.co/YYha4rzgTZ</a:t>
                      </a:r>
                    </a:p>
                  </a:txBody>
                  <a:tcPr/>
                </a:tc>
                <a:tc>
                  <a:txBody>
                    <a:bodyPr/>
                    <a:lstStyle/>
                    <a:p>
                      <a:r>
                        <a:rPr lang="en-US" sz="1000"/>
                        <a:t>2</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103004357"/>
                  </a:ext>
                </a:extLst>
              </a:tr>
              <a:tr h="370840">
                <a:tc>
                  <a:txBody>
                    <a:bodyPr/>
                    <a:lstStyle/>
                    <a:p>
                      <a:r>
                        <a:rPr lang="en-US" sz="1000" b="1"/>
                        <a:t>@PHLYINS</a:t>
                      </a:r>
                      <a:r>
                        <a:rPr lang="en-US" sz="1000"/>
                        <a:t> was mentioned by </a:t>
                      </a:r>
                      <a:r>
                        <a:rPr lang="en-US" sz="1000" b="1"/>
                        <a:t>@RunForCleanAir - 2017-03-02 10:38:45</a:t>
                      </a:r>
                      <a:r>
                        <a:rPr lang="en-US" sz="1000"/>
                        <a:t>
Need a reason to get back into your training routine? Register for #PHLY10K Run sponsored by @PHLYINS &amp;amp; lace up tho… https://t.co/RHf9h7tPh1</a:t>
                      </a:r>
                    </a:p>
                  </a:txBody>
                  <a:tcPr/>
                </a:tc>
                <a:tc>
                  <a:txBody>
                    <a:bodyPr/>
                    <a:lstStyle/>
                    <a:p>
                      <a:r>
                        <a:rPr lang="en-US" sz="1000"/>
                        <a:t>1</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981689004"/>
                  </a:ext>
                </a:extLst>
              </a:tr>
              <a:tr h="370840">
                <a:tc>
                  <a:txBody>
                    <a:bodyPr/>
                    <a:lstStyle/>
                    <a:p>
                      <a:r>
                        <a:rPr lang="en-US" sz="1000" b="1"/>
                        <a:t>@PHLYINS</a:t>
                      </a:r>
                      <a:r>
                        <a:rPr lang="en-US" sz="1000"/>
                        <a:t> was mentioned by </a:t>
                      </a:r>
                      <a:r>
                        <a:rPr lang="en-US" sz="1000" b="1"/>
                        <a:t>@AlicePaulInstit - 2017-03-19 15:35:22</a:t>
                      </a:r>
                      <a:r>
                        <a:rPr lang="en-US" sz="1000"/>
                        <a:t>
"Thank You!" to @PHLYINS a Bronze Sponsor of the 2017 #AlicePaul Equality Awards. Become a sponsor! Info:… https://t.co/bA3uNpXArs</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50140860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396317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28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2672636"/>
                    </a:ext>
                  </a:extLst>
                </a:gridCol>
                <a:gridCol w="2468880">
                  <a:extLst>
                    <a:ext uri="{9D8B030D-6E8A-4147-A177-3AD203B41FA5}">
                      <a16:colId xmlns:a16="http://schemas.microsoft.com/office/drawing/2014/main" val="833855853"/>
                    </a:ext>
                  </a:extLst>
                </a:gridCol>
                <a:gridCol w="2468880">
                  <a:extLst>
                    <a:ext uri="{9D8B030D-6E8A-4147-A177-3AD203B41FA5}">
                      <a16:colId xmlns:a16="http://schemas.microsoft.com/office/drawing/2014/main" val="301884126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445260371"/>
                  </a:ext>
                </a:extLst>
              </a:tr>
              <a:tr h="370840">
                <a:tc>
                  <a:txBody>
                    <a:bodyPr/>
                    <a:lstStyle/>
                    <a:p>
                      <a:r>
                        <a:rPr lang="en-US" sz="1000"/>
                        <a:t>@SilversSteve</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847493874"/>
                  </a:ext>
                </a:extLst>
              </a:tr>
              <a:tr h="370840">
                <a:tc>
                  <a:txBody>
                    <a:bodyPr/>
                    <a:lstStyle/>
                    <a:p>
                      <a:r>
                        <a:rPr lang="en-US" sz="1000"/>
                        <a:t>@RunForCleanAir</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815341052"/>
                  </a:ext>
                </a:extLst>
              </a:tr>
              <a:tr h="370840">
                <a:tc>
                  <a:txBody>
                    <a:bodyPr/>
                    <a:lstStyle/>
                    <a:p>
                      <a:r>
                        <a:rPr lang="en-US" sz="1000"/>
                        <a:t>@ChristinaVerish</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334097966"/>
                  </a:ext>
                </a:extLst>
              </a:tr>
              <a:tr h="370840">
                <a:tc>
                  <a:txBody>
                    <a:bodyPr/>
                    <a:lstStyle/>
                    <a:p>
                      <a:r>
                        <a:rPr lang="en-US" sz="1000"/>
                        <a:t>@City_Ave</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220975534"/>
                  </a:ext>
                </a:extLst>
              </a:tr>
              <a:tr h="370840">
                <a:tc>
                  <a:txBody>
                    <a:bodyPr/>
                    <a:lstStyle/>
                    <a:p>
                      <a:r>
                        <a:rPr lang="en-US" sz="1000"/>
                        <a:t>@NHLFlyers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835261403"/>
                  </a:ext>
                </a:extLst>
              </a:tr>
              <a:tr h="370840">
                <a:tc>
                  <a:txBody>
                    <a:bodyPr/>
                    <a:lstStyle/>
                    <a:p>
                      <a:r>
                        <a:rPr lang="en-US" sz="1000"/>
                        <a:t>@Dan_Charlton48</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33995287"/>
                  </a:ext>
                </a:extLst>
              </a:tr>
              <a:tr h="370840">
                <a:tc>
                  <a:txBody>
                    <a:bodyPr/>
                    <a:lstStyle/>
                    <a:p>
                      <a:r>
                        <a:rPr lang="en-US" sz="1000"/>
                        <a:t>@flyerspress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25841524"/>
                  </a:ext>
                </a:extLst>
              </a:tr>
              <a:tr h="370840">
                <a:tc>
                  <a:txBody>
                    <a:bodyPr/>
                    <a:lstStyle/>
                    <a:p>
                      <a:r>
                        <a:rPr lang="en-US" sz="1000"/>
                        <a:t>@HeatherDSt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133612927"/>
                  </a:ext>
                </a:extLst>
              </a:tr>
              <a:tr h="370840">
                <a:tc>
                  <a:txBody>
                    <a:bodyPr/>
                    <a:lstStyle/>
                    <a:p>
                      <a:r>
                        <a:rPr lang="en-US" sz="1000"/>
                        <a:t>@AlicePaulInstit</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773947483"/>
                  </a:ext>
                </a:extLst>
              </a:tr>
              <a:tr h="370840">
                <a:tc>
                  <a:txBody>
                    <a:bodyPr/>
                    <a:lstStyle/>
                    <a:p>
                      <a:r>
                        <a:rPr lang="en-US" sz="1000"/>
                        <a:t>@NancyRobinson4</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923827065"/>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911822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24848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6919419"/>
                    </a:ext>
                  </a:extLst>
                </a:gridCol>
                <a:gridCol w="822960">
                  <a:extLst>
                    <a:ext uri="{9D8B030D-6E8A-4147-A177-3AD203B41FA5}">
                      <a16:colId xmlns:a16="http://schemas.microsoft.com/office/drawing/2014/main" val="2754383313"/>
                    </a:ext>
                  </a:extLst>
                </a:gridCol>
                <a:gridCol w="822960">
                  <a:extLst>
                    <a:ext uri="{9D8B030D-6E8A-4147-A177-3AD203B41FA5}">
                      <a16:colId xmlns:a16="http://schemas.microsoft.com/office/drawing/2014/main" val="3690995320"/>
                    </a:ext>
                  </a:extLst>
                </a:gridCol>
                <a:gridCol w="822960">
                  <a:extLst>
                    <a:ext uri="{9D8B030D-6E8A-4147-A177-3AD203B41FA5}">
                      <a16:colId xmlns:a16="http://schemas.microsoft.com/office/drawing/2014/main" val="3981424249"/>
                    </a:ext>
                  </a:extLst>
                </a:gridCol>
                <a:gridCol w="822960">
                  <a:extLst>
                    <a:ext uri="{9D8B030D-6E8A-4147-A177-3AD203B41FA5}">
                      <a16:colId xmlns:a16="http://schemas.microsoft.com/office/drawing/2014/main" val="2723324270"/>
                    </a:ext>
                  </a:extLst>
                </a:gridCol>
                <a:gridCol w="822960">
                  <a:extLst>
                    <a:ext uri="{9D8B030D-6E8A-4147-A177-3AD203B41FA5}">
                      <a16:colId xmlns:a16="http://schemas.microsoft.com/office/drawing/2014/main" val="363360141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239767453"/>
                  </a:ext>
                </a:extLst>
              </a:tr>
              <a:tr h="370840">
                <a:tc>
                  <a:txBody>
                    <a:bodyPr/>
                    <a:lstStyle/>
                    <a:p>
                      <a:r>
                        <a:rPr lang="en-US" sz="1000" b="1"/>
                        <a:t>@PHLYINS - 2017-03-03 08:42:56</a:t>
                      </a:r>
                      <a:r>
                        <a:rPr lang="en-US" sz="1000"/>
                        <a:t>
The #craftbeer boom continues. Our #CraftBrewery insurance fits the needs of many new &amp;amp; established operations: https://t.co/7oxFk54vZD https://t.co/nyGUzLQcs8</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0.3932%</a:t>
                      </a:r>
                    </a:p>
                  </a:txBody>
                  <a:tcPr/>
                </a:tc>
                <a:extLst>
                  <a:ext uri="{0D108BD9-81ED-4DB2-BD59-A6C34878D82A}">
                    <a16:rowId xmlns:a16="http://schemas.microsoft.com/office/drawing/2014/main" val="1931740942"/>
                  </a:ext>
                </a:extLst>
              </a:tr>
              <a:tr h="370840">
                <a:tc>
                  <a:txBody>
                    <a:bodyPr/>
                    <a:lstStyle/>
                    <a:p>
                      <a:r>
                        <a:rPr lang="en-US" sz="1000" b="1"/>
                        <a:t>@PHLYINS - 2017-03-27 14:57:49</a:t>
                      </a:r>
                      <a:r>
                        <a:rPr lang="en-US" sz="1000"/>
                        <a:t>
#PHLY is proud to be named one of the #TopWorkplaces in the #Philadelphia area for the 8th consecutive year!  #TEAMPHLY #ToBeAGoodCompany https://t.co/nZIjjRWBRB</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0.3513%</a:t>
                      </a:r>
                    </a:p>
                  </a:txBody>
                  <a:tcPr/>
                </a:tc>
                <a:extLst>
                  <a:ext uri="{0D108BD9-81ED-4DB2-BD59-A6C34878D82A}">
                    <a16:rowId xmlns:a16="http://schemas.microsoft.com/office/drawing/2014/main" val="356444355"/>
                  </a:ext>
                </a:extLst>
              </a:tr>
              <a:tr h="370840">
                <a:tc>
                  <a:txBody>
                    <a:bodyPr/>
                    <a:lstStyle/>
                    <a:p>
                      <a:r>
                        <a:rPr lang="en-US" sz="1000" b="1"/>
                        <a:t>@PHLYINS - 2017-03-02 09:29:56</a:t>
                      </a:r>
                      <a:r>
                        <a:rPr lang="en-US" sz="1000"/>
                        <a:t>
PHLY was proud to join our sister companies in bringing warmth to families in need nationwide through @onewarmcoat #ToBeAGoodCompany https://t.co/c4wqlLqBRn</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0.2753%</a:t>
                      </a:r>
                    </a:p>
                  </a:txBody>
                  <a:tcPr/>
                </a:tc>
                <a:extLst>
                  <a:ext uri="{0D108BD9-81ED-4DB2-BD59-A6C34878D82A}">
                    <a16:rowId xmlns:a16="http://schemas.microsoft.com/office/drawing/2014/main" val="298051044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86260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68099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8670673"/>
                    </a:ext>
                  </a:extLst>
                </a:gridCol>
                <a:gridCol w="1069848">
                  <a:extLst>
                    <a:ext uri="{9D8B030D-6E8A-4147-A177-3AD203B41FA5}">
                      <a16:colId xmlns:a16="http://schemas.microsoft.com/office/drawing/2014/main" val="472645199"/>
                    </a:ext>
                  </a:extLst>
                </a:gridCol>
                <a:gridCol w="1069848">
                  <a:extLst>
                    <a:ext uri="{9D8B030D-6E8A-4147-A177-3AD203B41FA5}">
                      <a16:colId xmlns:a16="http://schemas.microsoft.com/office/drawing/2014/main" val="1686517760"/>
                    </a:ext>
                  </a:extLst>
                </a:gridCol>
                <a:gridCol w="1069848">
                  <a:extLst>
                    <a:ext uri="{9D8B030D-6E8A-4147-A177-3AD203B41FA5}">
                      <a16:colId xmlns:a16="http://schemas.microsoft.com/office/drawing/2014/main" val="1420281200"/>
                    </a:ext>
                  </a:extLst>
                </a:gridCol>
                <a:gridCol w="1069848">
                  <a:extLst>
                    <a:ext uri="{9D8B030D-6E8A-4147-A177-3AD203B41FA5}">
                      <a16:colId xmlns:a16="http://schemas.microsoft.com/office/drawing/2014/main" val="1494258507"/>
                    </a:ext>
                  </a:extLst>
                </a:gridCol>
                <a:gridCol w="1069848">
                  <a:extLst>
                    <a:ext uri="{9D8B030D-6E8A-4147-A177-3AD203B41FA5}">
                      <a16:colId xmlns:a16="http://schemas.microsoft.com/office/drawing/2014/main" val="2397259578"/>
                    </a:ext>
                  </a:extLst>
                </a:gridCol>
                <a:gridCol w="1069848">
                  <a:extLst>
                    <a:ext uri="{9D8B030D-6E8A-4147-A177-3AD203B41FA5}">
                      <a16:colId xmlns:a16="http://schemas.microsoft.com/office/drawing/2014/main" val="18101024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1867591"/>
                  </a:ext>
                </a:extLst>
              </a:tr>
              <a:tr h="370840">
                <a:tc>
                  <a:txBody>
                    <a:bodyPr/>
                    <a:lstStyle/>
                    <a:p>
                      <a:r>
                        <a:rPr lang="en-US" sz="1000"/>
                        <a:t>Philadelphia Insurance Companies</a:t>
                      </a:r>
                    </a:p>
                  </a:txBody>
                  <a:tcPr/>
                </a:tc>
                <a:tc>
                  <a:txBody>
                    <a:bodyPr/>
                    <a:lstStyle/>
                    <a:p>
                      <a:r>
                        <a:rPr lang="en-US" sz="1000"/>
                        <a:t>12064</a:t>
                      </a:r>
                    </a:p>
                  </a:txBody>
                  <a:tcPr/>
                </a:tc>
                <a:tc>
                  <a:txBody>
                    <a:bodyPr/>
                    <a:lstStyle/>
                    <a:p>
                      <a:r>
                        <a:rPr lang="en-US" sz="1000"/>
                        <a:t>147</a:t>
                      </a:r>
                    </a:p>
                  </a:txBody>
                  <a:tcPr/>
                </a:tc>
                <a:tc>
                  <a:txBody>
                    <a:bodyPr/>
                    <a:lstStyle/>
                    <a:p>
                      <a:r>
                        <a:rPr lang="en-US" sz="1000"/>
                        <a:t>16</a:t>
                      </a:r>
                    </a:p>
                  </a:txBody>
                  <a:tcPr/>
                </a:tc>
                <a:tc>
                  <a:txBody>
                    <a:bodyPr/>
                    <a:lstStyle/>
                    <a:p>
                      <a:r>
                        <a:rPr lang="en-US" sz="1000"/>
                        <a:t>1174</a:t>
                      </a:r>
                    </a:p>
                  </a:txBody>
                  <a:tcPr/>
                </a:tc>
                <a:tc>
                  <a:txBody>
                    <a:bodyPr/>
                    <a:lstStyle/>
                    <a:p>
                      <a:r>
                        <a:rPr lang="en-US" sz="1000"/>
                        <a:t>9</a:t>
                      </a:r>
                    </a:p>
                  </a:txBody>
                  <a:tcPr/>
                </a:tc>
                <a:tc>
                  <a:txBody>
                    <a:bodyPr/>
                    <a:lstStyle/>
                    <a:p>
                      <a:r>
                        <a:rPr lang="en-US" sz="1000"/>
                        <a:t>0.6167%</a:t>
                      </a:r>
                    </a:p>
                  </a:txBody>
                  <a:tcPr/>
                </a:tc>
                <a:extLst>
                  <a:ext uri="{0D108BD9-81ED-4DB2-BD59-A6C34878D82A}">
                    <a16:rowId xmlns:a16="http://schemas.microsoft.com/office/drawing/2014/main" val="4384111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49781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4440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08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59067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995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224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47573399"/>
                    </a:ext>
                  </a:extLst>
                </a:gridCol>
                <a:gridCol w="987552">
                  <a:extLst>
                    <a:ext uri="{9D8B030D-6E8A-4147-A177-3AD203B41FA5}">
                      <a16:colId xmlns:a16="http://schemas.microsoft.com/office/drawing/2014/main" val="623244663"/>
                    </a:ext>
                  </a:extLst>
                </a:gridCol>
                <a:gridCol w="987552">
                  <a:extLst>
                    <a:ext uri="{9D8B030D-6E8A-4147-A177-3AD203B41FA5}">
                      <a16:colId xmlns:a16="http://schemas.microsoft.com/office/drawing/2014/main" val="1099617386"/>
                    </a:ext>
                  </a:extLst>
                </a:gridCol>
                <a:gridCol w="987552">
                  <a:extLst>
                    <a:ext uri="{9D8B030D-6E8A-4147-A177-3AD203B41FA5}">
                      <a16:colId xmlns:a16="http://schemas.microsoft.com/office/drawing/2014/main" val="2479277352"/>
                    </a:ext>
                  </a:extLst>
                </a:gridCol>
                <a:gridCol w="987552">
                  <a:extLst>
                    <a:ext uri="{9D8B030D-6E8A-4147-A177-3AD203B41FA5}">
                      <a16:colId xmlns:a16="http://schemas.microsoft.com/office/drawing/2014/main" val="183108960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0234750"/>
                  </a:ext>
                </a:extLst>
              </a:tr>
              <a:tr h="370840">
                <a:tc>
                  <a:txBody>
                    <a:bodyPr/>
                    <a:lstStyle/>
                    <a:p>
                      <a:r>
                        <a:rPr lang="en-US" sz="1000" b="1"/>
                        <a:t>Philadelphia Insurance Companies - 2017-03-27 14:44:23</a:t>
                      </a:r>
                      <a:r>
                        <a:rPr lang="en-US" sz="1000"/>
                        <a:t>
PHLY is proud to be recognized as one of the Top Workplaces in the Philadelphia region for the 8th consecutive year!  https://goo.gl/v0p7dx</a:t>
                      </a:r>
                    </a:p>
                  </a:txBody>
                  <a:tcPr/>
                </a:tc>
                <a:tc>
                  <a:txBody>
                    <a:bodyPr/>
                    <a:lstStyle/>
                    <a:p>
                      <a:r>
                        <a:rPr lang="en-US" sz="1000"/>
                        <a:t>141</a:t>
                      </a:r>
                    </a:p>
                  </a:txBody>
                  <a:tcPr/>
                </a:tc>
                <a:tc>
                  <a:txBody>
                    <a:bodyPr/>
                    <a:lstStyle/>
                    <a:p>
                      <a:r>
                        <a:rPr lang="en-US" sz="1000"/>
                        <a:t>3</a:t>
                      </a:r>
                    </a:p>
                  </a:txBody>
                  <a:tcPr/>
                </a:tc>
                <a:tc>
                  <a:txBody>
                    <a:bodyPr/>
                    <a:lstStyle/>
                    <a:p>
                      <a:r>
                        <a:rPr lang="en-US" sz="1000"/>
                        <a:t>1.1969%</a:t>
                      </a:r>
                    </a:p>
                  </a:txBody>
                  <a:tcPr/>
                </a:tc>
                <a:tc>
                  <a:txBody>
                    <a:bodyPr/>
                    <a:lstStyle/>
                    <a:p>
                      <a:r>
                        <a:rPr lang="en-US" sz="1000"/>
                        <a:t>Photo</a:t>
                      </a:r>
                    </a:p>
                  </a:txBody>
                  <a:tcPr/>
                </a:tc>
                <a:extLst>
                  <a:ext uri="{0D108BD9-81ED-4DB2-BD59-A6C34878D82A}">
                    <a16:rowId xmlns:a16="http://schemas.microsoft.com/office/drawing/2014/main" val="18119678"/>
                  </a:ext>
                </a:extLst>
              </a:tr>
              <a:tr h="370840">
                <a:tc>
                  <a:txBody>
                    <a:bodyPr/>
                    <a:lstStyle/>
                    <a:p>
                      <a:r>
                        <a:rPr lang="en-US" sz="1000" b="1"/>
                        <a:t>Philadelphia Insurance Companies - 2017-03-16 16:35:27</a:t>
                      </a:r>
                      <a:r>
                        <a:rPr lang="en-US" sz="1000"/>
                        <a:t>
Last week, TEAMPHLY helped 98 disadvantaged kids by volunteering with Cradles to Crayons! PHLY employees in our Naperville, IL office rolled up their sleeves and sorted clothes for children at The Giving Factory warehouse in Chicago.</a:t>
                      </a:r>
                    </a:p>
                  </a:txBody>
                  <a:tcPr/>
                </a:tc>
                <a:tc>
                  <a:txBody>
                    <a:bodyPr/>
                    <a:lstStyle/>
                    <a:p>
                      <a:r>
                        <a:rPr lang="en-US" sz="1000"/>
                        <a:t>123</a:t>
                      </a:r>
                    </a:p>
                  </a:txBody>
                  <a:tcPr/>
                </a:tc>
                <a:tc>
                  <a:txBody>
                    <a:bodyPr/>
                    <a:lstStyle/>
                    <a:p>
                      <a:r>
                        <a:rPr lang="en-US" sz="1000"/>
                        <a:t>1</a:t>
                      </a:r>
                    </a:p>
                  </a:txBody>
                  <a:tcPr/>
                </a:tc>
                <a:tc>
                  <a:txBody>
                    <a:bodyPr/>
                    <a:lstStyle/>
                    <a:p>
                      <a:r>
                        <a:rPr lang="en-US" sz="1000"/>
                        <a:t>1.0347%</a:t>
                      </a:r>
                    </a:p>
                  </a:txBody>
                  <a:tcPr/>
                </a:tc>
                <a:tc>
                  <a:txBody>
                    <a:bodyPr/>
                    <a:lstStyle/>
                    <a:p>
                      <a:r>
                        <a:rPr lang="en-US" sz="1000"/>
                        <a:t>Photo</a:t>
                      </a:r>
                    </a:p>
                  </a:txBody>
                  <a:tcPr/>
                </a:tc>
                <a:extLst>
                  <a:ext uri="{0D108BD9-81ED-4DB2-BD59-A6C34878D82A}">
                    <a16:rowId xmlns:a16="http://schemas.microsoft.com/office/drawing/2014/main" val="4032529015"/>
                  </a:ext>
                </a:extLst>
              </a:tr>
              <a:tr h="370840">
                <a:tc>
                  <a:txBody>
                    <a:bodyPr/>
                    <a:lstStyle/>
                    <a:p>
                      <a:r>
                        <a:rPr lang="en-US" sz="1000" b="1"/>
                        <a:t>Philadelphia Insurance Companies - 2017-03-23 12:37:42</a:t>
                      </a:r>
                      <a:r>
                        <a:rPr lang="en-US" sz="1000"/>
                        <a:t>
What does a career with PHLY look like?  Here's a peek at why Patricia Graves, who works in our Customer Service Department, loves being on TEAMPHLY!</a:t>
                      </a:r>
                    </a:p>
                  </a:txBody>
                  <a:tcPr/>
                </a:tc>
                <a:tc>
                  <a:txBody>
                    <a:bodyPr/>
                    <a:lstStyle/>
                    <a:p>
                      <a:r>
                        <a:rPr lang="en-US" sz="1000"/>
                        <a:t>111</a:t>
                      </a:r>
                    </a:p>
                  </a:txBody>
                  <a:tcPr/>
                </a:tc>
                <a:tc>
                  <a:txBody>
                    <a:bodyPr/>
                    <a:lstStyle/>
                    <a:p>
                      <a:r>
                        <a:rPr lang="en-US" sz="1000"/>
                        <a:t>0</a:t>
                      </a:r>
                    </a:p>
                  </a:txBody>
                  <a:tcPr/>
                </a:tc>
                <a:tc>
                  <a:txBody>
                    <a:bodyPr/>
                    <a:lstStyle/>
                    <a:p>
                      <a:r>
                        <a:rPr lang="en-US" sz="1000"/>
                        <a:t>0.9241%</a:t>
                      </a:r>
                    </a:p>
                  </a:txBody>
                  <a:tcPr/>
                </a:tc>
                <a:tc>
                  <a:txBody>
                    <a:bodyPr/>
                    <a:lstStyle/>
                    <a:p>
                      <a:r>
                        <a:rPr lang="en-US" sz="1000"/>
                        <a:t>Photo</a:t>
                      </a:r>
                    </a:p>
                  </a:txBody>
                  <a:tcPr/>
                </a:tc>
                <a:extLst>
                  <a:ext uri="{0D108BD9-81ED-4DB2-BD59-A6C34878D82A}">
                    <a16:rowId xmlns:a16="http://schemas.microsoft.com/office/drawing/2014/main" val="83239150"/>
                  </a:ext>
                </a:extLst>
              </a:tr>
              <a:tr h="370840">
                <a:tc>
                  <a:txBody>
                    <a:bodyPr/>
                    <a:lstStyle/>
                    <a:p>
                      <a:r>
                        <a:rPr lang="en-US" sz="1000" b="1"/>
                        <a:t>Philadelphia Insurance Companies - 2017-03-06 09:50:34</a:t>
                      </a:r>
                      <a:r>
                        <a:rPr lang="en-US" sz="1000"/>
                        <a:t>
PHLY provides flexible and comprehensive coverage for both new and established craft breweries and distilleries. Our general liability policy covers product recall and additional insureds, and includes industry-specific management tools. Learn more: https://goo.gl/8yFKLu</a:t>
                      </a:r>
                    </a:p>
                  </a:txBody>
                  <a:tcPr/>
                </a:tc>
                <a:tc>
                  <a:txBody>
                    <a:bodyPr/>
                    <a:lstStyle/>
                    <a:p>
                      <a:r>
                        <a:rPr lang="en-US" sz="1000"/>
                        <a:t>105</a:t>
                      </a:r>
                    </a:p>
                  </a:txBody>
                  <a:tcPr/>
                </a:tc>
                <a:tc>
                  <a:txBody>
                    <a:bodyPr/>
                    <a:lstStyle/>
                    <a:p>
                      <a:r>
                        <a:rPr lang="en-US" sz="1000"/>
                        <a:t>0</a:t>
                      </a:r>
                    </a:p>
                  </a:txBody>
                  <a:tcPr/>
                </a:tc>
                <a:tc>
                  <a:txBody>
                    <a:bodyPr/>
                    <a:lstStyle/>
                    <a:p>
                      <a:r>
                        <a:rPr lang="en-US" sz="1000"/>
                        <a:t>0.8795%</a:t>
                      </a:r>
                    </a:p>
                  </a:txBody>
                  <a:tcPr/>
                </a:tc>
                <a:tc>
                  <a:txBody>
                    <a:bodyPr/>
                    <a:lstStyle/>
                    <a:p>
                      <a:r>
                        <a:rPr lang="en-US" sz="1000"/>
                        <a:t>Photo</a:t>
                      </a:r>
                    </a:p>
                  </a:txBody>
                  <a:tcPr/>
                </a:tc>
                <a:extLst>
                  <a:ext uri="{0D108BD9-81ED-4DB2-BD59-A6C34878D82A}">
                    <a16:rowId xmlns:a16="http://schemas.microsoft.com/office/drawing/2014/main" val="166122981"/>
                  </a:ext>
                </a:extLst>
              </a:tr>
              <a:tr h="370840">
                <a:tc>
                  <a:txBody>
                    <a:bodyPr/>
                    <a:lstStyle/>
                    <a:p>
                      <a:r>
                        <a:rPr lang="en-US" sz="1000" b="1"/>
                        <a:t>Philadelphia Insurance Companies - 2017-03-08 16:42:38</a:t>
                      </a:r>
                      <a:r>
                        <a:rPr lang="en-US" sz="1000"/>
                        <a:t>
PHLY's professional sports package is designed to fulfill a wide range of special insurance needs for professional sports teams, leagues, stadiums and arenas. Learn more: https://goo.gl/oh0vAU</a:t>
                      </a:r>
                    </a:p>
                  </a:txBody>
                  <a:tcPr/>
                </a:tc>
                <a:tc>
                  <a:txBody>
                    <a:bodyPr/>
                    <a:lstStyle/>
                    <a:p>
                      <a:r>
                        <a:rPr lang="en-US" sz="1000"/>
                        <a:t>90</a:t>
                      </a:r>
                    </a:p>
                  </a:txBody>
                  <a:tcPr/>
                </a:tc>
                <a:tc>
                  <a:txBody>
                    <a:bodyPr/>
                    <a:lstStyle/>
                    <a:p>
                      <a:r>
                        <a:rPr lang="en-US" sz="1000"/>
                        <a:t>0</a:t>
                      </a:r>
                    </a:p>
                  </a:txBody>
                  <a:tcPr/>
                </a:tc>
                <a:tc>
                  <a:txBody>
                    <a:bodyPr/>
                    <a:lstStyle/>
                    <a:p>
                      <a:r>
                        <a:rPr lang="en-US" sz="1000"/>
                        <a:t>0.7537%</a:t>
                      </a:r>
                    </a:p>
                  </a:txBody>
                  <a:tcPr/>
                </a:tc>
                <a:tc>
                  <a:txBody>
                    <a:bodyPr/>
                    <a:lstStyle/>
                    <a:p>
                      <a:r>
                        <a:rPr lang="en-US" sz="1000"/>
                        <a:t>Photo</a:t>
                      </a:r>
                    </a:p>
                  </a:txBody>
                  <a:tcPr/>
                </a:tc>
                <a:extLst>
                  <a:ext uri="{0D108BD9-81ED-4DB2-BD59-A6C34878D82A}">
                    <a16:rowId xmlns:a16="http://schemas.microsoft.com/office/drawing/2014/main" val="190693506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49034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575</Words>
  <Application>Microsoft Office PowerPoint</Application>
  <PresentationFormat>On-screen Show (4:3)</PresentationFormat>
  <Paragraphs>258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2017-04-05T14:45:37Z</dcterms:created>
  <dcterms:modified xsi:type="dcterms:W3CDTF">2017-04-05T14:46:02Z</dcterms:modified>
</cp:coreProperties>
</file>