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58</c:v>
                </c:pt>
              </c:numCache>
            </c:numRef>
          </c:val>
          <c:extLst>
            <c:ext xmlns:c16="http://schemas.microsoft.com/office/drawing/2014/chart" uri="{C3380CC4-5D6E-409C-BE32-E72D297353CC}">
              <c16:uniqueId val="{00000000-784A-4051-9177-93DA344429C2}"/>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36</c:v>
                </c:pt>
              </c:numCache>
            </c:numRef>
          </c:val>
          <c:extLst>
            <c:ext xmlns:c16="http://schemas.microsoft.com/office/drawing/2014/chart" uri="{C3380CC4-5D6E-409C-BE32-E72D297353CC}">
              <c16:uniqueId val="{00000001-784A-4051-9177-93DA344429C2}"/>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784A-4051-9177-93DA344429C2}"/>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784A-4051-9177-93DA344429C2}"/>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3071</c:v>
                </c:pt>
              </c:numCache>
            </c:numRef>
          </c:val>
          <c:extLst>
            <c:ext xmlns:c16="http://schemas.microsoft.com/office/drawing/2014/chart" uri="{C3380CC4-5D6E-409C-BE32-E72D297353CC}">
              <c16:uniqueId val="{00000004-784A-4051-9177-93DA344429C2}"/>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0</c:v>
                </c:pt>
              </c:numCache>
            </c:numRef>
          </c:val>
          <c:extLst>
            <c:ext xmlns:c16="http://schemas.microsoft.com/office/drawing/2014/chart" uri="{C3380CC4-5D6E-409C-BE32-E72D297353CC}">
              <c16:uniqueId val="{00000005-784A-4051-9177-93DA344429C2}"/>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784A-4051-9177-93DA344429C2}"/>
            </c:ext>
          </c:extLst>
        </c:ser>
        <c:dLbls>
          <c:showLegendKey val="0"/>
          <c:showVal val="0"/>
          <c:showCatName val="0"/>
          <c:showSerName val="0"/>
          <c:showPercent val="0"/>
          <c:showBubbleSize val="0"/>
        </c:dLbls>
        <c:gapWidth val="219"/>
        <c:overlap val="-27"/>
        <c:axId val="248471616"/>
        <c:axId val="248471944"/>
      </c:barChart>
      <c:dateAx>
        <c:axId val="24847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71944"/>
        <c:crosses val="autoZero"/>
        <c:auto val="1"/>
        <c:lblOffset val="100"/>
        <c:baseTimeUnit val="days"/>
      </c:dateAx>
      <c:valAx>
        <c:axId val="24847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7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1</c:v>
                </c:pt>
              </c:numCache>
            </c:numRef>
          </c:val>
          <c:extLst>
            <c:ext xmlns:c16="http://schemas.microsoft.com/office/drawing/2014/chart" uri="{C3380CC4-5D6E-409C-BE32-E72D297353CC}">
              <c16:uniqueId val="{00000000-6CE5-4EB7-917C-DED65C6133E8}"/>
            </c:ext>
          </c:extLst>
        </c:ser>
        <c:dLbls>
          <c:showLegendKey val="0"/>
          <c:showVal val="0"/>
          <c:showCatName val="0"/>
          <c:showSerName val="0"/>
          <c:showPercent val="0"/>
          <c:showBubbleSize val="0"/>
        </c:dLbls>
        <c:gapWidth val="219"/>
        <c:overlap val="-27"/>
        <c:axId val="276069192"/>
        <c:axId val="276064272"/>
      </c:barChart>
      <c:dateAx>
        <c:axId val="27606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64272"/>
        <c:crosses val="autoZero"/>
        <c:auto val="1"/>
        <c:lblOffset val="100"/>
        <c:baseTimeUnit val="months"/>
      </c:dateAx>
      <c:valAx>
        <c:axId val="27606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6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B7D-47E1-8269-8B03C3A36F8B}"/>
            </c:ext>
          </c:extLst>
        </c:ser>
        <c:dLbls>
          <c:showLegendKey val="0"/>
          <c:showVal val="0"/>
          <c:showCatName val="0"/>
          <c:showSerName val="0"/>
          <c:showPercent val="0"/>
          <c:showBubbleSize val="0"/>
        </c:dLbls>
        <c:gapWidth val="219"/>
        <c:overlap val="-27"/>
        <c:axId val="276465280"/>
        <c:axId val="276470856"/>
      </c:barChart>
      <c:dateAx>
        <c:axId val="27646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70856"/>
        <c:crosses val="autoZero"/>
        <c:auto val="1"/>
        <c:lblOffset val="100"/>
        <c:baseTimeUnit val="months"/>
      </c:dateAx>
      <c:valAx>
        <c:axId val="27647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6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114</c:v>
                </c:pt>
              </c:numCache>
            </c:numRef>
          </c:val>
          <c:extLst>
            <c:ext xmlns:c16="http://schemas.microsoft.com/office/drawing/2014/chart" uri="{C3380CC4-5D6E-409C-BE32-E72D297353CC}">
              <c16:uniqueId val="{00000000-E5CE-4B54-B650-31FC9894BA8D}"/>
            </c:ext>
          </c:extLst>
        </c:ser>
        <c:dLbls>
          <c:showLegendKey val="0"/>
          <c:showVal val="0"/>
          <c:showCatName val="0"/>
          <c:showSerName val="0"/>
          <c:showPercent val="0"/>
          <c:showBubbleSize val="0"/>
        </c:dLbls>
        <c:gapWidth val="219"/>
        <c:overlap val="-27"/>
        <c:axId val="244467760"/>
        <c:axId val="19375408"/>
      </c:barChart>
      <c:dateAx>
        <c:axId val="24446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375408"/>
        <c:crosses val="autoZero"/>
        <c:auto val="1"/>
        <c:lblOffset val="100"/>
        <c:baseTimeUnit val="months"/>
      </c:dateAx>
      <c:valAx>
        <c:axId val="1937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46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numCache>
            </c:numRef>
          </c:val>
          <c:extLst>
            <c:ext xmlns:c16="http://schemas.microsoft.com/office/drawing/2014/chart" uri="{C3380CC4-5D6E-409C-BE32-E72D297353CC}">
              <c16:uniqueId val="{00000000-AD2D-4639-A762-3C3991CA0FC2}"/>
            </c:ext>
          </c:extLst>
        </c:ser>
        <c:dLbls>
          <c:showLegendKey val="0"/>
          <c:showVal val="0"/>
          <c:showCatName val="0"/>
          <c:showSerName val="0"/>
          <c:showPercent val="0"/>
          <c:showBubbleSize val="0"/>
        </c:dLbls>
        <c:gapWidth val="219"/>
        <c:overlap val="-27"/>
        <c:axId val="285940016"/>
        <c:axId val="285943624"/>
      </c:barChart>
      <c:dateAx>
        <c:axId val="28594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3624"/>
        <c:crosses val="autoZero"/>
        <c:auto val="1"/>
        <c:lblOffset val="100"/>
        <c:baseTimeUnit val="months"/>
      </c:dateAx>
      <c:valAx>
        <c:axId val="28594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64F-45BA-AB4D-98AF14966D70}"/>
            </c:ext>
          </c:extLst>
        </c:ser>
        <c:dLbls>
          <c:showLegendKey val="0"/>
          <c:showVal val="0"/>
          <c:showCatName val="0"/>
          <c:showSerName val="0"/>
          <c:showPercent val="0"/>
          <c:showBubbleSize val="0"/>
        </c:dLbls>
        <c:gapWidth val="219"/>
        <c:overlap val="-27"/>
        <c:axId val="285947888"/>
        <c:axId val="285938704"/>
      </c:barChart>
      <c:dateAx>
        <c:axId val="28594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38704"/>
        <c:crosses val="autoZero"/>
        <c:auto val="1"/>
        <c:lblOffset val="100"/>
        <c:baseTimeUnit val="months"/>
      </c:dateAx>
      <c:valAx>
        <c:axId val="28593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10</c:v>
                </c:pt>
              </c:numCache>
            </c:numRef>
          </c:val>
          <c:extLst>
            <c:ext xmlns:c16="http://schemas.microsoft.com/office/drawing/2014/chart" uri="{C3380CC4-5D6E-409C-BE32-E72D297353CC}">
              <c16:uniqueId val="{00000000-4283-456B-B07A-EEB7AA0941E0}"/>
            </c:ext>
          </c:extLst>
        </c:ser>
        <c:dLbls>
          <c:showLegendKey val="0"/>
          <c:showVal val="0"/>
          <c:showCatName val="0"/>
          <c:showSerName val="0"/>
          <c:showPercent val="0"/>
          <c:showBubbleSize val="0"/>
        </c:dLbls>
        <c:gapWidth val="219"/>
        <c:overlap val="-27"/>
        <c:axId val="289540248"/>
        <c:axId val="289536312"/>
      </c:barChart>
      <c:dateAx>
        <c:axId val="28954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36312"/>
        <c:crosses val="autoZero"/>
        <c:auto val="1"/>
        <c:lblOffset val="100"/>
        <c:baseTimeUnit val="months"/>
      </c:dateAx>
      <c:valAx>
        <c:axId val="28953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4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21</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7E8-4DC6-93DF-A2FE05295E2F}"/>
            </c:ext>
          </c:extLst>
        </c:ser>
        <c:dLbls>
          <c:showLegendKey val="0"/>
          <c:showVal val="0"/>
          <c:showCatName val="0"/>
          <c:showSerName val="0"/>
          <c:showPercent val="0"/>
          <c:showBubbleSize val="0"/>
        </c:dLbls>
        <c:gapWidth val="219"/>
        <c:overlap val="-27"/>
        <c:axId val="291919368"/>
        <c:axId val="291917072"/>
      </c:barChart>
      <c:dateAx>
        <c:axId val="29191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7072"/>
        <c:crosses val="autoZero"/>
        <c:auto val="1"/>
        <c:lblOffset val="100"/>
        <c:baseTimeUnit val="months"/>
      </c:dateAx>
      <c:valAx>
        <c:axId val="29191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04426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2573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878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266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93601164"/>
                    </a:ext>
                  </a:extLst>
                </a:gridCol>
                <a:gridCol w="740664">
                  <a:extLst>
                    <a:ext uri="{9D8B030D-6E8A-4147-A177-3AD203B41FA5}">
                      <a16:colId xmlns:a16="http://schemas.microsoft.com/office/drawing/2014/main" val="3384287042"/>
                    </a:ext>
                  </a:extLst>
                </a:gridCol>
                <a:gridCol w="740664">
                  <a:extLst>
                    <a:ext uri="{9D8B030D-6E8A-4147-A177-3AD203B41FA5}">
                      <a16:colId xmlns:a16="http://schemas.microsoft.com/office/drawing/2014/main" val="515472689"/>
                    </a:ext>
                  </a:extLst>
                </a:gridCol>
                <a:gridCol w="740664">
                  <a:extLst>
                    <a:ext uri="{9D8B030D-6E8A-4147-A177-3AD203B41FA5}">
                      <a16:colId xmlns:a16="http://schemas.microsoft.com/office/drawing/2014/main" val="999863948"/>
                    </a:ext>
                  </a:extLst>
                </a:gridCol>
                <a:gridCol w="740664">
                  <a:extLst>
                    <a:ext uri="{9D8B030D-6E8A-4147-A177-3AD203B41FA5}">
                      <a16:colId xmlns:a16="http://schemas.microsoft.com/office/drawing/2014/main" val="2922584141"/>
                    </a:ext>
                  </a:extLst>
                </a:gridCol>
                <a:gridCol w="740664">
                  <a:extLst>
                    <a:ext uri="{9D8B030D-6E8A-4147-A177-3AD203B41FA5}">
                      <a16:colId xmlns:a16="http://schemas.microsoft.com/office/drawing/2014/main" val="745424406"/>
                    </a:ext>
                  </a:extLst>
                </a:gridCol>
                <a:gridCol w="740664">
                  <a:extLst>
                    <a:ext uri="{9D8B030D-6E8A-4147-A177-3AD203B41FA5}">
                      <a16:colId xmlns:a16="http://schemas.microsoft.com/office/drawing/2014/main" val="1361465545"/>
                    </a:ext>
                  </a:extLst>
                </a:gridCol>
                <a:gridCol w="740664">
                  <a:extLst>
                    <a:ext uri="{9D8B030D-6E8A-4147-A177-3AD203B41FA5}">
                      <a16:colId xmlns:a16="http://schemas.microsoft.com/office/drawing/2014/main" val="4096464406"/>
                    </a:ext>
                  </a:extLst>
                </a:gridCol>
                <a:gridCol w="740664">
                  <a:extLst>
                    <a:ext uri="{9D8B030D-6E8A-4147-A177-3AD203B41FA5}">
                      <a16:colId xmlns:a16="http://schemas.microsoft.com/office/drawing/2014/main" val="3895576789"/>
                    </a:ext>
                  </a:extLst>
                </a:gridCol>
                <a:gridCol w="740664">
                  <a:extLst>
                    <a:ext uri="{9D8B030D-6E8A-4147-A177-3AD203B41FA5}">
                      <a16:colId xmlns:a16="http://schemas.microsoft.com/office/drawing/2014/main" val="35414178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52735333"/>
                  </a:ext>
                </a:extLst>
              </a:tr>
              <a:tr h="370840">
                <a:tc>
                  <a:txBody>
                    <a:bodyPr/>
                    <a:lstStyle/>
                    <a:p>
                      <a:r>
                        <a:rPr lang="en-US" sz="1000"/>
                        <a:t>Tokio Marine America</a:t>
                      </a:r>
                    </a:p>
                  </a:txBody>
                  <a:tcPr/>
                </a:tc>
                <a:tc>
                  <a:txBody>
                    <a:bodyPr/>
                    <a:lstStyle/>
                    <a:p>
                      <a:r>
                        <a:rPr lang="en-US" sz="1000"/>
                        <a:t>58</a:t>
                      </a:r>
                    </a:p>
                  </a:txBody>
                  <a:tcPr/>
                </a:tc>
                <a:tc>
                  <a:txBody>
                    <a:bodyPr/>
                    <a:lstStyle/>
                    <a:p>
                      <a:r>
                        <a:rPr lang="en-US" sz="1000"/>
                        <a:t>2</a:t>
                      </a:r>
                    </a:p>
                  </a:txBody>
                  <a:tcPr/>
                </a:tc>
                <a:tc>
                  <a:txBody>
                    <a:bodyPr/>
                    <a:lstStyle/>
                    <a:p>
                      <a:r>
                        <a:rPr lang="en-US" sz="1000"/>
                        <a:t>14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4.5113%</a:t>
                      </a:r>
                    </a:p>
                  </a:txBody>
                  <a:tcPr/>
                </a:tc>
                <a:tc>
                  <a:txBody>
                    <a:bodyPr/>
                    <a:lstStyle/>
                    <a:p>
                      <a:r>
                        <a:rPr lang="en-US" sz="1000"/>
                        <a:t>0.0%</a:t>
                      </a:r>
                    </a:p>
                  </a:txBody>
                  <a:tcPr/>
                </a:tc>
                <a:extLst>
                  <a:ext uri="{0D108BD9-81ED-4DB2-BD59-A6C34878D82A}">
                    <a16:rowId xmlns:a16="http://schemas.microsoft.com/office/drawing/2014/main" val="274680278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415545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6104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05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70256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239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0872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3972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48159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0556793"/>
                    </a:ext>
                  </a:extLst>
                </a:gridCol>
                <a:gridCol w="658368">
                  <a:extLst>
                    <a:ext uri="{9D8B030D-6E8A-4147-A177-3AD203B41FA5}">
                      <a16:colId xmlns:a16="http://schemas.microsoft.com/office/drawing/2014/main" val="2902957567"/>
                    </a:ext>
                  </a:extLst>
                </a:gridCol>
                <a:gridCol w="658368">
                  <a:extLst>
                    <a:ext uri="{9D8B030D-6E8A-4147-A177-3AD203B41FA5}">
                      <a16:colId xmlns:a16="http://schemas.microsoft.com/office/drawing/2014/main" val="1450867986"/>
                    </a:ext>
                  </a:extLst>
                </a:gridCol>
                <a:gridCol w="658368">
                  <a:extLst>
                    <a:ext uri="{9D8B030D-6E8A-4147-A177-3AD203B41FA5}">
                      <a16:colId xmlns:a16="http://schemas.microsoft.com/office/drawing/2014/main" val="2073334659"/>
                    </a:ext>
                  </a:extLst>
                </a:gridCol>
                <a:gridCol w="658368">
                  <a:extLst>
                    <a:ext uri="{9D8B030D-6E8A-4147-A177-3AD203B41FA5}">
                      <a16:colId xmlns:a16="http://schemas.microsoft.com/office/drawing/2014/main" val="1585644531"/>
                    </a:ext>
                  </a:extLst>
                </a:gridCol>
                <a:gridCol w="658368">
                  <a:extLst>
                    <a:ext uri="{9D8B030D-6E8A-4147-A177-3AD203B41FA5}">
                      <a16:colId xmlns:a16="http://schemas.microsoft.com/office/drawing/2014/main" val="2879997426"/>
                    </a:ext>
                  </a:extLst>
                </a:gridCol>
                <a:gridCol w="658368">
                  <a:extLst>
                    <a:ext uri="{9D8B030D-6E8A-4147-A177-3AD203B41FA5}">
                      <a16:colId xmlns:a16="http://schemas.microsoft.com/office/drawing/2014/main" val="3194220125"/>
                    </a:ext>
                  </a:extLst>
                </a:gridCol>
                <a:gridCol w="658368">
                  <a:extLst>
                    <a:ext uri="{9D8B030D-6E8A-4147-A177-3AD203B41FA5}">
                      <a16:colId xmlns:a16="http://schemas.microsoft.com/office/drawing/2014/main" val="326650618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50569853"/>
                  </a:ext>
                </a:extLst>
              </a:tr>
              <a:tr h="370840">
                <a:tc>
                  <a:txBody>
                    <a:bodyPr/>
                    <a:lstStyle/>
                    <a:p>
                      <a:r>
                        <a:rPr lang="en-US" sz="1000" b="1"/>
                        <a:t>Tokio Marine America - 2017-03-28 14:09:28</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13.7931%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47984591"/>
                  </a:ext>
                </a:extLst>
              </a:tr>
              <a:tr h="370840">
                <a:tc>
                  <a:txBody>
                    <a:bodyPr/>
                    <a:lstStyle/>
                    <a:p>
                      <a:r>
                        <a:rPr lang="en-US" sz="1000" b="1"/>
                        <a:t>Tokio Marine America - 2017-03-01 14:35:19</a:t>
                      </a:r>
                      <a:r>
                        <a:rPr lang="en-US" sz="1000"/>
                        <a:t>
In our continuing Good Company efforts, Tokio Marine Group Companies raised over $16,000 and donated over 2,000 coats to the One Warm Coat organization. #onewarmcoat #tobeagoodcompany. If you would like to give, donations can be made online at http://www.onewarmcoat.org/donate/.</a:t>
                      </a:r>
                    </a:p>
                  </a:txBody>
                  <a:tcPr/>
                </a:tc>
                <a:tc>
                  <a:txBody>
                    <a:bodyPr/>
                    <a:lstStyle/>
                    <a:p>
                      <a:r>
                        <a:rPr lang="en-US" sz="1000"/>
                        <a:t>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98833721"/>
                  </a:ext>
                </a:extLst>
              </a:tr>
              <a:tr h="370840">
                <a:tc>
                  <a:txBody>
                    <a:bodyPr/>
                    <a:lstStyle/>
                    <a:p>
                      <a:r>
                        <a:rPr lang="en-US" sz="1000" b="1"/>
                        <a:t>Tokio Marine America - 2017-03-17 14:14:26</a:t>
                      </a:r>
                      <a:r>
                        <a:rPr lang="en-US" sz="1000"/>
                        <a:t>
Happy St. Patrick's Day!!!!</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1202356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1244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233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03319239"/>
                    </a:ext>
                  </a:extLst>
                </a:gridCol>
                <a:gridCol w="493776">
                  <a:extLst>
                    <a:ext uri="{9D8B030D-6E8A-4147-A177-3AD203B41FA5}">
                      <a16:colId xmlns:a16="http://schemas.microsoft.com/office/drawing/2014/main" val="1751792294"/>
                    </a:ext>
                  </a:extLst>
                </a:gridCol>
                <a:gridCol w="493776">
                  <a:extLst>
                    <a:ext uri="{9D8B030D-6E8A-4147-A177-3AD203B41FA5}">
                      <a16:colId xmlns:a16="http://schemas.microsoft.com/office/drawing/2014/main" val="3909707549"/>
                    </a:ext>
                  </a:extLst>
                </a:gridCol>
                <a:gridCol w="493776">
                  <a:extLst>
                    <a:ext uri="{9D8B030D-6E8A-4147-A177-3AD203B41FA5}">
                      <a16:colId xmlns:a16="http://schemas.microsoft.com/office/drawing/2014/main" val="3710354552"/>
                    </a:ext>
                  </a:extLst>
                </a:gridCol>
                <a:gridCol w="493776">
                  <a:extLst>
                    <a:ext uri="{9D8B030D-6E8A-4147-A177-3AD203B41FA5}">
                      <a16:colId xmlns:a16="http://schemas.microsoft.com/office/drawing/2014/main" val="2302311771"/>
                    </a:ext>
                  </a:extLst>
                </a:gridCol>
                <a:gridCol w="493776">
                  <a:extLst>
                    <a:ext uri="{9D8B030D-6E8A-4147-A177-3AD203B41FA5}">
                      <a16:colId xmlns:a16="http://schemas.microsoft.com/office/drawing/2014/main" val="922367074"/>
                    </a:ext>
                  </a:extLst>
                </a:gridCol>
                <a:gridCol w="493776">
                  <a:extLst>
                    <a:ext uri="{9D8B030D-6E8A-4147-A177-3AD203B41FA5}">
                      <a16:colId xmlns:a16="http://schemas.microsoft.com/office/drawing/2014/main" val="914423775"/>
                    </a:ext>
                  </a:extLst>
                </a:gridCol>
                <a:gridCol w="493776">
                  <a:extLst>
                    <a:ext uri="{9D8B030D-6E8A-4147-A177-3AD203B41FA5}">
                      <a16:colId xmlns:a16="http://schemas.microsoft.com/office/drawing/2014/main" val="1698179076"/>
                    </a:ext>
                  </a:extLst>
                </a:gridCol>
                <a:gridCol w="493776">
                  <a:extLst>
                    <a:ext uri="{9D8B030D-6E8A-4147-A177-3AD203B41FA5}">
                      <a16:colId xmlns:a16="http://schemas.microsoft.com/office/drawing/2014/main" val="1111912059"/>
                    </a:ext>
                  </a:extLst>
                </a:gridCol>
                <a:gridCol w="493776">
                  <a:extLst>
                    <a:ext uri="{9D8B030D-6E8A-4147-A177-3AD203B41FA5}">
                      <a16:colId xmlns:a16="http://schemas.microsoft.com/office/drawing/2014/main" val="3123131766"/>
                    </a:ext>
                  </a:extLst>
                </a:gridCol>
                <a:gridCol w="493776">
                  <a:extLst>
                    <a:ext uri="{9D8B030D-6E8A-4147-A177-3AD203B41FA5}">
                      <a16:colId xmlns:a16="http://schemas.microsoft.com/office/drawing/2014/main" val="1237571703"/>
                    </a:ext>
                  </a:extLst>
                </a:gridCol>
                <a:gridCol w="493776">
                  <a:extLst>
                    <a:ext uri="{9D8B030D-6E8A-4147-A177-3AD203B41FA5}">
                      <a16:colId xmlns:a16="http://schemas.microsoft.com/office/drawing/2014/main" val="3572628520"/>
                    </a:ext>
                  </a:extLst>
                </a:gridCol>
                <a:gridCol w="493776">
                  <a:extLst>
                    <a:ext uri="{9D8B030D-6E8A-4147-A177-3AD203B41FA5}">
                      <a16:colId xmlns:a16="http://schemas.microsoft.com/office/drawing/2014/main" val="4073557668"/>
                    </a:ext>
                  </a:extLst>
                </a:gridCol>
                <a:gridCol w="493776">
                  <a:extLst>
                    <a:ext uri="{9D8B030D-6E8A-4147-A177-3AD203B41FA5}">
                      <a16:colId xmlns:a16="http://schemas.microsoft.com/office/drawing/2014/main" val="7675388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81753261"/>
                  </a:ext>
                </a:extLst>
              </a:tr>
              <a:tr h="370840">
                <a:tc>
                  <a:txBody>
                    <a:bodyPr/>
                    <a:lstStyle/>
                    <a:p>
                      <a:r>
                        <a:rPr lang="en-US" sz="1000"/>
                        <a:t>@TokioMAmerica</a:t>
                      </a:r>
                    </a:p>
                  </a:txBody>
                  <a:tcPr/>
                </a:tc>
                <a:tc>
                  <a:txBody>
                    <a:bodyPr/>
                    <a:lstStyle/>
                    <a:p>
                      <a:r>
                        <a:rPr lang="en-US" sz="1000"/>
                        <a:t>36</a:t>
                      </a:r>
                    </a:p>
                  </a:txBody>
                  <a:tcPr/>
                </a:tc>
                <a:tc>
                  <a:txBody>
                    <a:bodyPr/>
                    <a:lstStyle/>
                    <a:p>
                      <a:r>
                        <a:rPr lang="en-US" sz="1000"/>
                        <a:t>n/a</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269583070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03259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70789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5522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69438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341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410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7698764"/>
                    </a:ext>
                  </a:extLst>
                </a:gridCol>
                <a:gridCol w="822960">
                  <a:extLst>
                    <a:ext uri="{9D8B030D-6E8A-4147-A177-3AD203B41FA5}">
                      <a16:colId xmlns:a16="http://schemas.microsoft.com/office/drawing/2014/main" val="1915754114"/>
                    </a:ext>
                  </a:extLst>
                </a:gridCol>
                <a:gridCol w="822960">
                  <a:extLst>
                    <a:ext uri="{9D8B030D-6E8A-4147-A177-3AD203B41FA5}">
                      <a16:colId xmlns:a16="http://schemas.microsoft.com/office/drawing/2014/main" val="2229825475"/>
                    </a:ext>
                  </a:extLst>
                </a:gridCol>
                <a:gridCol w="822960">
                  <a:extLst>
                    <a:ext uri="{9D8B030D-6E8A-4147-A177-3AD203B41FA5}">
                      <a16:colId xmlns:a16="http://schemas.microsoft.com/office/drawing/2014/main" val="757119396"/>
                    </a:ext>
                  </a:extLst>
                </a:gridCol>
                <a:gridCol w="822960">
                  <a:extLst>
                    <a:ext uri="{9D8B030D-6E8A-4147-A177-3AD203B41FA5}">
                      <a16:colId xmlns:a16="http://schemas.microsoft.com/office/drawing/2014/main" val="1710530756"/>
                    </a:ext>
                  </a:extLst>
                </a:gridCol>
                <a:gridCol w="822960">
                  <a:extLst>
                    <a:ext uri="{9D8B030D-6E8A-4147-A177-3AD203B41FA5}">
                      <a16:colId xmlns:a16="http://schemas.microsoft.com/office/drawing/2014/main" val="151647085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097879517"/>
                  </a:ext>
                </a:extLst>
              </a:tr>
              <a:tr h="370840">
                <a:tc>
                  <a:txBody>
                    <a:bodyPr/>
                    <a:lstStyle/>
                    <a:p>
                      <a:r>
                        <a:rPr lang="en-US" sz="1000" b="1"/>
                        <a:t>@TokioMAmerica - 2017-03-08 15:14:46</a:t>
                      </a:r>
                      <a:r>
                        <a:rPr lang="en-US" sz="1000"/>
                        <a:t>
TMA Supports Park East High School's Travel Club in NYC! We delivered a check for $4,382 to the teachers and students at Park East High https://t.co/CuOxiNNonV</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2.7778%</a:t>
                      </a:r>
                    </a:p>
                  </a:txBody>
                  <a:tcPr/>
                </a:tc>
                <a:extLst>
                  <a:ext uri="{0D108BD9-81ED-4DB2-BD59-A6C34878D82A}">
                    <a16:rowId xmlns:a16="http://schemas.microsoft.com/office/drawing/2014/main" val="2735643912"/>
                  </a:ext>
                </a:extLst>
              </a:tr>
              <a:tr h="370840">
                <a:tc>
                  <a:txBody>
                    <a:bodyPr/>
                    <a:lstStyle/>
                    <a:p>
                      <a:r>
                        <a:rPr lang="en-US" sz="1000" b="1"/>
                        <a:t>@TokioMAmerica - 2017-03-22 19:29:30</a:t>
                      </a:r>
                      <a:r>
                        <a:rPr lang="en-US" sz="1000"/>
                        <a:t>
We are hiring! Check out our careers page: https://t.co/uXPgvL2LTO</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1590450192"/>
                  </a:ext>
                </a:extLst>
              </a:tr>
              <a:tr h="370840">
                <a:tc>
                  <a:txBody>
                    <a:bodyPr/>
                    <a:lstStyle/>
                    <a:p>
                      <a:r>
                        <a:rPr lang="en-US" sz="1000" b="1"/>
                        <a:t>@TokioMAmerica - 2017-03-29 18:36:19</a:t>
                      </a:r>
                      <a:r>
                        <a:rPr lang="en-US" sz="1000"/>
                        <a:t>
We are hiring! Check out this awesome opportunity in our Addison, TX office! https://t.co/BiI9JkQzni https://t.co/tUADk8jXxN</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53942602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74289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44511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5992277"/>
                    </a:ext>
                  </a:extLst>
                </a:gridCol>
                <a:gridCol w="1069848">
                  <a:extLst>
                    <a:ext uri="{9D8B030D-6E8A-4147-A177-3AD203B41FA5}">
                      <a16:colId xmlns:a16="http://schemas.microsoft.com/office/drawing/2014/main" val="3916107295"/>
                    </a:ext>
                  </a:extLst>
                </a:gridCol>
                <a:gridCol w="1069848">
                  <a:extLst>
                    <a:ext uri="{9D8B030D-6E8A-4147-A177-3AD203B41FA5}">
                      <a16:colId xmlns:a16="http://schemas.microsoft.com/office/drawing/2014/main" val="114782026"/>
                    </a:ext>
                  </a:extLst>
                </a:gridCol>
                <a:gridCol w="1069848">
                  <a:extLst>
                    <a:ext uri="{9D8B030D-6E8A-4147-A177-3AD203B41FA5}">
                      <a16:colId xmlns:a16="http://schemas.microsoft.com/office/drawing/2014/main" val="1315719744"/>
                    </a:ext>
                  </a:extLst>
                </a:gridCol>
                <a:gridCol w="1069848">
                  <a:extLst>
                    <a:ext uri="{9D8B030D-6E8A-4147-A177-3AD203B41FA5}">
                      <a16:colId xmlns:a16="http://schemas.microsoft.com/office/drawing/2014/main" val="2928354451"/>
                    </a:ext>
                  </a:extLst>
                </a:gridCol>
                <a:gridCol w="1069848">
                  <a:extLst>
                    <a:ext uri="{9D8B030D-6E8A-4147-A177-3AD203B41FA5}">
                      <a16:colId xmlns:a16="http://schemas.microsoft.com/office/drawing/2014/main" val="1226821597"/>
                    </a:ext>
                  </a:extLst>
                </a:gridCol>
                <a:gridCol w="1069848">
                  <a:extLst>
                    <a:ext uri="{9D8B030D-6E8A-4147-A177-3AD203B41FA5}">
                      <a16:colId xmlns:a16="http://schemas.microsoft.com/office/drawing/2014/main" val="22845283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84373384"/>
                  </a:ext>
                </a:extLst>
              </a:tr>
              <a:tr h="370840">
                <a:tc>
                  <a:txBody>
                    <a:bodyPr/>
                    <a:lstStyle/>
                    <a:p>
                      <a:r>
                        <a:rPr lang="en-US" sz="1000"/>
                        <a:t>Tokio Marine America</a:t>
                      </a:r>
                    </a:p>
                  </a:txBody>
                  <a:tcPr/>
                </a:tc>
                <a:tc>
                  <a:txBody>
                    <a:bodyPr/>
                    <a:lstStyle/>
                    <a:p>
                      <a:r>
                        <a:rPr lang="en-US" sz="1000"/>
                        <a:t>3071</a:t>
                      </a:r>
                    </a:p>
                  </a:txBody>
                  <a:tcPr/>
                </a:tc>
                <a:tc>
                  <a:txBody>
                    <a:bodyPr/>
                    <a:lstStyle/>
                    <a:p>
                      <a:r>
                        <a:rPr lang="en-US" sz="1000"/>
                        <a:t>n/a</a:t>
                      </a:r>
                    </a:p>
                  </a:txBody>
                  <a:tcPr/>
                </a:tc>
                <a:tc>
                  <a:txBody>
                    <a:bodyPr/>
                    <a:lstStyle/>
                    <a:p>
                      <a:r>
                        <a:rPr lang="en-US" sz="1000"/>
                        <a:t>13</a:t>
                      </a:r>
                    </a:p>
                  </a:txBody>
                  <a:tcPr/>
                </a:tc>
                <a:tc>
                  <a:txBody>
                    <a:bodyPr/>
                    <a:lstStyle/>
                    <a:p>
                      <a:r>
                        <a:rPr lang="en-US" sz="1000"/>
                        <a:t>266</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386353850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16300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63687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202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33120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8462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026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9702412"/>
                    </a:ext>
                  </a:extLst>
                </a:gridCol>
                <a:gridCol w="987552">
                  <a:extLst>
                    <a:ext uri="{9D8B030D-6E8A-4147-A177-3AD203B41FA5}">
                      <a16:colId xmlns:a16="http://schemas.microsoft.com/office/drawing/2014/main" val="3003682164"/>
                    </a:ext>
                  </a:extLst>
                </a:gridCol>
                <a:gridCol w="987552">
                  <a:extLst>
                    <a:ext uri="{9D8B030D-6E8A-4147-A177-3AD203B41FA5}">
                      <a16:colId xmlns:a16="http://schemas.microsoft.com/office/drawing/2014/main" val="2348716986"/>
                    </a:ext>
                  </a:extLst>
                </a:gridCol>
                <a:gridCol w="987552">
                  <a:extLst>
                    <a:ext uri="{9D8B030D-6E8A-4147-A177-3AD203B41FA5}">
                      <a16:colId xmlns:a16="http://schemas.microsoft.com/office/drawing/2014/main" val="3018100491"/>
                    </a:ext>
                  </a:extLst>
                </a:gridCol>
                <a:gridCol w="987552">
                  <a:extLst>
                    <a:ext uri="{9D8B030D-6E8A-4147-A177-3AD203B41FA5}">
                      <a16:colId xmlns:a16="http://schemas.microsoft.com/office/drawing/2014/main" val="341425982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9608823"/>
                  </a:ext>
                </a:extLst>
              </a:tr>
              <a:tr h="370840">
                <a:tc>
                  <a:txBody>
                    <a:bodyPr/>
                    <a:lstStyle/>
                    <a:p>
                      <a:r>
                        <a:rPr lang="en-US" sz="1000" b="1"/>
                        <a:t>Tokio Marine America - 2017-03-28 14:09:59</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50</a:t>
                      </a:r>
                    </a:p>
                  </a:txBody>
                  <a:tcPr/>
                </a:tc>
                <a:tc>
                  <a:txBody>
                    <a:bodyPr/>
                    <a:lstStyle/>
                    <a:p>
                      <a:r>
                        <a:rPr lang="en-US" sz="1000"/>
                        <a:t>2</a:t>
                      </a:r>
                    </a:p>
                  </a:txBody>
                  <a:tcPr/>
                </a:tc>
                <a:tc>
                  <a:txBody>
                    <a:bodyPr/>
                    <a:lstStyle/>
                    <a:p>
                      <a:r>
                        <a:rPr lang="en-US" sz="1000"/>
                        <a:t>1.6977%</a:t>
                      </a:r>
                    </a:p>
                  </a:txBody>
                  <a:tcPr/>
                </a:tc>
                <a:tc>
                  <a:txBody>
                    <a:bodyPr/>
                    <a:lstStyle/>
                    <a:p>
                      <a:r>
                        <a:rPr lang="en-US" sz="1000"/>
                        <a:t>Photo</a:t>
                      </a:r>
                    </a:p>
                  </a:txBody>
                  <a:tcPr/>
                </a:tc>
                <a:extLst>
                  <a:ext uri="{0D108BD9-81ED-4DB2-BD59-A6C34878D82A}">
                    <a16:rowId xmlns:a16="http://schemas.microsoft.com/office/drawing/2014/main" val="1290259574"/>
                  </a:ext>
                </a:extLst>
              </a:tr>
              <a:tr h="370840">
                <a:tc>
                  <a:txBody>
                    <a:bodyPr/>
                    <a:lstStyle/>
                    <a:p>
                      <a:r>
                        <a:rPr lang="en-US" sz="1000" b="1"/>
                        <a:t>Tokio Marine America - 2017-03-17 14:14:42</a:t>
                      </a:r>
                      <a:r>
                        <a:rPr lang="en-US" sz="1000"/>
                        <a:t>
Happy St. Patrick's Day!!!!</a:t>
                      </a:r>
                    </a:p>
                  </a:txBody>
                  <a:tcPr/>
                </a:tc>
                <a:tc>
                  <a:txBody>
                    <a:bodyPr/>
                    <a:lstStyle/>
                    <a:p>
                      <a:r>
                        <a:rPr lang="en-US" sz="1000"/>
                        <a:t>43</a:t>
                      </a:r>
                    </a:p>
                  </a:txBody>
                  <a:tcPr/>
                </a:tc>
                <a:tc>
                  <a:txBody>
                    <a:bodyPr/>
                    <a:lstStyle/>
                    <a:p>
                      <a:r>
                        <a:rPr lang="en-US" sz="1000"/>
                        <a:t>3</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930339476"/>
                  </a:ext>
                </a:extLst>
              </a:tr>
              <a:tr h="370840">
                <a:tc>
                  <a:txBody>
                    <a:bodyPr/>
                    <a:lstStyle/>
                    <a:p>
                      <a:r>
                        <a:rPr lang="en-US" sz="1000" b="1"/>
                        <a:t>Tokio Marine America - 2017-03-15 13:36:36</a:t>
                      </a:r>
                      <a:r>
                        <a:rPr lang="en-US" sz="1000"/>
                        <a:t>
Mangrove Planting - an annual Tokio Marine tradition! Our TMA representative Carol just came back from planting Mangrove Trees in the Philippines. She was selected to represent TMA in this annual tradition to help our global environment.</a:t>
                      </a:r>
                    </a:p>
                  </a:txBody>
                  <a:tcPr/>
                </a:tc>
                <a:tc>
                  <a:txBody>
                    <a:bodyPr/>
                    <a:lstStyle/>
                    <a:p>
                      <a:r>
                        <a:rPr lang="en-US" sz="1000"/>
                        <a:t>34</a:t>
                      </a:r>
                    </a:p>
                  </a:txBody>
                  <a:tcPr/>
                </a:tc>
                <a:tc>
                  <a:txBody>
                    <a:bodyPr/>
                    <a:lstStyle/>
                    <a:p>
                      <a:r>
                        <a:rPr lang="en-US" sz="1000"/>
                        <a:t>2</a:t>
                      </a:r>
                    </a:p>
                  </a:txBody>
                  <a:tcPr/>
                </a:tc>
                <a:tc>
                  <a:txBody>
                    <a:bodyPr/>
                    <a:lstStyle/>
                    <a:p>
                      <a:r>
                        <a:rPr lang="en-US" sz="1000"/>
                        <a:t>1.1834%</a:t>
                      </a:r>
                    </a:p>
                  </a:txBody>
                  <a:tcPr/>
                </a:tc>
                <a:tc>
                  <a:txBody>
                    <a:bodyPr/>
                    <a:lstStyle/>
                    <a:p>
                      <a:r>
                        <a:rPr lang="en-US" sz="1000"/>
                        <a:t>Photo</a:t>
                      </a:r>
                    </a:p>
                  </a:txBody>
                  <a:tcPr/>
                </a:tc>
                <a:extLst>
                  <a:ext uri="{0D108BD9-81ED-4DB2-BD59-A6C34878D82A}">
                    <a16:rowId xmlns:a16="http://schemas.microsoft.com/office/drawing/2014/main" val="387872953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860332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303</Words>
  <Application>Microsoft Office PowerPoint</Application>
  <PresentationFormat>On-screen Show (4:3)</PresentationFormat>
  <Paragraphs>162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2017-04-05T14:34:31Z</dcterms:created>
  <dcterms:modified xsi:type="dcterms:W3CDTF">2017-04-05T14:34:51Z</dcterms:modified>
</cp:coreProperties>
</file>