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42795</c:v>
                </c:pt>
              </c:numCache>
            </c:numRef>
          </c:cat>
          <c:val>
            <c:numRef>
              <c:f>Sheet1!$B$2</c:f>
              <c:numCache>
                <c:formatCode>General</c:formatCode>
                <c:ptCount val="1"/>
                <c:pt idx="0">
                  <c:v>58</c:v>
                </c:pt>
              </c:numCache>
            </c:numRef>
          </c:val>
          <c:extLst>
            <c:ext xmlns:c16="http://schemas.microsoft.com/office/drawing/2014/chart" uri="{C3380CC4-5D6E-409C-BE32-E72D297353CC}">
              <c16:uniqueId val="{00000000-1A86-4836-8892-A4BB7019F26E}"/>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42795</c:v>
                </c:pt>
              </c:numCache>
            </c:numRef>
          </c:cat>
          <c:val>
            <c:numRef>
              <c:f>Sheet1!$C$2</c:f>
              <c:numCache>
                <c:formatCode>General</c:formatCode>
                <c:ptCount val="1"/>
                <c:pt idx="0">
                  <c:v>36</c:v>
                </c:pt>
              </c:numCache>
            </c:numRef>
          </c:val>
          <c:extLst>
            <c:ext xmlns:c16="http://schemas.microsoft.com/office/drawing/2014/chart" uri="{C3380CC4-5D6E-409C-BE32-E72D297353CC}">
              <c16:uniqueId val="{00000001-1A86-4836-8892-A4BB7019F26E}"/>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42795</c:v>
                </c:pt>
              </c:numCache>
            </c:numRef>
          </c:cat>
          <c:val>
            <c:numRef>
              <c:f>Sheet1!$D$2</c:f>
              <c:numCache>
                <c:formatCode>General</c:formatCode>
                <c:ptCount val="1"/>
                <c:pt idx="0">
                  <c:v>0</c:v>
                </c:pt>
              </c:numCache>
            </c:numRef>
          </c:val>
          <c:extLst>
            <c:ext xmlns:c16="http://schemas.microsoft.com/office/drawing/2014/chart" uri="{C3380CC4-5D6E-409C-BE32-E72D297353CC}">
              <c16:uniqueId val="{00000002-1A86-4836-8892-A4BB7019F26E}"/>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42795</c:v>
                </c:pt>
              </c:numCache>
            </c:numRef>
          </c:cat>
          <c:val>
            <c:numRef>
              <c:f>Sheet1!$E$2</c:f>
              <c:numCache>
                <c:formatCode>General</c:formatCode>
                <c:ptCount val="1"/>
                <c:pt idx="0">
                  <c:v>0</c:v>
                </c:pt>
              </c:numCache>
            </c:numRef>
          </c:val>
          <c:extLst>
            <c:ext xmlns:c16="http://schemas.microsoft.com/office/drawing/2014/chart" uri="{C3380CC4-5D6E-409C-BE32-E72D297353CC}">
              <c16:uniqueId val="{00000003-1A86-4836-8892-A4BB7019F26E}"/>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42795</c:v>
                </c:pt>
              </c:numCache>
            </c:numRef>
          </c:cat>
          <c:val>
            <c:numRef>
              <c:f>Sheet1!$F$2</c:f>
              <c:numCache>
                <c:formatCode>General</c:formatCode>
                <c:ptCount val="1"/>
                <c:pt idx="0">
                  <c:v>3071</c:v>
                </c:pt>
              </c:numCache>
            </c:numRef>
          </c:val>
          <c:extLst>
            <c:ext xmlns:c16="http://schemas.microsoft.com/office/drawing/2014/chart" uri="{C3380CC4-5D6E-409C-BE32-E72D297353CC}">
              <c16:uniqueId val="{00000004-1A86-4836-8892-A4BB7019F26E}"/>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42795</c:v>
                </c:pt>
              </c:numCache>
            </c:numRef>
          </c:cat>
          <c:val>
            <c:numRef>
              <c:f>Sheet1!$G$2</c:f>
              <c:numCache>
                <c:formatCode>General</c:formatCode>
                <c:ptCount val="1"/>
                <c:pt idx="0">
                  <c:v>0</c:v>
                </c:pt>
              </c:numCache>
            </c:numRef>
          </c:val>
          <c:extLst>
            <c:ext xmlns:c16="http://schemas.microsoft.com/office/drawing/2014/chart" uri="{C3380CC4-5D6E-409C-BE32-E72D297353CC}">
              <c16:uniqueId val="{00000005-1A86-4836-8892-A4BB7019F26E}"/>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42795</c:v>
                </c:pt>
              </c:numCache>
            </c:numRef>
          </c:cat>
          <c:val>
            <c:numRef>
              <c:f>Sheet1!$H$2</c:f>
              <c:numCache>
                <c:formatCode>General</c:formatCode>
                <c:ptCount val="1"/>
                <c:pt idx="0">
                  <c:v>0</c:v>
                </c:pt>
              </c:numCache>
            </c:numRef>
          </c:val>
          <c:extLst>
            <c:ext xmlns:c16="http://schemas.microsoft.com/office/drawing/2014/chart" uri="{C3380CC4-5D6E-409C-BE32-E72D297353CC}">
              <c16:uniqueId val="{00000006-1A86-4836-8892-A4BB7019F26E}"/>
            </c:ext>
          </c:extLst>
        </c:ser>
        <c:dLbls>
          <c:showLegendKey val="0"/>
          <c:showVal val="0"/>
          <c:showCatName val="0"/>
          <c:showSerName val="0"/>
          <c:showPercent val="0"/>
          <c:showBubbleSize val="0"/>
        </c:dLbls>
        <c:gapWidth val="219"/>
        <c:overlap val="-27"/>
        <c:axId val="232297808"/>
        <c:axId val="232295184"/>
      </c:barChart>
      <c:dateAx>
        <c:axId val="23229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95184"/>
        <c:crosses val="autoZero"/>
        <c:auto val="1"/>
        <c:lblOffset val="100"/>
        <c:baseTimeUnit val="days"/>
      </c:dateAx>
      <c:valAx>
        <c:axId val="23229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9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1</c:v>
                </c:pt>
                <c:pt idx="2">
                  <c:v>2</c:v>
                </c:pt>
                <c:pt idx="3">
                  <c:v>1</c:v>
                </c:pt>
              </c:numCache>
            </c:numRef>
          </c:val>
          <c:extLst>
            <c:ext xmlns:c16="http://schemas.microsoft.com/office/drawing/2014/chart" uri="{C3380CC4-5D6E-409C-BE32-E72D297353CC}">
              <c16:uniqueId val="{00000000-0CF1-4307-9BCB-087091A4E13B}"/>
            </c:ext>
          </c:extLst>
        </c:ser>
        <c:dLbls>
          <c:showLegendKey val="0"/>
          <c:showVal val="0"/>
          <c:showCatName val="0"/>
          <c:showSerName val="0"/>
          <c:showPercent val="0"/>
          <c:showBubbleSize val="0"/>
        </c:dLbls>
        <c:gapWidth val="219"/>
        <c:overlap val="-27"/>
        <c:axId val="235314048"/>
        <c:axId val="235311096"/>
      </c:barChart>
      <c:dateAx>
        <c:axId val="235314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311096"/>
        <c:crosses val="autoZero"/>
        <c:auto val="1"/>
        <c:lblOffset val="100"/>
        <c:baseTimeUnit val="months"/>
      </c:dateAx>
      <c:valAx>
        <c:axId val="23531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31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FDE-411B-9129-2DBB285B937F}"/>
            </c:ext>
          </c:extLst>
        </c:ser>
        <c:dLbls>
          <c:showLegendKey val="0"/>
          <c:showVal val="0"/>
          <c:showCatName val="0"/>
          <c:showSerName val="0"/>
          <c:showPercent val="0"/>
          <c:showBubbleSize val="0"/>
        </c:dLbls>
        <c:gapWidth val="219"/>
        <c:overlap val="-27"/>
        <c:axId val="269876320"/>
        <c:axId val="269872712"/>
      </c:barChart>
      <c:dateAx>
        <c:axId val="269876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2712"/>
        <c:crosses val="autoZero"/>
        <c:auto val="1"/>
        <c:lblOffset val="100"/>
        <c:baseTimeUnit val="months"/>
      </c:dateAx>
      <c:valAx>
        <c:axId val="26987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1606</c:v>
                </c:pt>
                <c:pt idx="1">
                  <c:v>741</c:v>
                </c:pt>
                <c:pt idx="2">
                  <c:v>1556</c:v>
                </c:pt>
                <c:pt idx="3">
                  <c:v>114</c:v>
                </c:pt>
              </c:numCache>
            </c:numRef>
          </c:val>
          <c:extLst>
            <c:ext xmlns:c16="http://schemas.microsoft.com/office/drawing/2014/chart" uri="{C3380CC4-5D6E-409C-BE32-E72D297353CC}">
              <c16:uniqueId val="{00000000-4CAD-4E9A-82DF-9374D65C9682}"/>
            </c:ext>
          </c:extLst>
        </c:ser>
        <c:dLbls>
          <c:showLegendKey val="0"/>
          <c:showVal val="0"/>
          <c:showCatName val="0"/>
          <c:showSerName val="0"/>
          <c:showPercent val="0"/>
          <c:showBubbleSize val="0"/>
        </c:dLbls>
        <c:gapWidth val="219"/>
        <c:overlap val="-27"/>
        <c:axId val="269872056"/>
        <c:axId val="269872384"/>
      </c:barChart>
      <c:dateAx>
        <c:axId val="26987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2384"/>
        <c:crosses val="autoZero"/>
        <c:auto val="1"/>
        <c:lblOffset val="100"/>
        <c:baseTimeUnit val="months"/>
      </c:dateAx>
      <c:valAx>
        <c:axId val="26987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7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numCache>
            </c:numRef>
          </c:val>
          <c:extLst>
            <c:ext xmlns:c16="http://schemas.microsoft.com/office/drawing/2014/chart" uri="{C3380CC4-5D6E-409C-BE32-E72D297353CC}">
              <c16:uniqueId val="{00000000-534D-4458-AC7D-9D18EA6C3E01}"/>
            </c:ext>
          </c:extLst>
        </c:ser>
        <c:dLbls>
          <c:showLegendKey val="0"/>
          <c:showVal val="0"/>
          <c:showCatName val="0"/>
          <c:showSerName val="0"/>
          <c:showPercent val="0"/>
          <c:showBubbleSize val="0"/>
        </c:dLbls>
        <c:gapWidth val="219"/>
        <c:overlap val="-27"/>
        <c:axId val="274467456"/>
        <c:axId val="274471392"/>
      </c:barChart>
      <c:dateAx>
        <c:axId val="274467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71392"/>
        <c:crosses val="autoZero"/>
        <c:auto val="1"/>
        <c:lblOffset val="100"/>
        <c:baseTimeUnit val="months"/>
      </c:dateAx>
      <c:valAx>
        <c:axId val="27447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6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C87-4F04-BE51-F00B28613C7B}"/>
            </c:ext>
          </c:extLst>
        </c:ser>
        <c:dLbls>
          <c:showLegendKey val="0"/>
          <c:showVal val="0"/>
          <c:showCatName val="0"/>
          <c:showSerName val="0"/>
          <c:showPercent val="0"/>
          <c:showBubbleSize val="0"/>
        </c:dLbls>
        <c:gapWidth val="219"/>
        <c:overlap val="-27"/>
        <c:axId val="274462864"/>
        <c:axId val="274465816"/>
      </c:barChart>
      <c:dateAx>
        <c:axId val="27446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65816"/>
        <c:crosses val="autoZero"/>
        <c:auto val="1"/>
        <c:lblOffset val="100"/>
        <c:baseTimeUnit val="months"/>
      </c:dateAx>
      <c:valAx>
        <c:axId val="27446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6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10</c:v>
                </c:pt>
              </c:numCache>
            </c:numRef>
          </c:val>
          <c:extLst>
            <c:ext xmlns:c16="http://schemas.microsoft.com/office/drawing/2014/chart" uri="{C3380CC4-5D6E-409C-BE32-E72D297353CC}">
              <c16:uniqueId val="{00000000-DCFE-4F33-ACF5-FBC1E90EF4BC}"/>
            </c:ext>
          </c:extLst>
        </c:ser>
        <c:dLbls>
          <c:showLegendKey val="0"/>
          <c:showVal val="0"/>
          <c:showCatName val="0"/>
          <c:showSerName val="0"/>
          <c:showPercent val="0"/>
          <c:showBubbleSize val="0"/>
        </c:dLbls>
        <c:gapWidth val="219"/>
        <c:overlap val="-27"/>
        <c:axId val="276378648"/>
        <c:axId val="276380616"/>
      </c:barChart>
      <c:dateAx>
        <c:axId val="27637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80616"/>
        <c:crosses val="autoZero"/>
        <c:auto val="1"/>
        <c:lblOffset val="100"/>
        <c:baseTimeUnit val="months"/>
      </c:dateAx>
      <c:valAx>
        <c:axId val="27638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10</c:v>
                </c:pt>
                <c:pt idx="1">
                  <c:v>13</c:v>
                </c:pt>
                <c:pt idx="2">
                  <c:v>21</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17-445A-AA7B-1EAA2F5A0311}"/>
            </c:ext>
          </c:extLst>
        </c:ser>
        <c:dLbls>
          <c:showLegendKey val="0"/>
          <c:showVal val="0"/>
          <c:showCatName val="0"/>
          <c:showSerName val="0"/>
          <c:showPercent val="0"/>
          <c:showBubbleSize val="0"/>
        </c:dLbls>
        <c:gapWidth val="219"/>
        <c:overlap val="-27"/>
        <c:axId val="276375040"/>
        <c:axId val="276379304"/>
      </c:barChart>
      <c:dateAx>
        <c:axId val="27637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9304"/>
        <c:crosses val="autoZero"/>
        <c:auto val="1"/>
        <c:lblOffset val="100"/>
        <c:baseTimeUnit val="months"/>
      </c:dateAx>
      <c:valAx>
        <c:axId val="27637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37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TMA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87937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70638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742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472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80438655"/>
                    </a:ext>
                  </a:extLst>
                </a:gridCol>
                <a:gridCol w="740664">
                  <a:extLst>
                    <a:ext uri="{9D8B030D-6E8A-4147-A177-3AD203B41FA5}">
                      <a16:colId xmlns:a16="http://schemas.microsoft.com/office/drawing/2014/main" val="1163930611"/>
                    </a:ext>
                  </a:extLst>
                </a:gridCol>
                <a:gridCol w="740664">
                  <a:extLst>
                    <a:ext uri="{9D8B030D-6E8A-4147-A177-3AD203B41FA5}">
                      <a16:colId xmlns:a16="http://schemas.microsoft.com/office/drawing/2014/main" val="1736350143"/>
                    </a:ext>
                  </a:extLst>
                </a:gridCol>
                <a:gridCol w="740664">
                  <a:extLst>
                    <a:ext uri="{9D8B030D-6E8A-4147-A177-3AD203B41FA5}">
                      <a16:colId xmlns:a16="http://schemas.microsoft.com/office/drawing/2014/main" val="3343988804"/>
                    </a:ext>
                  </a:extLst>
                </a:gridCol>
                <a:gridCol w="740664">
                  <a:extLst>
                    <a:ext uri="{9D8B030D-6E8A-4147-A177-3AD203B41FA5}">
                      <a16:colId xmlns:a16="http://schemas.microsoft.com/office/drawing/2014/main" val="3526817750"/>
                    </a:ext>
                  </a:extLst>
                </a:gridCol>
                <a:gridCol w="740664">
                  <a:extLst>
                    <a:ext uri="{9D8B030D-6E8A-4147-A177-3AD203B41FA5}">
                      <a16:colId xmlns:a16="http://schemas.microsoft.com/office/drawing/2014/main" val="1346283821"/>
                    </a:ext>
                  </a:extLst>
                </a:gridCol>
                <a:gridCol w="740664">
                  <a:extLst>
                    <a:ext uri="{9D8B030D-6E8A-4147-A177-3AD203B41FA5}">
                      <a16:colId xmlns:a16="http://schemas.microsoft.com/office/drawing/2014/main" val="3985667349"/>
                    </a:ext>
                  </a:extLst>
                </a:gridCol>
                <a:gridCol w="740664">
                  <a:extLst>
                    <a:ext uri="{9D8B030D-6E8A-4147-A177-3AD203B41FA5}">
                      <a16:colId xmlns:a16="http://schemas.microsoft.com/office/drawing/2014/main" val="970140579"/>
                    </a:ext>
                  </a:extLst>
                </a:gridCol>
                <a:gridCol w="740664">
                  <a:extLst>
                    <a:ext uri="{9D8B030D-6E8A-4147-A177-3AD203B41FA5}">
                      <a16:colId xmlns:a16="http://schemas.microsoft.com/office/drawing/2014/main" val="1216643925"/>
                    </a:ext>
                  </a:extLst>
                </a:gridCol>
                <a:gridCol w="740664">
                  <a:extLst>
                    <a:ext uri="{9D8B030D-6E8A-4147-A177-3AD203B41FA5}">
                      <a16:colId xmlns:a16="http://schemas.microsoft.com/office/drawing/2014/main" val="22182721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9523963"/>
                  </a:ext>
                </a:extLst>
              </a:tr>
              <a:tr h="370840">
                <a:tc>
                  <a:txBody>
                    <a:bodyPr/>
                    <a:lstStyle/>
                    <a:p>
                      <a:r>
                        <a:rPr lang="en-US" sz="1000"/>
                        <a:t>Tokio Marine America</a:t>
                      </a:r>
                    </a:p>
                  </a:txBody>
                  <a:tcPr/>
                </a:tc>
                <a:tc>
                  <a:txBody>
                    <a:bodyPr/>
                    <a:lstStyle/>
                    <a:p>
                      <a:r>
                        <a:rPr lang="en-US" sz="1000"/>
                        <a:t>58</a:t>
                      </a:r>
                    </a:p>
                  </a:txBody>
                  <a:tcPr/>
                </a:tc>
                <a:tc>
                  <a:txBody>
                    <a:bodyPr/>
                    <a:lstStyle/>
                    <a:p>
                      <a:r>
                        <a:rPr lang="en-US" sz="1000"/>
                        <a:t>2</a:t>
                      </a:r>
                    </a:p>
                  </a:txBody>
                  <a:tcPr/>
                </a:tc>
                <a:tc>
                  <a:txBody>
                    <a:bodyPr/>
                    <a:lstStyle/>
                    <a:p>
                      <a:r>
                        <a:rPr lang="en-US" sz="1000"/>
                        <a:t>14</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4.5113%</a:t>
                      </a:r>
                    </a:p>
                  </a:txBody>
                  <a:tcPr/>
                </a:tc>
                <a:tc>
                  <a:txBody>
                    <a:bodyPr/>
                    <a:lstStyle/>
                    <a:p>
                      <a:r>
                        <a:rPr lang="en-US" sz="1000"/>
                        <a:t>0.0%</a:t>
                      </a:r>
                    </a:p>
                  </a:txBody>
                  <a:tcPr/>
                </a:tc>
                <a:extLst>
                  <a:ext uri="{0D108BD9-81ED-4DB2-BD59-A6C34878D82A}">
                    <a16:rowId xmlns:a16="http://schemas.microsoft.com/office/drawing/2014/main" val="95712935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682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0556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5996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50953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8867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14430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273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92874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6645708"/>
                    </a:ext>
                  </a:extLst>
                </a:gridCol>
                <a:gridCol w="658368">
                  <a:extLst>
                    <a:ext uri="{9D8B030D-6E8A-4147-A177-3AD203B41FA5}">
                      <a16:colId xmlns:a16="http://schemas.microsoft.com/office/drawing/2014/main" val="3702412990"/>
                    </a:ext>
                  </a:extLst>
                </a:gridCol>
                <a:gridCol w="658368">
                  <a:extLst>
                    <a:ext uri="{9D8B030D-6E8A-4147-A177-3AD203B41FA5}">
                      <a16:colId xmlns:a16="http://schemas.microsoft.com/office/drawing/2014/main" val="215213490"/>
                    </a:ext>
                  </a:extLst>
                </a:gridCol>
                <a:gridCol w="658368">
                  <a:extLst>
                    <a:ext uri="{9D8B030D-6E8A-4147-A177-3AD203B41FA5}">
                      <a16:colId xmlns:a16="http://schemas.microsoft.com/office/drawing/2014/main" val="3271074223"/>
                    </a:ext>
                  </a:extLst>
                </a:gridCol>
                <a:gridCol w="658368">
                  <a:extLst>
                    <a:ext uri="{9D8B030D-6E8A-4147-A177-3AD203B41FA5}">
                      <a16:colId xmlns:a16="http://schemas.microsoft.com/office/drawing/2014/main" val="470493794"/>
                    </a:ext>
                  </a:extLst>
                </a:gridCol>
                <a:gridCol w="658368">
                  <a:extLst>
                    <a:ext uri="{9D8B030D-6E8A-4147-A177-3AD203B41FA5}">
                      <a16:colId xmlns:a16="http://schemas.microsoft.com/office/drawing/2014/main" val="2596857233"/>
                    </a:ext>
                  </a:extLst>
                </a:gridCol>
                <a:gridCol w="658368">
                  <a:extLst>
                    <a:ext uri="{9D8B030D-6E8A-4147-A177-3AD203B41FA5}">
                      <a16:colId xmlns:a16="http://schemas.microsoft.com/office/drawing/2014/main" val="1267125114"/>
                    </a:ext>
                  </a:extLst>
                </a:gridCol>
                <a:gridCol w="658368">
                  <a:extLst>
                    <a:ext uri="{9D8B030D-6E8A-4147-A177-3AD203B41FA5}">
                      <a16:colId xmlns:a16="http://schemas.microsoft.com/office/drawing/2014/main" val="428964400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582892107"/>
                  </a:ext>
                </a:extLst>
              </a:tr>
              <a:tr h="370840">
                <a:tc>
                  <a:txBody>
                    <a:bodyPr/>
                    <a:lstStyle/>
                    <a:p>
                      <a:r>
                        <a:rPr lang="en-US" sz="1000" b="1"/>
                        <a:t>Tokio Marine America - 2017-03-28 14:09:28</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13.7931%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281204659"/>
                  </a:ext>
                </a:extLst>
              </a:tr>
              <a:tr h="370840">
                <a:tc>
                  <a:txBody>
                    <a:bodyPr/>
                    <a:lstStyle/>
                    <a:p>
                      <a:r>
                        <a:rPr lang="en-US" sz="1000" b="1"/>
                        <a:t>Tokio Marine America - 2017-03-01 14:35:19</a:t>
                      </a:r>
                      <a:r>
                        <a:rPr lang="en-US" sz="1000"/>
                        <a:t>
In our continuing Good Company efforts, Tokio Marine Group Companies raised over $16,000 and donated over 2,000 coats to the One Warm Coat organization. #onewarmcoat #tobeagoodcompany. If you would like to give, donations can be made online at http://www.onewarmcoat.org/donate/.</a:t>
                      </a:r>
                    </a:p>
                  </a:txBody>
                  <a:tcPr/>
                </a:tc>
                <a:tc>
                  <a:txBody>
                    <a:bodyPr/>
                    <a:lstStyle/>
                    <a:p>
                      <a:r>
                        <a:rPr lang="en-US" sz="1000"/>
                        <a:t>7</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631106777"/>
                  </a:ext>
                </a:extLst>
              </a:tr>
              <a:tr h="370840">
                <a:tc>
                  <a:txBody>
                    <a:bodyPr/>
                    <a:lstStyle/>
                    <a:p>
                      <a:r>
                        <a:rPr lang="en-US" sz="1000" b="1"/>
                        <a:t>Tokio Marine America - 2017-03-17 14:14:26</a:t>
                      </a:r>
                      <a:r>
                        <a:rPr lang="en-US" sz="1000"/>
                        <a:t>
Happy St. Patrick's Day!!!!</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12.5000%</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3210928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467363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8328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91034720"/>
                    </a:ext>
                  </a:extLst>
                </a:gridCol>
                <a:gridCol w="493776">
                  <a:extLst>
                    <a:ext uri="{9D8B030D-6E8A-4147-A177-3AD203B41FA5}">
                      <a16:colId xmlns:a16="http://schemas.microsoft.com/office/drawing/2014/main" val="4104500370"/>
                    </a:ext>
                  </a:extLst>
                </a:gridCol>
                <a:gridCol w="493776">
                  <a:extLst>
                    <a:ext uri="{9D8B030D-6E8A-4147-A177-3AD203B41FA5}">
                      <a16:colId xmlns:a16="http://schemas.microsoft.com/office/drawing/2014/main" val="1350041218"/>
                    </a:ext>
                  </a:extLst>
                </a:gridCol>
                <a:gridCol w="493776">
                  <a:extLst>
                    <a:ext uri="{9D8B030D-6E8A-4147-A177-3AD203B41FA5}">
                      <a16:colId xmlns:a16="http://schemas.microsoft.com/office/drawing/2014/main" val="247892141"/>
                    </a:ext>
                  </a:extLst>
                </a:gridCol>
                <a:gridCol w="493776">
                  <a:extLst>
                    <a:ext uri="{9D8B030D-6E8A-4147-A177-3AD203B41FA5}">
                      <a16:colId xmlns:a16="http://schemas.microsoft.com/office/drawing/2014/main" val="1882274674"/>
                    </a:ext>
                  </a:extLst>
                </a:gridCol>
                <a:gridCol w="493776">
                  <a:extLst>
                    <a:ext uri="{9D8B030D-6E8A-4147-A177-3AD203B41FA5}">
                      <a16:colId xmlns:a16="http://schemas.microsoft.com/office/drawing/2014/main" val="17384649"/>
                    </a:ext>
                  </a:extLst>
                </a:gridCol>
                <a:gridCol w="493776">
                  <a:extLst>
                    <a:ext uri="{9D8B030D-6E8A-4147-A177-3AD203B41FA5}">
                      <a16:colId xmlns:a16="http://schemas.microsoft.com/office/drawing/2014/main" val="3828336254"/>
                    </a:ext>
                  </a:extLst>
                </a:gridCol>
                <a:gridCol w="493776">
                  <a:extLst>
                    <a:ext uri="{9D8B030D-6E8A-4147-A177-3AD203B41FA5}">
                      <a16:colId xmlns:a16="http://schemas.microsoft.com/office/drawing/2014/main" val="3066428732"/>
                    </a:ext>
                  </a:extLst>
                </a:gridCol>
                <a:gridCol w="493776">
                  <a:extLst>
                    <a:ext uri="{9D8B030D-6E8A-4147-A177-3AD203B41FA5}">
                      <a16:colId xmlns:a16="http://schemas.microsoft.com/office/drawing/2014/main" val="1267136410"/>
                    </a:ext>
                  </a:extLst>
                </a:gridCol>
                <a:gridCol w="493776">
                  <a:extLst>
                    <a:ext uri="{9D8B030D-6E8A-4147-A177-3AD203B41FA5}">
                      <a16:colId xmlns:a16="http://schemas.microsoft.com/office/drawing/2014/main" val="1721335375"/>
                    </a:ext>
                  </a:extLst>
                </a:gridCol>
                <a:gridCol w="493776">
                  <a:extLst>
                    <a:ext uri="{9D8B030D-6E8A-4147-A177-3AD203B41FA5}">
                      <a16:colId xmlns:a16="http://schemas.microsoft.com/office/drawing/2014/main" val="122736808"/>
                    </a:ext>
                  </a:extLst>
                </a:gridCol>
                <a:gridCol w="493776">
                  <a:extLst>
                    <a:ext uri="{9D8B030D-6E8A-4147-A177-3AD203B41FA5}">
                      <a16:colId xmlns:a16="http://schemas.microsoft.com/office/drawing/2014/main" val="2590382796"/>
                    </a:ext>
                  </a:extLst>
                </a:gridCol>
                <a:gridCol w="493776">
                  <a:extLst>
                    <a:ext uri="{9D8B030D-6E8A-4147-A177-3AD203B41FA5}">
                      <a16:colId xmlns:a16="http://schemas.microsoft.com/office/drawing/2014/main" val="3652309050"/>
                    </a:ext>
                  </a:extLst>
                </a:gridCol>
                <a:gridCol w="493776">
                  <a:extLst>
                    <a:ext uri="{9D8B030D-6E8A-4147-A177-3AD203B41FA5}">
                      <a16:colId xmlns:a16="http://schemas.microsoft.com/office/drawing/2014/main" val="10921803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3587838"/>
                  </a:ext>
                </a:extLst>
              </a:tr>
              <a:tr h="370840">
                <a:tc>
                  <a:txBody>
                    <a:bodyPr/>
                    <a:lstStyle/>
                    <a:p>
                      <a:r>
                        <a:rPr lang="en-US" sz="1000"/>
                        <a:t>@TokioMAmerica</a:t>
                      </a:r>
                    </a:p>
                  </a:txBody>
                  <a:tcPr/>
                </a:tc>
                <a:tc>
                  <a:txBody>
                    <a:bodyPr/>
                    <a:lstStyle/>
                    <a:p>
                      <a:r>
                        <a:rPr lang="en-US" sz="1000"/>
                        <a:t>36</a:t>
                      </a:r>
                    </a:p>
                  </a:txBody>
                  <a:tcPr/>
                </a:tc>
                <a:tc>
                  <a:txBody>
                    <a:bodyPr/>
                    <a:lstStyle/>
                    <a:p>
                      <a:r>
                        <a:rPr lang="en-US" sz="1000"/>
                        <a:t>n/a</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23996524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09509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47105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1473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76031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258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30042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85586629"/>
                    </a:ext>
                  </a:extLst>
                </a:gridCol>
                <a:gridCol w="822960">
                  <a:extLst>
                    <a:ext uri="{9D8B030D-6E8A-4147-A177-3AD203B41FA5}">
                      <a16:colId xmlns:a16="http://schemas.microsoft.com/office/drawing/2014/main" val="1000687242"/>
                    </a:ext>
                  </a:extLst>
                </a:gridCol>
                <a:gridCol w="822960">
                  <a:extLst>
                    <a:ext uri="{9D8B030D-6E8A-4147-A177-3AD203B41FA5}">
                      <a16:colId xmlns:a16="http://schemas.microsoft.com/office/drawing/2014/main" val="1102023377"/>
                    </a:ext>
                  </a:extLst>
                </a:gridCol>
                <a:gridCol w="822960">
                  <a:extLst>
                    <a:ext uri="{9D8B030D-6E8A-4147-A177-3AD203B41FA5}">
                      <a16:colId xmlns:a16="http://schemas.microsoft.com/office/drawing/2014/main" val="1789759911"/>
                    </a:ext>
                  </a:extLst>
                </a:gridCol>
                <a:gridCol w="822960">
                  <a:extLst>
                    <a:ext uri="{9D8B030D-6E8A-4147-A177-3AD203B41FA5}">
                      <a16:colId xmlns:a16="http://schemas.microsoft.com/office/drawing/2014/main" val="2667294748"/>
                    </a:ext>
                  </a:extLst>
                </a:gridCol>
                <a:gridCol w="822960">
                  <a:extLst>
                    <a:ext uri="{9D8B030D-6E8A-4147-A177-3AD203B41FA5}">
                      <a16:colId xmlns:a16="http://schemas.microsoft.com/office/drawing/2014/main" val="350016549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778863261"/>
                  </a:ext>
                </a:extLst>
              </a:tr>
              <a:tr h="370840">
                <a:tc>
                  <a:txBody>
                    <a:bodyPr/>
                    <a:lstStyle/>
                    <a:p>
                      <a:r>
                        <a:rPr lang="en-US" sz="1000" b="1"/>
                        <a:t>@TokioMAmerica - 2017-03-08 15:14:46</a:t>
                      </a:r>
                      <a:r>
                        <a:rPr lang="en-US" sz="1000"/>
                        <a:t>
TMA Supports Park East High School's Travel Club in NYC! We delivered a check for $4,382 to the teachers and students at Park East High https://t.co/CuOxiNNonV</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2.7778%</a:t>
                      </a:r>
                    </a:p>
                  </a:txBody>
                  <a:tcPr/>
                </a:tc>
                <a:extLst>
                  <a:ext uri="{0D108BD9-81ED-4DB2-BD59-A6C34878D82A}">
                    <a16:rowId xmlns:a16="http://schemas.microsoft.com/office/drawing/2014/main" val="431182388"/>
                  </a:ext>
                </a:extLst>
              </a:tr>
              <a:tr h="370840">
                <a:tc>
                  <a:txBody>
                    <a:bodyPr/>
                    <a:lstStyle/>
                    <a:p>
                      <a:r>
                        <a:rPr lang="en-US" sz="1000" b="1"/>
                        <a:t>@TokioMAmerica - 2017-03-22 19:29:30</a:t>
                      </a:r>
                      <a:r>
                        <a:rPr lang="en-US" sz="1000"/>
                        <a:t>
We are hiring! Check out our careers page: https://t.co/uXPgvL2LTO</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916029748"/>
                  </a:ext>
                </a:extLst>
              </a:tr>
              <a:tr h="370840">
                <a:tc>
                  <a:txBody>
                    <a:bodyPr/>
                    <a:lstStyle/>
                    <a:p>
                      <a:r>
                        <a:rPr lang="en-US" sz="1000" b="1"/>
                        <a:t>@TokioMAmerica - 2017-03-29 18:36:19</a:t>
                      </a:r>
                      <a:r>
                        <a:rPr lang="en-US" sz="1000"/>
                        <a:t>
We are hiring! Check out this awesome opportunity in our Addison, TX office! https://t.co/BiI9JkQzni https://t.co/tUADk8jXxN</a:t>
                      </a:r>
                    </a:p>
                  </a:txBody>
                  <a:tcPr/>
                </a:tc>
                <a:tc>
                  <a:txBody>
                    <a:bodyPr/>
                    <a:lstStyle/>
                    <a:p>
                      <a:r>
                        <a:rPr lang="en-US" sz="1000"/>
                        <a:t>No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a:t>
                      </a:r>
                    </a:p>
                  </a:txBody>
                  <a:tcPr/>
                </a:tc>
                <a:extLst>
                  <a:ext uri="{0D108BD9-81ED-4DB2-BD59-A6C34878D82A}">
                    <a16:rowId xmlns:a16="http://schemas.microsoft.com/office/drawing/2014/main" val="282428508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430689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904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0790299"/>
                    </a:ext>
                  </a:extLst>
                </a:gridCol>
                <a:gridCol w="1069848">
                  <a:extLst>
                    <a:ext uri="{9D8B030D-6E8A-4147-A177-3AD203B41FA5}">
                      <a16:colId xmlns:a16="http://schemas.microsoft.com/office/drawing/2014/main" val="4136373306"/>
                    </a:ext>
                  </a:extLst>
                </a:gridCol>
                <a:gridCol w="1069848">
                  <a:extLst>
                    <a:ext uri="{9D8B030D-6E8A-4147-A177-3AD203B41FA5}">
                      <a16:colId xmlns:a16="http://schemas.microsoft.com/office/drawing/2014/main" val="2883886724"/>
                    </a:ext>
                  </a:extLst>
                </a:gridCol>
                <a:gridCol w="1069848">
                  <a:extLst>
                    <a:ext uri="{9D8B030D-6E8A-4147-A177-3AD203B41FA5}">
                      <a16:colId xmlns:a16="http://schemas.microsoft.com/office/drawing/2014/main" val="2636022482"/>
                    </a:ext>
                  </a:extLst>
                </a:gridCol>
                <a:gridCol w="1069848">
                  <a:extLst>
                    <a:ext uri="{9D8B030D-6E8A-4147-A177-3AD203B41FA5}">
                      <a16:colId xmlns:a16="http://schemas.microsoft.com/office/drawing/2014/main" val="1695724332"/>
                    </a:ext>
                  </a:extLst>
                </a:gridCol>
                <a:gridCol w="1069848">
                  <a:extLst>
                    <a:ext uri="{9D8B030D-6E8A-4147-A177-3AD203B41FA5}">
                      <a16:colId xmlns:a16="http://schemas.microsoft.com/office/drawing/2014/main" val="4133770750"/>
                    </a:ext>
                  </a:extLst>
                </a:gridCol>
                <a:gridCol w="1069848">
                  <a:extLst>
                    <a:ext uri="{9D8B030D-6E8A-4147-A177-3AD203B41FA5}">
                      <a16:colId xmlns:a16="http://schemas.microsoft.com/office/drawing/2014/main" val="31200733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43580216"/>
                  </a:ext>
                </a:extLst>
              </a:tr>
              <a:tr h="370840">
                <a:tc>
                  <a:txBody>
                    <a:bodyPr/>
                    <a:lstStyle/>
                    <a:p>
                      <a:r>
                        <a:rPr lang="en-US" sz="1000"/>
                        <a:t>Tokio Marine America</a:t>
                      </a:r>
                    </a:p>
                  </a:txBody>
                  <a:tcPr/>
                </a:tc>
                <a:tc>
                  <a:txBody>
                    <a:bodyPr/>
                    <a:lstStyle/>
                    <a:p>
                      <a:r>
                        <a:rPr lang="en-US" sz="1000"/>
                        <a:t>3071</a:t>
                      </a:r>
                    </a:p>
                  </a:txBody>
                  <a:tcPr/>
                </a:tc>
                <a:tc>
                  <a:txBody>
                    <a:bodyPr/>
                    <a:lstStyle/>
                    <a:p>
                      <a:r>
                        <a:rPr lang="en-US" sz="1000"/>
                        <a:t>n/a</a:t>
                      </a:r>
                    </a:p>
                  </a:txBody>
                  <a:tcPr/>
                </a:tc>
                <a:tc>
                  <a:txBody>
                    <a:bodyPr/>
                    <a:lstStyle/>
                    <a:p>
                      <a:r>
                        <a:rPr lang="en-US" sz="1000"/>
                        <a:t>13</a:t>
                      </a:r>
                    </a:p>
                  </a:txBody>
                  <a:tcPr/>
                </a:tc>
                <a:tc>
                  <a:txBody>
                    <a:bodyPr/>
                    <a:lstStyle/>
                    <a:p>
                      <a:r>
                        <a:rPr lang="en-US" sz="1000"/>
                        <a:t>266</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400751019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38948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14399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7808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13748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639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08725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58297295"/>
                    </a:ext>
                  </a:extLst>
                </a:gridCol>
                <a:gridCol w="987552">
                  <a:extLst>
                    <a:ext uri="{9D8B030D-6E8A-4147-A177-3AD203B41FA5}">
                      <a16:colId xmlns:a16="http://schemas.microsoft.com/office/drawing/2014/main" val="558140203"/>
                    </a:ext>
                  </a:extLst>
                </a:gridCol>
                <a:gridCol w="987552">
                  <a:extLst>
                    <a:ext uri="{9D8B030D-6E8A-4147-A177-3AD203B41FA5}">
                      <a16:colId xmlns:a16="http://schemas.microsoft.com/office/drawing/2014/main" val="3265056348"/>
                    </a:ext>
                  </a:extLst>
                </a:gridCol>
                <a:gridCol w="987552">
                  <a:extLst>
                    <a:ext uri="{9D8B030D-6E8A-4147-A177-3AD203B41FA5}">
                      <a16:colId xmlns:a16="http://schemas.microsoft.com/office/drawing/2014/main" val="1066480597"/>
                    </a:ext>
                  </a:extLst>
                </a:gridCol>
                <a:gridCol w="987552">
                  <a:extLst>
                    <a:ext uri="{9D8B030D-6E8A-4147-A177-3AD203B41FA5}">
                      <a16:colId xmlns:a16="http://schemas.microsoft.com/office/drawing/2014/main" val="127507600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332482089"/>
                  </a:ext>
                </a:extLst>
              </a:tr>
              <a:tr h="370840">
                <a:tc>
                  <a:txBody>
                    <a:bodyPr/>
                    <a:lstStyle/>
                    <a:p>
                      <a:r>
                        <a:rPr lang="en-US" sz="1000" b="1"/>
                        <a:t>Tokio Marine America - 2017-03-28 14:09:59</a:t>
                      </a:r>
                      <a:r>
                        <a:rPr lang="en-US" sz="1000"/>
                        <a:t>
The end of March/early April is a bittersweet time as we say goodbye to our friends as they rotate back to Japan while we welcome new Tokio Marine colleagues coming into the states.</a:t>
                      </a:r>
                    </a:p>
                  </a:txBody>
                  <a:tcPr/>
                </a:tc>
                <a:tc>
                  <a:txBody>
                    <a:bodyPr/>
                    <a:lstStyle/>
                    <a:p>
                      <a:r>
                        <a:rPr lang="en-US" sz="1000"/>
                        <a:t>50</a:t>
                      </a:r>
                    </a:p>
                  </a:txBody>
                  <a:tcPr/>
                </a:tc>
                <a:tc>
                  <a:txBody>
                    <a:bodyPr/>
                    <a:lstStyle/>
                    <a:p>
                      <a:r>
                        <a:rPr lang="en-US" sz="1000"/>
                        <a:t>2</a:t>
                      </a:r>
                    </a:p>
                  </a:txBody>
                  <a:tcPr/>
                </a:tc>
                <a:tc>
                  <a:txBody>
                    <a:bodyPr/>
                    <a:lstStyle/>
                    <a:p>
                      <a:r>
                        <a:rPr lang="en-US" sz="1000"/>
                        <a:t>1.6977%</a:t>
                      </a:r>
                    </a:p>
                  </a:txBody>
                  <a:tcPr/>
                </a:tc>
                <a:tc>
                  <a:txBody>
                    <a:bodyPr/>
                    <a:lstStyle/>
                    <a:p>
                      <a:r>
                        <a:rPr lang="en-US" sz="1000"/>
                        <a:t>Photo</a:t>
                      </a:r>
                    </a:p>
                  </a:txBody>
                  <a:tcPr/>
                </a:tc>
                <a:extLst>
                  <a:ext uri="{0D108BD9-81ED-4DB2-BD59-A6C34878D82A}">
                    <a16:rowId xmlns:a16="http://schemas.microsoft.com/office/drawing/2014/main" val="1825227509"/>
                  </a:ext>
                </a:extLst>
              </a:tr>
              <a:tr h="370840">
                <a:tc>
                  <a:txBody>
                    <a:bodyPr/>
                    <a:lstStyle/>
                    <a:p>
                      <a:r>
                        <a:rPr lang="en-US" sz="1000" b="1"/>
                        <a:t>Tokio Marine America - 2017-03-17 14:14:42</a:t>
                      </a:r>
                      <a:r>
                        <a:rPr lang="en-US" sz="1000"/>
                        <a:t>
Happy St. Patrick's Day!!!!</a:t>
                      </a:r>
                    </a:p>
                  </a:txBody>
                  <a:tcPr/>
                </a:tc>
                <a:tc>
                  <a:txBody>
                    <a:bodyPr/>
                    <a:lstStyle/>
                    <a:p>
                      <a:r>
                        <a:rPr lang="en-US" sz="1000"/>
                        <a:t>43</a:t>
                      </a:r>
                    </a:p>
                  </a:txBody>
                  <a:tcPr/>
                </a:tc>
                <a:tc>
                  <a:txBody>
                    <a:bodyPr/>
                    <a:lstStyle/>
                    <a:p>
                      <a:r>
                        <a:rPr lang="en-US" sz="1000"/>
                        <a:t>3</a:t>
                      </a:r>
                    </a:p>
                  </a:txBody>
                  <a:tcPr/>
                </a:tc>
                <a:tc>
                  <a:txBody>
                    <a:bodyPr/>
                    <a:lstStyle/>
                    <a:p>
                      <a:r>
                        <a:rPr lang="en-US" sz="1000"/>
                        <a:t>1.5102%</a:t>
                      </a:r>
                    </a:p>
                  </a:txBody>
                  <a:tcPr/>
                </a:tc>
                <a:tc>
                  <a:txBody>
                    <a:bodyPr/>
                    <a:lstStyle/>
                    <a:p>
                      <a:r>
                        <a:rPr lang="en-US" sz="1000"/>
                        <a:t>Photo</a:t>
                      </a:r>
                    </a:p>
                  </a:txBody>
                  <a:tcPr/>
                </a:tc>
                <a:extLst>
                  <a:ext uri="{0D108BD9-81ED-4DB2-BD59-A6C34878D82A}">
                    <a16:rowId xmlns:a16="http://schemas.microsoft.com/office/drawing/2014/main" val="1788172256"/>
                  </a:ext>
                </a:extLst>
              </a:tr>
              <a:tr h="370840">
                <a:tc>
                  <a:txBody>
                    <a:bodyPr/>
                    <a:lstStyle/>
                    <a:p>
                      <a:r>
                        <a:rPr lang="en-US" sz="1000" b="1"/>
                        <a:t>Tokio Marine America - 2017-03-15 13:36:36</a:t>
                      </a:r>
                      <a:r>
                        <a:rPr lang="en-US" sz="1000"/>
                        <a:t>
Mangrove Planting - an annual Tokio Marine tradition! Our TMA representative Carol just came back from planting Mangrove Trees in the Philippines. She was selected to represent TMA in this annual tradition to help our global environment.</a:t>
                      </a:r>
                    </a:p>
                  </a:txBody>
                  <a:tcPr/>
                </a:tc>
                <a:tc>
                  <a:txBody>
                    <a:bodyPr/>
                    <a:lstStyle/>
                    <a:p>
                      <a:r>
                        <a:rPr lang="en-US" sz="1000"/>
                        <a:t>34</a:t>
                      </a:r>
                    </a:p>
                  </a:txBody>
                  <a:tcPr/>
                </a:tc>
                <a:tc>
                  <a:txBody>
                    <a:bodyPr/>
                    <a:lstStyle/>
                    <a:p>
                      <a:r>
                        <a:rPr lang="en-US" sz="1000"/>
                        <a:t>2</a:t>
                      </a:r>
                    </a:p>
                  </a:txBody>
                  <a:tcPr/>
                </a:tc>
                <a:tc>
                  <a:txBody>
                    <a:bodyPr/>
                    <a:lstStyle/>
                    <a:p>
                      <a:r>
                        <a:rPr lang="en-US" sz="1000"/>
                        <a:t>1.1834%</a:t>
                      </a:r>
                    </a:p>
                  </a:txBody>
                  <a:tcPr/>
                </a:tc>
                <a:tc>
                  <a:txBody>
                    <a:bodyPr/>
                    <a:lstStyle/>
                    <a:p>
                      <a:r>
                        <a:rPr lang="en-US" sz="1000"/>
                        <a:t>Photo</a:t>
                      </a:r>
                    </a:p>
                  </a:txBody>
                  <a:tcPr/>
                </a:tc>
                <a:extLst>
                  <a:ext uri="{0D108BD9-81ED-4DB2-BD59-A6C34878D82A}">
                    <a16:rowId xmlns:a16="http://schemas.microsoft.com/office/drawing/2014/main" val="282288647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580679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303</Words>
  <Application>Microsoft Office PowerPoint</Application>
  <PresentationFormat>On-screen Show (4:3)</PresentationFormat>
  <Paragraphs>162</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TMA Social Media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2017-04-05T13:08:09Z</dcterms:created>
  <dcterms:modified xsi:type="dcterms:W3CDTF">2017-04-05T13:08:29Z</dcterms:modified>
</cp:coreProperties>
</file>