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42795</c:v>
                </c:pt>
              </c:numCache>
            </c:numRef>
          </c:cat>
          <c:val>
            <c:numRef>
              <c:f>Sheet1!$B$2</c:f>
              <c:numCache>
                <c:formatCode>General</c:formatCode>
                <c:ptCount val="1"/>
                <c:pt idx="0">
                  <c:v>1323</c:v>
                </c:pt>
              </c:numCache>
            </c:numRef>
          </c:val>
          <c:extLst>
            <c:ext xmlns:c16="http://schemas.microsoft.com/office/drawing/2014/chart" uri="{C3380CC4-5D6E-409C-BE32-E72D297353CC}">
              <c16:uniqueId val="{00000000-7A1A-4FBA-A54E-AAD92BD9A871}"/>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42795</c:v>
                </c:pt>
              </c:numCache>
            </c:numRef>
          </c:cat>
          <c:val>
            <c:numRef>
              <c:f>Sheet1!$C$2</c:f>
              <c:numCache>
                <c:formatCode>General</c:formatCode>
                <c:ptCount val="1"/>
                <c:pt idx="0">
                  <c:v>1190</c:v>
                </c:pt>
              </c:numCache>
            </c:numRef>
          </c:val>
          <c:extLst>
            <c:ext xmlns:c16="http://schemas.microsoft.com/office/drawing/2014/chart" uri="{C3380CC4-5D6E-409C-BE32-E72D297353CC}">
              <c16:uniqueId val="{00000001-7A1A-4FBA-A54E-AAD92BD9A871}"/>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42795</c:v>
                </c:pt>
              </c:numCache>
            </c:numRef>
          </c:cat>
          <c:val>
            <c:numRef>
              <c:f>Sheet1!$D$2</c:f>
              <c:numCache>
                <c:formatCode>General</c:formatCode>
                <c:ptCount val="1"/>
                <c:pt idx="0">
                  <c:v>0</c:v>
                </c:pt>
              </c:numCache>
            </c:numRef>
          </c:val>
          <c:extLst>
            <c:ext xmlns:c16="http://schemas.microsoft.com/office/drawing/2014/chart" uri="{C3380CC4-5D6E-409C-BE32-E72D297353CC}">
              <c16:uniqueId val="{00000002-7A1A-4FBA-A54E-AAD92BD9A871}"/>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42795</c:v>
                </c:pt>
              </c:numCache>
            </c:numRef>
          </c:cat>
          <c:val>
            <c:numRef>
              <c:f>Sheet1!$E$2</c:f>
              <c:numCache>
                <c:formatCode>General</c:formatCode>
                <c:ptCount val="1"/>
                <c:pt idx="0">
                  <c:v>0</c:v>
                </c:pt>
              </c:numCache>
            </c:numRef>
          </c:val>
          <c:extLst>
            <c:ext xmlns:c16="http://schemas.microsoft.com/office/drawing/2014/chart" uri="{C3380CC4-5D6E-409C-BE32-E72D297353CC}">
              <c16:uniqueId val="{00000003-7A1A-4FBA-A54E-AAD92BD9A871}"/>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42795</c:v>
                </c:pt>
              </c:numCache>
            </c:numRef>
          </c:cat>
          <c:val>
            <c:numRef>
              <c:f>Sheet1!$F$2</c:f>
              <c:numCache>
                <c:formatCode>General</c:formatCode>
                <c:ptCount val="1"/>
                <c:pt idx="0">
                  <c:v>788</c:v>
                </c:pt>
              </c:numCache>
            </c:numRef>
          </c:val>
          <c:extLst>
            <c:ext xmlns:c16="http://schemas.microsoft.com/office/drawing/2014/chart" uri="{C3380CC4-5D6E-409C-BE32-E72D297353CC}">
              <c16:uniqueId val="{00000004-7A1A-4FBA-A54E-AAD92BD9A871}"/>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42795</c:v>
                </c:pt>
              </c:numCache>
            </c:numRef>
          </c:cat>
          <c:val>
            <c:numRef>
              <c:f>Sheet1!$G$2</c:f>
              <c:numCache>
                <c:formatCode>General</c:formatCode>
                <c:ptCount val="1"/>
                <c:pt idx="0">
                  <c:v>2294</c:v>
                </c:pt>
              </c:numCache>
            </c:numRef>
          </c:val>
          <c:extLst>
            <c:ext xmlns:c16="http://schemas.microsoft.com/office/drawing/2014/chart" uri="{C3380CC4-5D6E-409C-BE32-E72D297353CC}">
              <c16:uniqueId val="{00000005-7A1A-4FBA-A54E-AAD92BD9A871}"/>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42795</c:v>
                </c:pt>
              </c:numCache>
            </c:numRef>
          </c:cat>
          <c:val>
            <c:numRef>
              <c:f>Sheet1!$H$2</c:f>
              <c:numCache>
                <c:formatCode>General</c:formatCode>
                <c:ptCount val="1"/>
                <c:pt idx="0">
                  <c:v>0</c:v>
                </c:pt>
              </c:numCache>
            </c:numRef>
          </c:val>
          <c:extLst>
            <c:ext xmlns:c16="http://schemas.microsoft.com/office/drawing/2014/chart" uri="{C3380CC4-5D6E-409C-BE32-E72D297353CC}">
              <c16:uniqueId val="{00000006-7A1A-4FBA-A54E-AAD92BD9A871}"/>
            </c:ext>
          </c:extLst>
        </c:ser>
        <c:dLbls>
          <c:showLegendKey val="0"/>
          <c:showVal val="0"/>
          <c:showCatName val="0"/>
          <c:showSerName val="0"/>
          <c:showPercent val="0"/>
          <c:showBubbleSize val="0"/>
        </c:dLbls>
        <c:gapWidth val="219"/>
        <c:overlap val="-27"/>
        <c:axId val="153324504"/>
        <c:axId val="248389672"/>
      </c:barChart>
      <c:dateAx>
        <c:axId val="15332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389672"/>
        <c:crosses val="autoZero"/>
        <c:auto val="1"/>
        <c:lblOffset val="100"/>
        <c:baseTimeUnit val="days"/>
      </c:dateAx>
      <c:valAx>
        <c:axId val="24838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32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3</c:v>
                </c:pt>
                <c:pt idx="3">
                  <c:v>2</c:v>
                </c:pt>
              </c:numCache>
            </c:numRef>
          </c:val>
          <c:extLst>
            <c:ext xmlns:c16="http://schemas.microsoft.com/office/drawing/2014/chart" uri="{C3380CC4-5D6E-409C-BE32-E72D297353CC}">
              <c16:uniqueId val="{00000000-B69E-4546-9F45-EE3E85621AB7}"/>
            </c:ext>
          </c:extLst>
        </c:ser>
        <c:dLbls>
          <c:showLegendKey val="0"/>
          <c:showVal val="0"/>
          <c:showCatName val="0"/>
          <c:showSerName val="0"/>
          <c:showPercent val="0"/>
          <c:showBubbleSize val="0"/>
        </c:dLbls>
        <c:gapWidth val="219"/>
        <c:overlap val="-27"/>
        <c:axId val="277416320"/>
        <c:axId val="277417632"/>
      </c:barChart>
      <c:dateAx>
        <c:axId val="27741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17632"/>
        <c:crosses val="autoZero"/>
        <c:auto val="1"/>
        <c:lblOffset val="100"/>
        <c:baseTimeUnit val="months"/>
      </c:dateAx>
      <c:valAx>
        <c:axId val="27741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1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25</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7B2-4F3D-AABB-7F662490F842}"/>
            </c:ext>
          </c:extLst>
        </c:ser>
        <c:dLbls>
          <c:showLegendKey val="0"/>
          <c:showVal val="0"/>
          <c:showCatName val="0"/>
          <c:showSerName val="0"/>
          <c:showPercent val="0"/>
          <c:showBubbleSize val="0"/>
        </c:dLbls>
        <c:gapWidth val="219"/>
        <c:overlap val="-27"/>
        <c:axId val="278733144"/>
        <c:axId val="278735440"/>
      </c:barChart>
      <c:dateAx>
        <c:axId val="278733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35440"/>
        <c:crosses val="autoZero"/>
        <c:auto val="1"/>
        <c:lblOffset val="100"/>
        <c:baseTimeUnit val="months"/>
      </c:dateAx>
      <c:valAx>
        <c:axId val="27873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3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pt idx="2">
                  <c:v>33541</c:v>
                </c:pt>
                <c:pt idx="3">
                  <c:v>12953</c:v>
                </c:pt>
              </c:numCache>
            </c:numRef>
          </c:val>
          <c:extLst>
            <c:ext xmlns:c16="http://schemas.microsoft.com/office/drawing/2014/chart" uri="{C3380CC4-5D6E-409C-BE32-E72D297353CC}">
              <c16:uniqueId val="{00000000-B17C-4991-8716-E7A9C6705BF8}"/>
            </c:ext>
          </c:extLst>
        </c:ser>
        <c:dLbls>
          <c:showLegendKey val="0"/>
          <c:showVal val="0"/>
          <c:showCatName val="0"/>
          <c:showSerName val="0"/>
          <c:showPercent val="0"/>
          <c:showBubbleSize val="0"/>
        </c:dLbls>
        <c:gapWidth val="219"/>
        <c:overlap val="-27"/>
        <c:axId val="278736424"/>
        <c:axId val="278737408"/>
      </c:barChart>
      <c:dateAx>
        <c:axId val="278736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37408"/>
        <c:crosses val="autoZero"/>
        <c:auto val="1"/>
        <c:lblOffset val="100"/>
        <c:baseTimeUnit val="months"/>
      </c:dateAx>
      <c:valAx>
        <c:axId val="27873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3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7</c:v>
                </c:pt>
                <c:pt idx="3">
                  <c:v>3</c:v>
                </c:pt>
              </c:numCache>
            </c:numRef>
          </c:val>
          <c:extLst>
            <c:ext xmlns:c16="http://schemas.microsoft.com/office/drawing/2014/chart" uri="{C3380CC4-5D6E-409C-BE32-E72D297353CC}">
              <c16:uniqueId val="{00000000-6AE3-404D-B6F3-0B1D37850409}"/>
            </c:ext>
          </c:extLst>
        </c:ser>
        <c:dLbls>
          <c:showLegendKey val="0"/>
          <c:showVal val="0"/>
          <c:showCatName val="0"/>
          <c:showSerName val="0"/>
          <c:showPercent val="0"/>
          <c:showBubbleSize val="0"/>
        </c:dLbls>
        <c:gapWidth val="219"/>
        <c:overlap val="-27"/>
        <c:axId val="283809344"/>
        <c:axId val="283814264"/>
      </c:barChart>
      <c:dateAx>
        <c:axId val="283809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14264"/>
        <c:crosses val="autoZero"/>
        <c:auto val="1"/>
        <c:lblOffset val="100"/>
        <c:baseTimeUnit val="months"/>
      </c:dateAx>
      <c:valAx>
        <c:axId val="28381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0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70D-4A67-A1FD-E2694C776671}"/>
            </c:ext>
          </c:extLst>
        </c:ser>
        <c:dLbls>
          <c:showLegendKey val="0"/>
          <c:showVal val="0"/>
          <c:showCatName val="0"/>
          <c:showSerName val="0"/>
          <c:showPercent val="0"/>
          <c:showBubbleSize val="0"/>
        </c:dLbls>
        <c:gapWidth val="219"/>
        <c:overlap val="-27"/>
        <c:axId val="288037496"/>
        <c:axId val="288036184"/>
      </c:barChart>
      <c:dateAx>
        <c:axId val="28803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36184"/>
        <c:crosses val="autoZero"/>
        <c:auto val="1"/>
        <c:lblOffset val="100"/>
        <c:baseTimeUnit val="months"/>
      </c:dateAx>
      <c:valAx>
        <c:axId val="28803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3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11</c:v>
                </c:pt>
                <c:pt idx="3">
                  <c:v>1</c:v>
                </c:pt>
              </c:numCache>
            </c:numRef>
          </c:val>
          <c:extLst>
            <c:ext xmlns:c16="http://schemas.microsoft.com/office/drawing/2014/chart" uri="{C3380CC4-5D6E-409C-BE32-E72D297353CC}">
              <c16:uniqueId val="{00000000-78DF-4EB9-A94C-6C6E0E216561}"/>
            </c:ext>
          </c:extLst>
        </c:ser>
        <c:dLbls>
          <c:showLegendKey val="0"/>
          <c:showVal val="0"/>
          <c:showCatName val="0"/>
          <c:showSerName val="0"/>
          <c:showPercent val="0"/>
          <c:showBubbleSize val="0"/>
        </c:dLbls>
        <c:gapWidth val="219"/>
        <c:overlap val="-27"/>
        <c:axId val="283806720"/>
        <c:axId val="283810984"/>
      </c:barChart>
      <c:dateAx>
        <c:axId val="283806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10984"/>
        <c:crosses val="autoZero"/>
        <c:auto val="1"/>
        <c:lblOffset val="100"/>
        <c:baseTimeUnit val="months"/>
      </c:dateAx>
      <c:valAx>
        <c:axId val="28381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0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27</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6F6-49F4-A091-8598AB36FDA0}"/>
            </c:ext>
          </c:extLst>
        </c:ser>
        <c:dLbls>
          <c:showLegendKey val="0"/>
          <c:showVal val="0"/>
          <c:showCatName val="0"/>
          <c:showSerName val="0"/>
          <c:showPercent val="0"/>
          <c:showBubbleSize val="0"/>
        </c:dLbls>
        <c:gapWidth val="219"/>
        <c:overlap val="-27"/>
        <c:axId val="245189040"/>
        <c:axId val="245190352"/>
      </c:barChart>
      <c:dateAx>
        <c:axId val="245189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90352"/>
        <c:crosses val="autoZero"/>
        <c:auto val="1"/>
        <c:lblOffset val="100"/>
        <c:baseTimeUnit val="months"/>
      </c:dateAx>
      <c:valAx>
        <c:axId val="24519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8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12</c:v>
                </c:pt>
                <c:pt idx="3">
                  <c:v>-2</c:v>
                </c:pt>
              </c:numCache>
            </c:numRef>
          </c:val>
          <c:extLst>
            <c:ext xmlns:c16="http://schemas.microsoft.com/office/drawing/2014/chart" uri="{C3380CC4-5D6E-409C-BE32-E72D297353CC}">
              <c16:uniqueId val="{00000000-8603-4374-9CA3-B2C3A1277FF1}"/>
            </c:ext>
          </c:extLst>
        </c:ser>
        <c:dLbls>
          <c:showLegendKey val="0"/>
          <c:showVal val="0"/>
          <c:showCatName val="0"/>
          <c:showSerName val="0"/>
          <c:showPercent val="0"/>
          <c:showBubbleSize val="0"/>
        </c:dLbls>
        <c:gapWidth val="219"/>
        <c:overlap val="-27"/>
        <c:axId val="285672552"/>
        <c:axId val="285668288"/>
      </c:barChart>
      <c:dateAx>
        <c:axId val="28567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68288"/>
        <c:crosses val="autoZero"/>
        <c:auto val="1"/>
        <c:lblOffset val="100"/>
        <c:baseTimeUnit val="months"/>
      </c:dateAx>
      <c:valAx>
        <c:axId val="28566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7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40</c:v>
                </c:pt>
                <c:pt idx="2">
                  <c:v>39</c:v>
                </c:pt>
                <c:pt idx="3">
                  <c:v>12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BA9-4F6B-8353-ADA93B1C6DAB}"/>
            </c:ext>
          </c:extLst>
        </c:ser>
        <c:dLbls>
          <c:showLegendKey val="0"/>
          <c:showVal val="0"/>
          <c:showCatName val="0"/>
          <c:showSerName val="0"/>
          <c:showPercent val="0"/>
          <c:showBubbleSize val="0"/>
        </c:dLbls>
        <c:gapWidth val="219"/>
        <c:overlap val="-27"/>
        <c:axId val="285666648"/>
        <c:axId val="285674192"/>
      </c:barChart>
      <c:dateAx>
        <c:axId val="285666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74192"/>
        <c:crosses val="autoZero"/>
        <c:auto val="1"/>
        <c:lblOffset val="100"/>
        <c:baseTimeUnit val="months"/>
      </c:dateAx>
      <c:valAx>
        <c:axId val="28567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6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FICOH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92781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64178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0988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19522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84267195"/>
                    </a:ext>
                  </a:extLst>
                </a:gridCol>
                <a:gridCol w="740664">
                  <a:extLst>
                    <a:ext uri="{9D8B030D-6E8A-4147-A177-3AD203B41FA5}">
                      <a16:colId xmlns:a16="http://schemas.microsoft.com/office/drawing/2014/main" val="1921903589"/>
                    </a:ext>
                  </a:extLst>
                </a:gridCol>
                <a:gridCol w="740664">
                  <a:extLst>
                    <a:ext uri="{9D8B030D-6E8A-4147-A177-3AD203B41FA5}">
                      <a16:colId xmlns:a16="http://schemas.microsoft.com/office/drawing/2014/main" val="2191588762"/>
                    </a:ext>
                  </a:extLst>
                </a:gridCol>
                <a:gridCol w="740664">
                  <a:extLst>
                    <a:ext uri="{9D8B030D-6E8A-4147-A177-3AD203B41FA5}">
                      <a16:colId xmlns:a16="http://schemas.microsoft.com/office/drawing/2014/main" val="1750665204"/>
                    </a:ext>
                  </a:extLst>
                </a:gridCol>
                <a:gridCol w="740664">
                  <a:extLst>
                    <a:ext uri="{9D8B030D-6E8A-4147-A177-3AD203B41FA5}">
                      <a16:colId xmlns:a16="http://schemas.microsoft.com/office/drawing/2014/main" val="491494222"/>
                    </a:ext>
                  </a:extLst>
                </a:gridCol>
                <a:gridCol w="740664">
                  <a:extLst>
                    <a:ext uri="{9D8B030D-6E8A-4147-A177-3AD203B41FA5}">
                      <a16:colId xmlns:a16="http://schemas.microsoft.com/office/drawing/2014/main" val="3249386288"/>
                    </a:ext>
                  </a:extLst>
                </a:gridCol>
                <a:gridCol w="740664">
                  <a:extLst>
                    <a:ext uri="{9D8B030D-6E8A-4147-A177-3AD203B41FA5}">
                      <a16:colId xmlns:a16="http://schemas.microsoft.com/office/drawing/2014/main" val="1147288757"/>
                    </a:ext>
                  </a:extLst>
                </a:gridCol>
                <a:gridCol w="740664">
                  <a:extLst>
                    <a:ext uri="{9D8B030D-6E8A-4147-A177-3AD203B41FA5}">
                      <a16:colId xmlns:a16="http://schemas.microsoft.com/office/drawing/2014/main" val="3595619629"/>
                    </a:ext>
                  </a:extLst>
                </a:gridCol>
                <a:gridCol w="740664">
                  <a:extLst>
                    <a:ext uri="{9D8B030D-6E8A-4147-A177-3AD203B41FA5}">
                      <a16:colId xmlns:a16="http://schemas.microsoft.com/office/drawing/2014/main" val="2919974533"/>
                    </a:ext>
                  </a:extLst>
                </a:gridCol>
                <a:gridCol w="740664">
                  <a:extLst>
                    <a:ext uri="{9D8B030D-6E8A-4147-A177-3AD203B41FA5}">
                      <a16:colId xmlns:a16="http://schemas.microsoft.com/office/drawing/2014/main" val="26162773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88793615"/>
                  </a:ext>
                </a:extLst>
              </a:tr>
              <a:tr h="370840">
                <a:tc>
                  <a:txBody>
                    <a:bodyPr/>
                    <a:lstStyle/>
                    <a:p>
                      <a:r>
                        <a:rPr lang="en-US" sz="1000"/>
                        <a:t>First Insurance Company of Hawaii</a:t>
                      </a:r>
                    </a:p>
                  </a:txBody>
                  <a:tcPr/>
                </a:tc>
                <a:tc>
                  <a:txBody>
                    <a:bodyPr/>
                    <a:lstStyle/>
                    <a:p>
                      <a:r>
                        <a:rPr lang="en-US" sz="1000"/>
                        <a:t>1323</a:t>
                      </a:r>
                    </a:p>
                  </a:txBody>
                  <a:tcPr/>
                </a:tc>
                <a:tc>
                  <a:txBody>
                    <a:bodyPr/>
                    <a:lstStyle/>
                    <a:p>
                      <a:r>
                        <a:rPr lang="en-US" sz="1000"/>
                        <a:t>3</a:t>
                      </a:r>
                    </a:p>
                  </a:txBody>
                  <a:tcPr/>
                </a:tc>
                <a:tc>
                  <a:txBody>
                    <a:bodyPr/>
                    <a:lstStyle/>
                    <a:p>
                      <a:r>
                        <a:rPr lang="en-US" sz="1000"/>
                        <a:t>11</a:t>
                      </a:r>
                    </a:p>
                  </a:txBody>
                  <a:tcPr/>
                </a:tc>
                <a:tc>
                  <a:txBody>
                    <a:bodyPr/>
                    <a:lstStyle/>
                    <a:p>
                      <a:r>
                        <a:rPr lang="en-US" sz="1000"/>
                        <a:t>248</a:t>
                      </a:r>
                    </a:p>
                  </a:txBody>
                  <a:tcPr/>
                </a:tc>
                <a:tc>
                  <a:txBody>
                    <a:bodyPr/>
                    <a:lstStyle/>
                    <a:p>
                      <a:r>
                        <a:rPr lang="en-US" sz="1000"/>
                        <a:t>26</a:t>
                      </a:r>
                    </a:p>
                  </a:txBody>
                  <a:tcPr/>
                </a:tc>
                <a:tc>
                  <a:txBody>
                    <a:bodyPr/>
                    <a:lstStyle/>
                    <a:p>
                      <a:r>
                        <a:rPr lang="en-US" sz="1000"/>
                        <a:t>10</a:t>
                      </a:r>
                    </a:p>
                  </a:txBody>
                  <a:tcPr/>
                </a:tc>
                <a:tc>
                  <a:txBody>
                    <a:bodyPr/>
                    <a:lstStyle/>
                    <a:p>
                      <a:r>
                        <a:rPr lang="en-US" sz="1000"/>
                        <a:t>0</a:t>
                      </a:r>
                    </a:p>
                  </a:txBody>
                  <a:tcPr/>
                </a:tc>
                <a:tc>
                  <a:txBody>
                    <a:bodyPr/>
                    <a:lstStyle/>
                    <a:p>
                      <a:r>
                        <a:rPr lang="en-US" sz="1000"/>
                        <a:t>1.9544%</a:t>
                      </a:r>
                    </a:p>
                  </a:txBody>
                  <a:tcPr/>
                </a:tc>
                <a:tc>
                  <a:txBody>
                    <a:bodyPr/>
                    <a:lstStyle/>
                    <a:p>
                      <a:r>
                        <a:rPr lang="en-US" sz="1000"/>
                        <a:t>0.0%</a:t>
                      </a:r>
                    </a:p>
                  </a:txBody>
                  <a:tcPr/>
                </a:tc>
                <a:extLst>
                  <a:ext uri="{0D108BD9-81ED-4DB2-BD59-A6C34878D82A}">
                    <a16:rowId xmlns:a16="http://schemas.microsoft.com/office/drawing/2014/main" val="14342604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243543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88538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5169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72219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4025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79305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9819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90669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7466802"/>
                    </a:ext>
                  </a:extLst>
                </a:gridCol>
                <a:gridCol w="658368">
                  <a:extLst>
                    <a:ext uri="{9D8B030D-6E8A-4147-A177-3AD203B41FA5}">
                      <a16:colId xmlns:a16="http://schemas.microsoft.com/office/drawing/2014/main" val="3738942019"/>
                    </a:ext>
                  </a:extLst>
                </a:gridCol>
                <a:gridCol w="658368">
                  <a:extLst>
                    <a:ext uri="{9D8B030D-6E8A-4147-A177-3AD203B41FA5}">
                      <a16:colId xmlns:a16="http://schemas.microsoft.com/office/drawing/2014/main" val="3071319473"/>
                    </a:ext>
                  </a:extLst>
                </a:gridCol>
                <a:gridCol w="658368">
                  <a:extLst>
                    <a:ext uri="{9D8B030D-6E8A-4147-A177-3AD203B41FA5}">
                      <a16:colId xmlns:a16="http://schemas.microsoft.com/office/drawing/2014/main" val="3772175509"/>
                    </a:ext>
                  </a:extLst>
                </a:gridCol>
                <a:gridCol w="658368">
                  <a:extLst>
                    <a:ext uri="{9D8B030D-6E8A-4147-A177-3AD203B41FA5}">
                      <a16:colId xmlns:a16="http://schemas.microsoft.com/office/drawing/2014/main" val="1214476640"/>
                    </a:ext>
                  </a:extLst>
                </a:gridCol>
                <a:gridCol w="658368">
                  <a:extLst>
                    <a:ext uri="{9D8B030D-6E8A-4147-A177-3AD203B41FA5}">
                      <a16:colId xmlns:a16="http://schemas.microsoft.com/office/drawing/2014/main" val="483598528"/>
                    </a:ext>
                  </a:extLst>
                </a:gridCol>
                <a:gridCol w="658368">
                  <a:extLst>
                    <a:ext uri="{9D8B030D-6E8A-4147-A177-3AD203B41FA5}">
                      <a16:colId xmlns:a16="http://schemas.microsoft.com/office/drawing/2014/main" val="1305490686"/>
                    </a:ext>
                  </a:extLst>
                </a:gridCol>
                <a:gridCol w="658368">
                  <a:extLst>
                    <a:ext uri="{9D8B030D-6E8A-4147-A177-3AD203B41FA5}">
                      <a16:colId xmlns:a16="http://schemas.microsoft.com/office/drawing/2014/main" val="155205114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735430995"/>
                  </a:ext>
                </a:extLst>
              </a:tr>
              <a:tr h="370840">
                <a:tc>
                  <a:txBody>
                    <a:bodyPr/>
                    <a:lstStyle/>
                    <a:p>
                      <a:r>
                        <a:rPr lang="en-US" sz="1000" b="1"/>
                        <a:t>First Insurance Company of Hawaii - 2017-03-28 23:29:16</a:t>
                      </a:r>
                      <a:r>
                        <a:rPr lang="en-US" sz="1000"/>
                        <a:t>
Like this post and leave a comment by 11am Wednesday for a chance to win EIGHT tickets to the Friday, March 31 University of Hawaii Rainbow Warriors Baseball game vs. Nevada! #HawaiiBSB #GoBows</a:t>
                      </a:r>
                    </a:p>
                  </a:txBody>
                  <a:tcPr/>
                </a:tc>
                <a:tc>
                  <a:txBody>
                    <a:bodyPr/>
                    <a:lstStyle/>
                    <a:p>
                      <a:r>
                        <a:rPr lang="en-US" sz="1000"/>
                        <a:t>59</a:t>
                      </a:r>
                    </a:p>
                  </a:txBody>
                  <a:tcPr/>
                </a:tc>
                <a:tc>
                  <a:txBody>
                    <a:bodyPr/>
                    <a:lstStyle/>
                    <a:p>
                      <a:r>
                        <a:rPr lang="en-US" sz="1000"/>
                        <a:t>35</a:t>
                      </a:r>
                    </a:p>
                  </a:txBody>
                  <a:tcPr/>
                </a:tc>
                <a:tc>
                  <a:txBody>
                    <a:bodyPr/>
                    <a:lstStyle/>
                    <a:p>
                      <a:r>
                        <a:rPr lang="en-US" sz="1000"/>
                        <a:t>21</a:t>
                      </a:r>
                    </a:p>
                  </a:txBody>
                  <a:tcPr/>
                </a:tc>
                <a:tc>
                  <a:txBody>
                    <a:bodyPr/>
                    <a:lstStyle/>
                    <a:p>
                      <a:r>
                        <a:rPr lang="en-US" sz="1000"/>
                        <a:t>3</a:t>
                      </a:r>
                    </a:p>
                  </a:txBody>
                  <a:tcPr/>
                </a:tc>
                <a:tc>
                  <a:txBody>
                    <a:bodyPr/>
                    <a:lstStyle/>
                    <a:p>
                      <a:r>
                        <a:rPr lang="en-US" sz="1000"/>
                        <a:t>4.4629%</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223349942"/>
                  </a:ext>
                </a:extLst>
              </a:tr>
              <a:tr h="370840">
                <a:tc>
                  <a:txBody>
                    <a:bodyPr/>
                    <a:lstStyle/>
                    <a:p>
                      <a:r>
                        <a:rPr lang="en-US" sz="1000" b="1"/>
                        <a:t>First Insurance Company of Hawaii - 2017-03-20 14:25:29</a:t>
                      </a:r>
                      <a:r>
                        <a:rPr lang="en-US" sz="1000"/>
                        <a:t>
Our First CAT volunteers at the American Diabetes Association - Hawaii Walk to Stop Diabetes on Saturday at Kapiolani Park. #stopdiabetes #curediabetes #diabetesfree</a:t>
                      </a:r>
                    </a:p>
                  </a:txBody>
                  <a:tcPr/>
                </a:tc>
                <a:tc>
                  <a:txBody>
                    <a:bodyPr/>
                    <a:lstStyle/>
                    <a:p>
                      <a:r>
                        <a:rPr lang="en-US" sz="1000"/>
                        <a:t>41</a:t>
                      </a:r>
                    </a:p>
                  </a:txBody>
                  <a:tcPr/>
                </a:tc>
                <a:tc>
                  <a:txBody>
                    <a:bodyPr/>
                    <a:lstStyle/>
                    <a:p>
                      <a:r>
                        <a:rPr lang="en-US" sz="1000"/>
                        <a:t>40</a:t>
                      </a:r>
                    </a:p>
                  </a:txBody>
                  <a:tcPr/>
                </a:tc>
                <a:tc>
                  <a:txBody>
                    <a:bodyPr/>
                    <a:lstStyle/>
                    <a:p>
                      <a:r>
                        <a:rPr lang="en-US" sz="1000"/>
                        <a:t>0</a:t>
                      </a:r>
                    </a:p>
                  </a:txBody>
                  <a:tcPr/>
                </a:tc>
                <a:tc>
                  <a:txBody>
                    <a:bodyPr/>
                    <a:lstStyle/>
                    <a:p>
                      <a:r>
                        <a:rPr lang="en-US" sz="1000"/>
                        <a:t>1</a:t>
                      </a:r>
                    </a:p>
                  </a:txBody>
                  <a:tcPr/>
                </a:tc>
                <a:tc>
                  <a:txBody>
                    <a:bodyPr/>
                    <a:lstStyle/>
                    <a:p>
                      <a:r>
                        <a:rPr lang="en-US" sz="1000"/>
                        <a:t>3.0990%</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3161764856"/>
                  </a:ext>
                </a:extLst>
              </a:tr>
              <a:tr h="370840">
                <a:tc>
                  <a:txBody>
                    <a:bodyPr/>
                    <a:lstStyle/>
                    <a:p>
                      <a:r>
                        <a:rPr lang="en-US" sz="1000" b="1"/>
                        <a:t>First Insurance Company of Hawaii - 2017-03-06 13:46:14</a:t>
                      </a:r>
                      <a:r>
                        <a:rPr lang="en-US" sz="1000"/>
                        <a:t>
To all the employees out there... a happy belated Employee Appreciation Day!</a:t>
                      </a:r>
                    </a:p>
                  </a:txBody>
                  <a:tcPr/>
                </a:tc>
                <a:tc>
                  <a:txBody>
                    <a:bodyPr/>
                    <a:lstStyle/>
                    <a:p>
                      <a:r>
                        <a:rPr lang="en-US" sz="1000"/>
                        <a:t>36</a:t>
                      </a:r>
                    </a:p>
                  </a:txBody>
                  <a:tcPr/>
                </a:tc>
                <a:tc>
                  <a:txBody>
                    <a:bodyPr/>
                    <a:lstStyle/>
                    <a:p>
                      <a:r>
                        <a:rPr lang="en-US" sz="1000"/>
                        <a:t>36</a:t>
                      </a:r>
                    </a:p>
                  </a:txBody>
                  <a:tcPr/>
                </a:tc>
                <a:tc>
                  <a:txBody>
                    <a:bodyPr/>
                    <a:lstStyle/>
                    <a:p>
                      <a:r>
                        <a:rPr lang="en-US" sz="1000"/>
                        <a:t>0</a:t>
                      </a:r>
                    </a:p>
                  </a:txBody>
                  <a:tcPr/>
                </a:tc>
                <a:tc>
                  <a:txBody>
                    <a:bodyPr/>
                    <a:lstStyle/>
                    <a:p>
                      <a:r>
                        <a:rPr lang="en-US" sz="1000"/>
                        <a:t>0</a:t>
                      </a:r>
                    </a:p>
                  </a:txBody>
                  <a:tcPr/>
                </a:tc>
                <a:tc>
                  <a:txBody>
                    <a:bodyPr/>
                    <a:lstStyle/>
                    <a:p>
                      <a:r>
                        <a:rPr lang="en-US" sz="1000"/>
                        <a:t>2.7273%</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190045944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819692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69027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34421881"/>
                    </a:ext>
                  </a:extLst>
                </a:gridCol>
                <a:gridCol w="493776">
                  <a:extLst>
                    <a:ext uri="{9D8B030D-6E8A-4147-A177-3AD203B41FA5}">
                      <a16:colId xmlns:a16="http://schemas.microsoft.com/office/drawing/2014/main" val="1827822750"/>
                    </a:ext>
                  </a:extLst>
                </a:gridCol>
                <a:gridCol w="493776">
                  <a:extLst>
                    <a:ext uri="{9D8B030D-6E8A-4147-A177-3AD203B41FA5}">
                      <a16:colId xmlns:a16="http://schemas.microsoft.com/office/drawing/2014/main" val="3059545779"/>
                    </a:ext>
                  </a:extLst>
                </a:gridCol>
                <a:gridCol w="493776">
                  <a:extLst>
                    <a:ext uri="{9D8B030D-6E8A-4147-A177-3AD203B41FA5}">
                      <a16:colId xmlns:a16="http://schemas.microsoft.com/office/drawing/2014/main" val="2618131766"/>
                    </a:ext>
                  </a:extLst>
                </a:gridCol>
                <a:gridCol w="493776">
                  <a:extLst>
                    <a:ext uri="{9D8B030D-6E8A-4147-A177-3AD203B41FA5}">
                      <a16:colId xmlns:a16="http://schemas.microsoft.com/office/drawing/2014/main" val="3594254288"/>
                    </a:ext>
                  </a:extLst>
                </a:gridCol>
                <a:gridCol w="493776">
                  <a:extLst>
                    <a:ext uri="{9D8B030D-6E8A-4147-A177-3AD203B41FA5}">
                      <a16:colId xmlns:a16="http://schemas.microsoft.com/office/drawing/2014/main" val="3826441590"/>
                    </a:ext>
                  </a:extLst>
                </a:gridCol>
                <a:gridCol w="493776">
                  <a:extLst>
                    <a:ext uri="{9D8B030D-6E8A-4147-A177-3AD203B41FA5}">
                      <a16:colId xmlns:a16="http://schemas.microsoft.com/office/drawing/2014/main" val="792881108"/>
                    </a:ext>
                  </a:extLst>
                </a:gridCol>
                <a:gridCol w="493776">
                  <a:extLst>
                    <a:ext uri="{9D8B030D-6E8A-4147-A177-3AD203B41FA5}">
                      <a16:colId xmlns:a16="http://schemas.microsoft.com/office/drawing/2014/main" val="2126741497"/>
                    </a:ext>
                  </a:extLst>
                </a:gridCol>
                <a:gridCol w="493776">
                  <a:extLst>
                    <a:ext uri="{9D8B030D-6E8A-4147-A177-3AD203B41FA5}">
                      <a16:colId xmlns:a16="http://schemas.microsoft.com/office/drawing/2014/main" val="3939647684"/>
                    </a:ext>
                  </a:extLst>
                </a:gridCol>
                <a:gridCol w="493776">
                  <a:extLst>
                    <a:ext uri="{9D8B030D-6E8A-4147-A177-3AD203B41FA5}">
                      <a16:colId xmlns:a16="http://schemas.microsoft.com/office/drawing/2014/main" val="179002369"/>
                    </a:ext>
                  </a:extLst>
                </a:gridCol>
                <a:gridCol w="493776">
                  <a:extLst>
                    <a:ext uri="{9D8B030D-6E8A-4147-A177-3AD203B41FA5}">
                      <a16:colId xmlns:a16="http://schemas.microsoft.com/office/drawing/2014/main" val="1115780983"/>
                    </a:ext>
                  </a:extLst>
                </a:gridCol>
                <a:gridCol w="493776">
                  <a:extLst>
                    <a:ext uri="{9D8B030D-6E8A-4147-A177-3AD203B41FA5}">
                      <a16:colId xmlns:a16="http://schemas.microsoft.com/office/drawing/2014/main" val="3603446535"/>
                    </a:ext>
                  </a:extLst>
                </a:gridCol>
                <a:gridCol w="493776">
                  <a:extLst>
                    <a:ext uri="{9D8B030D-6E8A-4147-A177-3AD203B41FA5}">
                      <a16:colId xmlns:a16="http://schemas.microsoft.com/office/drawing/2014/main" val="4178622751"/>
                    </a:ext>
                  </a:extLst>
                </a:gridCol>
                <a:gridCol w="493776">
                  <a:extLst>
                    <a:ext uri="{9D8B030D-6E8A-4147-A177-3AD203B41FA5}">
                      <a16:colId xmlns:a16="http://schemas.microsoft.com/office/drawing/2014/main" val="28604124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25204706"/>
                  </a:ext>
                </a:extLst>
              </a:tr>
              <a:tr h="370840">
                <a:tc>
                  <a:txBody>
                    <a:bodyPr/>
                    <a:lstStyle/>
                    <a:p>
                      <a:r>
                        <a:rPr lang="en-US" sz="1000"/>
                        <a:t>@FirstInsHI</a:t>
                      </a:r>
                    </a:p>
                  </a:txBody>
                  <a:tcPr/>
                </a:tc>
                <a:tc>
                  <a:txBody>
                    <a:bodyPr/>
                    <a:lstStyle/>
                    <a:p>
                      <a:r>
                        <a:rPr lang="en-US" sz="1000"/>
                        <a:t>1190</a:t>
                      </a:r>
                    </a:p>
                  </a:txBody>
                  <a:tcPr/>
                </a:tc>
                <a:tc>
                  <a:txBody>
                    <a:bodyPr/>
                    <a:lstStyle/>
                    <a:p>
                      <a:r>
                        <a:rPr lang="en-US" sz="1000"/>
                        <a:t>7</a:t>
                      </a:r>
                    </a:p>
                  </a:txBody>
                  <a:tcPr/>
                </a:tc>
                <a:tc>
                  <a:txBody>
                    <a:bodyPr/>
                    <a:lstStyle/>
                    <a:p>
                      <a:r>
                        <a:rPr lang="en-US" sz="1000"/>
                        <a:t>32</a:t>
                      </a:r>
                    </a:p>
                  </a:txBody>
                  <a:tcPr/>
                </a:tc>
                <a:tc>
                  <a:txBody>
                    <a:bodyPr/>
                    <a:lstStyle/>
                    <a:p>
                      <a:r>
                        <a:rPr lang="en-US" sz="1000"/>
                        <a:t>22</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8</a:t>
                      </a:r>
                    </a:p>
                  </a:txBody>
                  <a:tcPr/>
                </a:tc>
                <a:tc>
                  <a:txBody>
                    <a:bodyPr/>
                    <a:lstStyle/>
                    <a:p>
                      <a:r>
                        <a:rPr lang="en-US" sz="1000"/>
                        <a:t>13</a:t>
                      </a:r>
                    </a:p>
                  </a:txBody>
                  <a:tcPr/>
                </a:tc>
                <a:tc>
                  <a:txBody>
                    <a:bodyPr/>
                    <a:lstStyle/>
                    <a:p>
                      <a:r>
                        <a:rPr lang="en-US" sz="1000"/>
                        <a:t>1</a:t>
                      </a:r>
                    </a:p>
                  </a:txBody>
                  <a:tcPr/>
                </a:tc>
                <a:tc>
                  <a:txBody>
                    <a:bodyPr/>
                    <a:lstStyle/>
                    <a:p>
                      <a:r>
                        <a:rPr lang="en-US" sz="1000"/>
                        <a:t>8</a:t>
                      </a:r>
                    </a:p>
                  </a:txBody>
                  <a:tcPr/>
                </a:tc>
                <a:tc>
                  <a:txBody>
                    <a:bodyPr/>
                    <a:lstStyle/>
                    <a:p>
                      <a:r>
                        <a:rPr lang="en-US" sz="1000"/>
                        <a:t>0.0843%</a:t>
                      </a:r>
                    </a:p>
                  </a:txBody>
                  <a:tcPr/>
                </a:tc>
                <a:tc>
                  <a:txBody>
                    <a:bodyPr/>
                    <a:lstStyle/>
                    <a:p>
                      <a:r>
                        <a:rPr lang="en-US" sz="1000"/>
                        <a:t>100.0%</a:t>
                      </a:r>
                    </a:p>
                  </a:txBody>
                  <a:tcPr/>
                </a:tc>
                <a:extLst>
                  <a:ext uri="{0D108BD9-81ED-4DB2-BD59-A6C34878D82A}">
                    <a16:rowId xmlns:a16="http://schemas.microsoft.com/office/drawing/2014/main" val="179423000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447775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22191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486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60967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6206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16552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55713236"/>
                    </a:ext>
                  </a:extLst>
                </a:gridCol>
                <a:gridCol w="822960">
                  <a:extLst>
                    <a:ext uri="{9D8B030D-6E8A-4147-A177-3AD203B41FA5}">
                      <a16:colId xmlns:a16="http://schemas.microsoft.com/office/drawing/2014/main" val="2148820944"/>
                    </a:ext>
                  </a:extLst>
                </a:gridCol>
                <a:gridCol w="822960">
                  <a:extLst>
                    <a:ext uri="{9D8B030D-6E8A-4147-A177-3AD203B41FA5}">
                      <a16:colId xmlns:a16="http://schemas.microsoft.com/office/drawing/2014/main" val="3630990025"/>
                    </a:ext>
                  </a:extLst>
                </a:gridCol>
                <a:gridCol w="822960">
                  <a:extLst>
                    <a:ext uri="{9D8B030D-6E8A-4147-A177-3AD203B41FA5}">
                      <a16:colId xmlns:a16="http://schemas.microsoft.com/office/drawing/2014/main" val="4292712743"/>
                    </a:ext>
                  </a:extLst>
                </a:gridCol>
                <a:gridCol w="822960">
                  <a:extLst>
                    <a:ext uri="{9D8B030D-6E8A-4147-A177-3AD203B41FA5}">
                      <a16:colId xmlns:a16="http://schemas.microsoft.com/office/drawing/2014/main" val="1412419184"/>
                    </a:ext>
                  </a:extLst>
                </a:gridCol>
                <a:gridCol w="822960">
                  <a:extLst>
                    <a:ext uri="{9D8B030D-6E8A-4147-A177-3AD203B41FA5}">
                      <a16:colId xmlns:a16="http://schemas.microsoft.com/office/drawing/2014/main" val="1018689008"/>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649411870"/>
                  </a:ext>
                </a:extLst>
              </a:tr>
              <a:tr h="370840">
                <a:tc>
                  <a:txBody>
                    <a:bodyPr/>
                    <a:lstStyle/>
                    <a:p>
                      <a:r>
                        <a:rPr lang="en-US" sz="1000" b="1"/>
                        <a:t>@FirstInsHI - 2017-03-28 15:54:21</a:t>
                      </a:r>
                      <a:r>
                        <a:rPr lang="en-US" sz="1000"/>
                        <a:t>
Retweet this before Tue 1pm HST for a chance to win 8 tix to Thursday, March 30 @HawaiiBaseball game vs Nevada! #HawaiiBSB #GoBows https://t.co/HG15L0qxRA</a:t>
                      </a:r>
                    </a:p>
                  </a:txBody>
                  <a:tcPr/>
                </a:tc>
                <a:tc>
                  <a:txBody>
                    <a:bodyPr/>
                    <a:lstStyle/>
                    <a:p>
                      <a:r>
                        <a:rPr lang="en-US" sz="1000"/>
                        <a:t>No</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0.2523%</a:t>
                      </a:r>
                    </a:p>
                  </a:txBody>
                  <a:tcPr/>
                </a:tc>
                <a:extLst>
                  <a:ext uri="{0D108BD9-81ED-4DB2-BD59-A6C34878D82A}">
                    <a16:rowId xmlns:a16="http://schemas.microsoft.com/office/drawing/2014/main" val="797408270"/>
                  </a:ext>
                </a:extLst>
              </a:tr>
              <a:tr h="370840">
                <a:tc>
                  <a:txBody>
                    <a:bodyPr/>
                    <a:lstStyle/>
                    <a:p>
                      <a:r>
                        <a:rPr lang="en-US" sz="1000" b="1"/>
                        <a:t>@FirstInsHI - 2017-03-31 14:18:34</a:t>
                      </a:r>
                      <a:r>
                        <a:rPr lang="en-US" sz="1000"/>
                        <a:t>
Woke up to some good news, not that we didn't already know it: We're a @hawaiibusiness Best Place to Work! #hbbestplaces #photoopshawaii https://t.co/XGffSjk5Xi</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0.2521%</a:t>
                      </a:r>
                    </a:p>
                  </a:txBody>
                  <a:tcPr/>
                </a:tc>
                <a:extLst>
                  <a:ext uri="{0D108BD9-81ED-4DB2-BD59-A6C34878D82A}">
                    <a16:rowId xmlns:a16="http://schemas.microsoft.com/office/drawing/2014/main" val="1664272794"/>
                  </a:ext>
                </a:extLst>
              </a:tr>
              <a:tr h="370840">
                <a:tc>
                  <a:txBody>
                    <a:bodyPr/>
                    <a:lstStyle/>
                    <a:p>
                      <a:r>
                        <a:rPr lang="en-US" sz="1000" b="1"/>
                        <a:t>@FirstInsHI - 2017-03-22 17:59:28</a:t>
                      </a:r>
                      <a:r>
                        <a:rPr lang="en-US" sz="1000"/>
                        <a:t>
Welcome to our #TMNA Next Gen Leadership program participants in Hawaii for their offsite meeting @PHLYINS https://t.co/P9gDokX5A0</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0.1691%</a:t>
                      </a:r>
                    </a:p>
                  </a:txBody>
                  <a:tcPr/>
                </a:tc>
                <a:extLst>
                  <a:ext uri="{0D108BD9-81ED-4DB2-BD59-A6C34878D82A}">
                    <a16:rowId xmlns:a16="http://schemas.microsoft.com/office/drawing/2014/main" val="372347253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285207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78126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58501052"/>
                    </a:ext>
                  </a:extLst>
                </a:gridCol>
                <a:gridCol w="1069848">
                  <a:extLst>
                    <a:ext uri="{9D8B030D-6E8A-4147-A177-3AD203B41FA5}">
                      <a16:colId xmlns:a16="http://schemas.microsoft.com/office/drawing/2014/main" val="463351702"/>
                    </a:ext>
                  </a:extLst>
                </a:gridCol>
                <a:gridCol w="1069848">
                  <a:extLst>
                    <a:ext uri="{9D8B030D-6E8A-4147-A177-3AD203B41FA5}">
                      <a16:colId xmlns:a16="http://schemas.microsoft.com/office/drawing/2014/main" val="1648473256"/>
                    </a:ext>
                  </a:extLst>
                </a:gridCol>
                <a:gridCol w="1069848">
                  <a:extLst>
                    <a:ext uri="{9D8B030D-6E8A-4147-A177-3AD203B41FA5}">
                      <a16:colId xmlns:a16="http://schemas.microsoft.com/office/drawing/2014/main" val="322607097"/>
                    </a:ext>
                  </a:extLst>
                </a:gridCol>
                <a:gridCol w="1069848">
                  <a:extLst>
                    <a:ext uri="{9D8B030D-6E8A-4147-A177-3AD203B41FA5}">
                      <a16:colId xmlns:a16="http://schemas.microsoft.com/office/drawing/2014/main" val="1413790334"/>
                    </a:ext>
                  </a:extLst>
                </a:gridCol>
                <a:gridCol w="1069848">
                  <a:extLst>
                    <a:ext uri="{9D8B030D-6E8A-4147-A177-3AD203B41FA5}">
                      <a16:colId xmlns:a16="http://schemas.microsoft.com/office/drawing/2014/main" val="996024447"/>
                    </a:ext>
                  </a:extLst>
                </a:gridCol>
                <a:gridCol w="1069848">
                  <a:extLst>
                    <a:ext uri="{9D8B030D-6E8A-4147-A177-3AD203B41FA5}">
                      <a16:colId xmlns:a16="http://schemas.microsoft.com/office/drawing/2014/main" val="3894157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73794895"/>
                  </a:ext>
                </a:extLst>
              </a:tr>
              <a:tr h="370840">
                <a:tc>
                  <a:txBody>
                    <a:bodyPr/>
                    <a:lstStyle/>
                    <a:p>
                      <a:r>
                        <a:rPr lang="en-US" sz="1000"/>
                        <a:t>First Insurance Company of Hawaii</a:t>
                      </a:r>
                    </a:p>
                  </a:txBody>
                  <a:tcPr/>
                </a:tc>
                <a:tc>
                  <a:txBody>
                    <a:bodyPr/>
                    <a:lstStyle/>
                    <a:p>
                      <a:r>
                        <a:rPr lang="en-US" sz="1000"/>
                        <a:t>788</a:t>
                      </a:r>
                    </a:p>
                  </a:txBody>
                  <a:tcPr/>
                </a:tc>
                <a:tc>
                  <a:txBody>
                    <a:bodyPr/>
                    <a:lstStyle/>
                    <a:p>
                      <a:r>
                        <a:rPr lang="en-US" sz="1000"/>
                        <a:t>11</a:t>
                      </a:r>
                    </a:p>
                  </a:txBody>
                  <a:tcPr/>
                </a:tc>
                <a:tc>
                  <a:txBody>
                    <a:bodyPr/>
                    <a:lstStyle/>
                    <a:p>
                      <a:r>
                        <a:rPr lang="en-US" sz="1000"/>
                        <a:t>6</a:t>
                      </a:r>
                    </a:p>
                  </a:txBody>
                  <a:tcPr/>
                </a:tc>
                <a:tc>
                  <a:txBody>
                    <a:bodyPr/>
                    <a:lstStyle/>
                    <a:p>
                      <a:r>
                        <a:rPr lang="en-US" sz="1000"/>
                        <a:t>165</a:t>
                      </a:r>
                    </a:p>
                  </a:txBody>
                  <a:tcPr/>
                </a:tc>
                <a:tc>
                  <a:txBody>
                    <a:bodyPr/>
                    <a:lstStyle/>
                    <a:p>
                      <a:r>
                        <a:rPr lang="en-US" sz="1000"/>
                        <a:t>2</a:t>
                      </a:r>
                    </a:p>
                  </a:txBody>
                  <a:tcPr/>
                </a:tc>
                <a:tc>
                  <a:txBody>
                    <a:bodyPr/>
                    <a:lstStyle/>
                    <a:p>
                      <a:r>
                        <a:rPr lang="en-US" sz="1000"/>
                        <a:t>3.5592%</a:t>
                      </a:r>
                    </a:p>
                  </a:txBody>
                  <a:tcPr/>
                </a:tc>
                <a:extLst>
                  <a:ext uri="{0D108BD9-81ED-4DB2-BD59-A6C34878D82A}">
                    <a16:rowId xmlns:a16="http://schemas.microsoft.com/office/drawing/2014/main" val="101311921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803536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38568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1686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29376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0948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81453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33025788"/>
                    </a:ext>
                  </a:extLst>
                </a:gridCol>
                <a:gridCol w="987552">
                  <a:extLst>
                    <a:ext uri="{9D8B030D-6E8A-4147-A177-3AD203B41FA5}">
                      <a16:colId xmlns:a16="http://schemas.microsoft.com/office/drawing/2014/main" val="2028181953"/>
                    </a:ext>
                  </a:extLst>
                </a:gridCol>
                <a:gridCol w="987552">
                  <a:extLst>
                    <a:ext uri="{9D8B030D-6E8A-4147-A177-3AD203B41FA5}">
                      <a16:colId xmlns:a16="http://schemas.microsoft.com/office/drawing/2014/main" val="1944831777"/>
                    </a:ext>
                  </a:extLst>
                </a:gridCol>
                <a:gridCol w="987552">
                  <a:extLst>
                    <a:ext uri="{9D8B030D-6E8A-4147-A177-3AD203B41FA5}">
                      <a16:colId xmlns:a16="http://schemas.microsoft.com/office/drawing/2014/main" val="2824206518"/>
                    </a:ext>
                  </a:extLst>
                </a:gridCol>
                <a:gridCol w="987552">
                  <a:extLst>
                    <a:ext uri="{9D8B030D-6E8A-4147-A177-3AD203B41FA5}">
                      <a16:colId xmlns:a16="http://schemas.microsoft.com/office/drawing/2014/main" val="110157514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545869248"/>
                  </a:ext>
                </a:extLst>
              </a:tr>
              <a:tr h="370840">
                <a:tc>
                  <a:txBody>
                    <a:bodyPr/>
                    <a:lstStyle/>
                    <a:p>
                      <a:r>
                        <a:rPr lang="en-US" sz="1000" b="1"/>
                        <a:t>First Insurance Company of Hawaii - 2017-03-21 19:54:05</a:t>
                      </a:r>
                      <a:r>
                        <a:rPr lang="en-US" sz="1000"/>
                        <a:t>
FICOH is happy to be hosting participants in the 2017 TMNA Next Generation Leadership Program, who convened in Hawaii for their offsite meeting.</a:t>
                      </a:r>
                    </a:p>
                  </a:txBody>
                  <a:tcPr/>
                </a:tc>
                <a:tc>
                  <a:txBody>
                    <a:bodyPr/>
                    <a:lstStyle/>
                    <a:p>
                      <a:r>
                        <a:rPr lang="en-US" sz="1000"/>
                        <a:t>38</a:t>
                      </a:r>
                    </a:p>
                  </a:txBody>
                  <a:tcPr/>
                </a:tc>
                <a:tc>
                  <a:txBody>
                    <a:bodyPr/>
                    <a:lstStyle/>
                    <a:p>
                      <a:r>
                        <a:rPr lang="en-US" sz="1000"/>
                        <a:t>1</a:t>
                      </a:r>
                    </a:p>
                  </a:txBody>
                  <a:tcPr/>
                </a:tc>
                <a:tc>
                  <a:txBody>
                    <a:bodyPr/>
                    <a:lstStyle/>
                    <a:p>
                      <a:r>
                        <a:rPr lang="en-US" sz="1000"/>
                        <a:t>4.9872%</a:t>
                      </a:r>
                    </a:p>
                  </a:txBody>
                  <a:tcPr/>
                </a:tc>
                <a:tc>
                  <a:txBody>
                    <a:bodyPr/>
                    <a:lstStyle/>
                    <a:p>
                      <a:r>
                        <a:rPr lang="en-US" sz="1000"/>
                        <a:t>Photo</a:t>
                      </a:r>
                    </a:p>
                  </a:txBody>
                  <a:tcPr/>
                </a:tc>
                <a:extLst>
                  <a:ext uri="{0D108BD9-81ED-4DB2-BD59-A6C34878D82A}">
                    <a16:rowId xmlns:a16="http://schemas.microsoft.com/office/drawing/2014/main" val="1757059344"/>
                  </a:ext>
                </a:extLst>
              </a:tr>
              <a:tr h="370840">
                <a:tc>
                  <a:txBody>
                    <a:bodyPr/>
                    <a:lstStyle/>
                    <a:p>
                      <a:r>
                        <a:rPr lang="en-US" sz="1000" b="1"/>
                        <a:t>First Insurance Company of Hawaii - 2017-03-03 13:18:49</a:t>
                      </a:r>
                      <a:r>
                        <a:rPr lang="en-US" sz="1000"/>
                        <a:t>
We're celebrating Employee Appreciation Day with a reusable bento box gift and free lunch for employees!</a:t>
                      </a:r>
                    </a:p>
                  </a:txBody>
                  <a:tcPr/>
                </a:tc>
                <a:tc>
                  <a:txBody>
                    <a:bodyPr/>
                    <a:lstStyle/>
                    <a:p>
                      <a:r>
                        <a:rPr lang="en-US" sz="1000"/>
                        <a:t>31</a:t>
                      </a:r>
                    </a:p>
                  </a:txBody>
                  <a:tcPr/>
                </a:tc>
                <a:tc>
                  <a:txBody>
                    <a:bodyPr/>
                    <a:lstStyle/>
                    <a:p>
                      <a:r>
                        <a:rPr lang="en-US" sz="1000"/>
                        <a:t>0</a:t>
                      </a:r>
                    </a:p>
                  </a:txBody>
                  <a:tcPr/>
                </a:tc>
                <a:tc>
                  <a:txBody>
                    <a:bodyPr/>
                    <a:lstStyle/>
                    <a:p>
                      <a:r>
                        <a:rPr lang="en-US" sz="1000"/>
                        <a:t>3.9846%</a:t>
                      </a:r>
                    </a:p>
                  </a:txBody>
                  <a:tcPr/>
                </a:tc>
                <a:tc>
                  <a:txBody>
                    <a:bodyPr/>
                    <a:lstStyle/>
                    <a:p>
                      <a:r>
                        <a:rPr lang="en-US" sz="1000"/>
                        <a:t>Photo</a:t>
                      </a:r>
                    </a:p>
                  </a:txBody>
                  <a:tcPr/>
                </a:tc>
                <a:extLst>
                  <a:ext uri="{0D108BD9-81ED-4DB2-BD59-A6C34878D82A}">
                    <a16:rowId xmlns:a16="http://schemas.microsoft.com/office/drawing/2014/main" val="1726458195"/>
                  </a:ext>
                </a:extLst>
              </a:tr>
              <a:tr h="370840">
                <a:tc>
                  <a:txBody>
                    <a:bodyPr/>
                    <a:lstStyle/>
                    <a:p>
                      <a:r>
                        <a:rPr lang="en-US" sz="1000" b="1"/>
                        <a:t>First Insurance Company of Hawaii - 2017-03-13 14:39:06</a:t>
                      </a:r>
                      <a:r>
                        <a:rPr lang="en-US" sz="1000"/>
                        <a:t>
On Friday we bid a fond farewell to Tatsuya Fujimoto from home office, who rotated through FICOH for two months as a participant in Tokio Marine's Global Leadership Pathway program. We hope to see you again soon, Tatsuya!</a:t>
                      </a:r>
                    </a:p>
                  </a:txBody>
                  <a:tcPr/>
                </a:tc>
                <a:tc>
                  <a:txBody>
                    <a:bodyPr/>
                    <a:lstStyle/>
                    <a:p>
                      <a:r>
                        <a:rPr lang="en-US" sz="1000"/>
                        <a:t>30</a:t>
                      </a:r>
                    </a:p>
                  </a:txBody>
                  <a:tcPr/>
                </a:tc>
                <a:tc>
                  <a:txBody>
                    <a:bodyPr/>
                    <a:lstStyle/>
                    <a:p>
                      <a:r>
                        <a:rPr lang="en-US" sz="1000"/>
                        <a:t>0</a:t>
                      </a:r>
                    </a:p>
                  </a:txBody>
                  <a:tcPr/>
                </a:tc>
                <a:tc>
                  <a:txBody>
                    <a:bodyPr/>
                    <a:lstStyle/>
                    <a:p>
                      <a:r>
                        <a:rPr lang="en-US" sz="1000"/>
                        <a:t>3.8412%</a:t>
                      </a:r>
                    </a:p>
                  </a:txBody>
                  <a:tcPr/>
                </a:tc>
                <a:tc>
                  <a:txBody>
                    <a:bodyPr/>
                    <a:lstStyle/>
                    <a:p>
                      <a:r>
                        <a:rPr lang="en-US" sz="1000"/>
                        <a:t>Photo</a:t>
                      </a:r>
                    </a:p>
                  </a:txBody>
                  <a:tcPr/>
                </a:tc>
                <a:extLst>
                  <a:ext uri="{0D108BD9-81ED-4DB2-BD59-A6C34878D82A}">
                    <a16:rowId xmlns:a16="http://schemas.microsoft.com/office/drawing/2014/main" val="106749704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14948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31638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37350008"/>
                    </a:ext>
                  </a:extLst>
                </a:gridCol>
                <a:gridCol w="740664">
                  <a:extLst>
                    <a:ext uri="{9D8B030D-6E8A-4147-A177-3AD203B41FA5}">
                      <a16:colId xmlns:a16="http://schemas.microsoft.com/office/drawing/2014/main" val="3427330256"/>
                    </a:ext>
                  </a:extLst>
                </a:gridCol>
                <a:gridCol w="740664">
                  <a:extLst>
                    <a:ext uri="{9D8B030D-6E8A-4147-A177-3AD203B41FA5}">
                      <a16:colId xmlns:a16="http://schemas.microsoft.com/office/drawing/2014/main" val="2577488597"/>
                    </a:ext>
                  </a:extLst>
                </a:gridCol>
                <a:gridCol w="740664">
                  <a:extLst>
                    <a:ext uri="{9D8B030D-6E8A-4147-A177-3AD203B41FA5}">
                      <a16:colId xmlns:a16="http://schemas.microsoft.com/office/drawing/2014/main" val="3951069893"/>
                    </a:ext>
                  </a:extLst>
                </a:gridCol>
                <a:gridCol w="740664">
                  <a:extLst>
                    <a:ext uri="{9D8B030D-6E8A-4147-A177-3AD203B41FA5}">
                      <a16:colId xmlns:a16="http://schemas.microsoft.com/office/drawing/2014/main" val="2467553246"/>
                    </a:ext>
                  </a:extLst>
                </a:gridCol>
                <a:gridCol w="740664">
                  <a:extLst>
                    <a:ext uri="{9D8B030D-6E8A-4147-A177-3AD203B41FA5}">
                      <a16:colId xmlns:a16="http://schemas.microsoft.com/office/drawing/2014/main" val="2275172104"/>
                    </a:ext>
                  </a:extLst>
                </a:gridCol>
                <a:gridCol w="740664">
                  <a:extLst>
                    <a:ext uri="{9D8B030D-6E8A-4147-A177-3AD203B41FA5}">
                      <a16:colId xmlns:a16="http://schemas.microsoft.com/office/drawing/2014/main" val="2317933243"/>
                    </a:ext>
                  </a:extLst>
                </a:gridCol>
                <a:gridCol w="740664">
                  <a:extLst>
                    <a:ext uri="{9D8B030D-6E8A-4147-A177-3AD203B41FA5}">
                      <a16:colId xmlns:a16="http://schemas.microsoft.com/office/drawing/2014/main" val="2438063899"/>
                    </a:ext>
                  </a:extLst>
                </a:gridCol>
                <a:gridCol w="740664">
                  <a:extLst>
                    <a:ext uri="{9D8B030D-6E8A-4147-A177-3AD203B41FA5}">
                      <a16:colId xmlns:a16="http://schemas.microsoft.com/office/drawing/2014/main" val="1585538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2185193"/>
                  </a:ext>
                </a:extLst>
              </a:tr>
              <a:tr h="370840">
                <a:tc>
                  <a:txBody>
                    <a:bodyPr/>
                    <a:lstStyle/>
                    <a:p>
                      <a:r>
                        <a:rPr lang="en-US" sz="1000"/>
                        <a:t>firstinshi (First Insurance Co. of Hawaii)</a:t>
                      </a:r>
                    </a:p>
                  </a:txBody>
                  <a:tcPr/>
                </a:tc>
                <a:tc>
                  <a:txBody>
                    <a:bodyPr/>
                    <a:lstStyle/>
                    <a:p>
                      <a:r>
                        <a:rPr lang="en-US" sz="1000"/>
                        <a:t>2255</a:t>
                      </a:r>
                    </a:p>
                  </a:txBody>
                  <a:tcPr/>
                </a:tc>
                <a:tc>
                  <a:txBody>
                    <a:bodyPr/>
                    <a:lstStyle/>
                    <a:p>
                      <a:r>
                        <a:rPr lang="en-US" sz="1000"/>
                        <a:t>n/a</a:t>
                      </a:r>
                    </a:p>
                  </a:txBody>
                  <a:tcPr/>
                </a:tc>
                <a:tc>
                  <a:txBody>
                    <a:bodyPr/>
                    <a:lstStyle/>
                    <a:p>
                      <a:r>
                        <a:rPr lang="en-US" sz="1000"/>
                        <a:t>100</a:t>
                      </a:r>
                    </a:p>
                  </a:txBody>
                  <a:tcPr/>
                </a:tc>
                <a:tc>
                  <a:txBody>
                    <a:bodyPr/>
                    <a:lstStyle/>
                    <a:p>
                      <a:r>
                        <a:rPr lang="en-US" sz="1000"/>
                        <a:t>3</a:t>
                      </a:r>
                    </a:p>
                  </a:txBody>
                  <a:tcPr/>
                </a:tc>
                <a:tc>
                  <a:txBody>
                    <a:bodyPr/>
                    <a:lstStyle/>
                    <a:p>
                      <a:r>
                        <a:rPr lang="en-US" sz="1000"/>
                        <a:t>103</a:t>
                      </a:r>
                    </a:p>
                  </a:txBody>
                  <a:tcPr/>
                </a:tc>
                <a:tc>
                  <a:txBody>
                    <a:bodyPr/>
                    <a:lstStyle/>
                    <a:p>
                      <a:r>
                        <a:rPr lang="en-US" sz="1000"/>
                        <a:t>8495</a:t>
                      </a:r>
                    </a:p>
                  </a:txBody>
                  <a:tcPr/>
                </a:tc>
                <a:tc>
                  <a:txBody>
                    <a:bodyPr/>
                    <a:lstStyle/>
                    <a:p>
                      <a:r>
                        <a:rPr lang="en-US" sz="1000"/>
                        <a:t>169</a:t>
                      </a:r>
                    </a:p>
                  </a:txBody>
                  <a:tcPr/>
                </a:tc>
                <a:tc>
                  <a:txBody>
                    <a:bodyPr/>
                    <a:lstStyle/>
                    <a:p>
                      <a:r>
                        <a:rPr lang="en-US" sz="1000"/>
                        <a:t>n/a</a:t>
                      </a:r>
                    </a:p>
                  </a:txBody>
                  <a:tcPr/>
                </a:tc>
                <a:extLst>
                  <a:ext uri="{0D108BD9-81ED-4DB2-BD59-A6C34878D82A}">
                    <a16:rowId xmlns:a16="http://schemas.microsoft.com/office/drawing/2014/main" val="4256513979"/>
                  </a:ext>
                </a:extLst>
              </a:tr>
            </a:tbl>
          </a:graphicData>
        </a:graphic>
      </p:graphicFrame>
      <p:sp>
        <p:nvSpPr>
          <p:cNvPr id="4" name="Text Placeholder 3"/>
          <p:cNvSpPr>
            <a:spLocks noGrp="1"/>
          </p:cNvSpPr>
          <p:nvPr>
            <p:ph type="body" sz="quarter" idx="14"/>
          </p:nvPr>
        </p:nvSpPr>
        <p:spPr/>
        <p:txBody>
          <a:bodyPr/>
          <a:lstStyle/>
          <a:p>
            <a:r>
              <a:rPr lang="en-US"/>
              <a:t>01/01/2016 - 12/31/2016</a:t>
            </a:r>
          </a:p>
        </p:txBody>
      </p:sp>
    </p:spTree>
    <p:extLst>
      <p:ext uri="{BB962C8B-B14F-4D97-AF65-F5344CB8AC3E}">
        <p14:creationId xmlns:p14="http://schemas.microsoft.com/office/powerpoint/2010/main" val="204984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25646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442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Instagram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63475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2610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Top Instagram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91733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91613710"/>
                    </a:ext>
                  </a:extLst>
                </a:gridCol>
                <a:gridCol w="987552">
                  <a:extLst>
                    <a:ext uri="{9D8B030D-6E8A-4147-A177-3AD203B41FA5}">
                      <a16:colId xmlns:a16="http://schemas.microsoft.com/office/drawing/2014/main" val="1189300332"/>
                    </a:ext>
                  </a:extLst>
                </a:gridCol>
                <a:gridCol w="987552">
                  <a:extLst>
                    <a:ext uri="{9D8B030D-6E8A-4147-A177-3AD203B41FA5}">
                      <a16:colId xmlns:a16="http://schemas.microsoft.com/office/drawing/2014/main" val="1919995228"/>
                    </a:ext>
                  </a:extLst>
                </a:gridCol>
                <a:gridCol w="987552">
                  <a:extLst>
                    <a:ext uri="{9D8B030D-6E8A-4147-A177-3AD203B41FA5}">
                      <a16:colId xmlns:a16="http://schemas.microsoft.com/office/drawing/2014/main" val="1161594902"/>
                    </a:ext>
                  </a:extLst>
                </a:gridCol>
                <a:gridCol w="987552">
                  <a:extLst>
                    <a:ext uri="{9D8B030D-6E8A-4147-A177-3AD203B41FA5}">
                      <a16:colId xmlns:a16="http://schemas.microsoft.com/office/drawing/2014/main" val="379687254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660937120"/>
                  </a:ext>
                </a:extLst>
              </a:tr>
              <a:tr h="370840">
                <a:tc>
                  <a:txBody>
                    <a:bodyPr/>
                    <a:lstStyle/>
                    <a:p>
                      <a:r>
                        <a:rPr lang="en-US" sz="1000" b="1"/>
                        <a:t>firstinshi (First Insurance Co. of Hawaii) - 2017-03-10 13:02:11</a:t>
                      </a:r>
                      <a:r>
                        <a:rPr lang="en-US" sz="1000"/>
                        <a:t>
This #alohafriday shot of Sandy Beach was taken by Brenden B. of our Sales &amp; Marketing department. #tgif #hawaii</a:t>
                      </a:r>
                    </a:p>
                  </a:txBody>
                  <a:tcPr/>
                </a:tc>
                <a:tc>
                  <a:txBody>
                    <a:bodyPr/>
                    <a:lstStyle/>
                    <a:p>
                      <a:r>
                        <a:rPr lang="en-US" sz="1000"/>
                        <a:t>60</a:t>
                      </a:r>
                    </a:p>
                  </a:txBody>
                  <a:tcPr/>
                </a:tc>
                <a:tc>
                  <a:txBody>
                    <a:bodyPr/>
                    <a:lstStyle/>
                    <a:p>
                      <a:r>
                        <a:rPr lang="en-US" sz="1000"/>
                        <a:t>1</a:t>
                      </a:r>
                    </a:p>
                  </a:txBody>
                  <a:tcPr/>
                </a:tc>
                <a:tc>
                  <a:txBody>
                    <a:bodyPr/>
                    <a:lstStyle/>
                    <a:p>
                      <a:r>
                        <a:rPr lang="en-US" sz="1000"/>
                        <a:t>2.6638%</a:t>
                      </a:r>
                    </a:p>
                  </a:txBody>
                  <a:tcPr/>
                </a:tc>
                <a:tc>
                  <a:txBody>
                    <a:bodyPr/>
                    <a:lstStyle/>
                    <a:p>
                      <a:r>
                        <a:rPr lang="en-US" sz="1000"/>
                        <a:t>Image</a:t>
                      </a:r>
                    </a:p>
                  </a:txBody>
                  <a:tcPr/>
                </a:tc>
                <a:extLst>
                  <a:ext uri="{0D108BD9-81ED-4DB2-BD59-A6C34878D82A}">
                    <a16:rowId xmlns:a16="http://schemas.microsoft.com/office/drawing/2014/main" val="1634065756"/>
                  </a:ext>
                </a:extLst>
              </a:tr>
              <a:tr h="370840">
                <a:tc>
                  <a:txBody>
                    <a:bodyPr/>
                    <a:lstStyle/>
                    <a:p>
                      <a:r>
                        <a:rPr lang="en-US" sz="1000" b="1"/>
                        <a:t>firstinshi (First Insurance Co. of Hawaii) - 2017-03-29 21:40:47</a:t>
                      </a:r>
                      <a:r>
                        <a:rPr lang="en-US" sz="1000"/>
                        <a:t>
Like this post and leave a comment by 11am Thursday for a chance to win EIGHT tickets to the Saturday, April 1 #hawaiibsb game vs Nevada at Les Murakami Stadium! #gobows</a:t>
                      </a:r>
                    </a:p>
                  </a:txBody>
                  <a:tcPr/>
                </a:tc>
                <a:tc>
                  <a:txBody>
                    <a:bodyPr/>
                    <a:lstStyle/>
                    <a:p>
                      <a:r>
                        <a:rPr lang="en-US" sz="1000"/>
                        <a:t>48</a:t>
                      </a:r>
                    </a:p>
                  </a:txBody>
                  <a:tcPr/>
                </a:tc>
                <a:tc>
                  <a:txBody>
                    <a:bodyPr/>
                    <a:lstStyle/>
                    <a:p>
                      <a:r>
                        <a:rPr lang="en-US" sz="1000"/>
                        <a:t>5</a:t>
                      </a:r>
                    </a:p>
                  </a:txBody>
                  <a:tcPr/>
                </a:tc>
                <a:tc>
                  <a:txBody>
                    <a:bodyPr/>
                    <a:lstStyle/>
                    <a:p>
                      <a:r>
                        <a:rPr lang="en-US" sz="1000"/>
                        <a:t>2.3114%</a:t>
                      </a:r>
                    </a:p>
                  </a:txBody>
                  <a:tcPr/>
                </a:tc>
                <a:tc>
                  <a:txBody>
                    <a:bodyPr/>
                    <a:lstStyle/>
                    <a:p>
                      <a:r>
                        <a:rPr lang="en-US" sz="1000"/>
                        <a:t>Image</a:t>
                      </a:r>
                    </a:p>
                  </a:txBody>
                  <a:tcPr/>
                </a:tc>
                <a:extLst>
                  <a:ext uri="{0D108BD9-81ED-4DB2-BD59-A6C34878D82A}">
                    <a16:rowId xmlns:a16="http://schemas.microsoft.com/office/drawing/2014/main" val="3718224736"/>
                  </a:ext>
                </a:extLst>
              </a:tr>
              <a:tr h="370840">
                <a:tc>
                  <a:txBody>
                    <a:bodyPr/>
                    <a:lstStyle/>
                    <a:p>
                      <a:r>
                        <a:rPr lang="en-US" sz="1000" b="1"/>
                        <a:t>firstinshi (First Insurance Co. of Hawaii) - 2017-03-31 14:38:15</a:t>
                      </a:r>
                      <a:r>
                        <a:rPr lang="en-US" sz="1000"/>
                        <a:t>
Uh huh, that's right... we've been named one of Hawaii's Best Places to Work! Learn more about our diverse career options at ficoh.com #hbbestplaces #photoopshawaii #tgif</a:t>
                      </a:r>
                    </a:p>
                  </a:txBody>
                  <a:tcPr/>
                </a:tc>
                <a:tc>
                  <a:txBody>
                    <a:bodyPr/>
                    <a:lstStyle/>
                    <a:p>
                      <a:r>
                        <a:rPr lang="en-US" sz="1000"/>
                        <a:t>49</a:t>
                      </a:r>
                    </a:p>
                  </a:txBody>
                  <a:tcPr/>
                </a:tc>
                <a:tc>
                  <a:txBody>
                    <a:bodyPr/>
                    <a:lstStyle/>
                    <a:p>
                      <a:r>
                        <a:rPr lang="en-US" sz="1000"/>
                        <a:t>2</a:t>
                      </a:r>
                    </a:p>
                  </a:txBody>
                  <a:tcPr/>
                </a:tc>
                <a:tc>
                  <a:txBody>
                    <a:bodyPr/>
                    <a:lstStyle/>
                    <a:p>
                      <a:r>
                        <a:rPr lang="en-US" sz="1000"/>
                        <a:t>2.2232%</a:t>
                      </a:r>
                    </a:p>
                  </a:txBody>
                  <a:tcPr/>
                </a:tc>
                <a:tc>
                  <a:txBody>
                    <a:bodyPr/>
                    <a:lstStyle/>
                    <a:p>
                      <a:r>
                        <a:rPr lang="en-US" sz="1000"/>
                        <a:t>Image</a:t>
                      </a:r>
                    </a:p>
                  </a:txBody>
                  <a:tcPr/>
                </a:tc>
                <a:extLst>
                  <a:ext uri="{0D108BD9-81ED-4DB2-BD59-A6C34878D82A}">
                    <a16:rowId xmlns:a16="http://schemas.microsoft.com/office/drawing/2014/main" val="3385193329"/>
                  </a:ext>
                </a:extLst>
              </a:tr>
              <a:tr h="370840">
                <a:tc>
                  <a:txBody>
                    <a:bodyPr/>
                    <a:lstStyle/>
                    <a:p>
                      <a:r>
                        <a:rPr lang="en-US" sz="1000" b="1"/>
                        <a:t>firstinshi (First Insurance Co. of Hawaii) - 2017-03-06 19:45:34</a:t>
                      </a:r>
                      <a:r>
                        <a:rPr lang="en-US" sz="1000"/>
                        <a:t>
@redcrosshawaii honored its Heroes of the Year at their Centennial Heroes Breakfast on March 4. First Insurance was just lucky to be there. So inspired by the honorees, their courage and selflessness, and their stories.</a:t>
                      </a:r>
                    </a:p>
                  </a:txBody>
                  <a:tcPr/>
                </a:tc>
                <a:tc>
                  <a:txBody>
                    <a:bodyPr/>
                    <a:lstStyle/>
                    <a:p>
                      <a:r>
                        <a:rPr lang="en-US" sz="1000"/>
                        <a:t>43</a:t>
                      </a:r>
                    </a:p>
                  </a:txBody>
                  <a:tcPr/>
                </a:tc>
                <a:tc>
                  <a:txBody>
                    <a:bodyPr/>
                    <a:lstStyle/>
                    <a:p>
                      <a:r>
                        <a:rPr lang="en-US" sz="1000"/>
                        <a:t>2</a:t>
                      </a:r>
                    </a:p>
                  </a:txBody>
                  <a:tcPr/>
                </a:tc>
                <a:tc>
                  <a:txBody>
                    <a:bodyPr/>
                    <a:lstStyle/>
                    <a:p>
                      <a:r>
                        <a:rPr lang="en-US" sz="1000"/>
                        <a:t>1.9676%</a:t>
                      </a:r>
                    </a:p>
                  </a:txBody>
                  <a:tcPr/>
                </a:tc>
                <a:tc>
                  <a:txBody>
                    <a:bodyPr/>
                    <a:lstStyle/>
                    <a:p>
                      <a:r>
                        <a:rPr lang="en-US" sz="1000"/>
                        <a:t>Image</a:t>
                      </a:r>
                    </a:p>
                  </a:txBody>
                  <a:tcPr/>
                </a:tc>
                <a:extLst>
                  <a:ext uri="{0D108BD9-81ED-4DB2-BD59-A6C34878D82A}">
                    <a16:rowId xmlns:a16="http://schemas.microsoft.com/office/drawing/2014/main" val="3152388832"/>
                  </a:ext>
                </a:extLst>
              </a:tr>
              <a:tr h="370840">
                <a:tc>
                  <a:txBody>
                    <a:bodyPr/>
                    <a:lstStyle/>
                    <a:p>
                      <a:r>
                        <a:rPr lang="en-US" sz="1000" b="1"/>
                        <a:t>firstinshi (First Insurance Co. of Hawaii) - 2017-03-03 12:18:32</a:t>
                      </a:r>
                      <a:r>
                        <a:rPr lang="en-US" sz="1000"/>
                        <a:t>
Check out the awesome bento box we got for #emploeeappreciationday 
Going to get some serious eating done with this bento box. It's the perfect size. Nice collapsible design. Love it!</a:t>
                      </a:r>
                    </a:p>
                  </a:txBody>
                  <a:tcPr/>
                </a:tc>
                <a:tc>
                  <a:txBody>
                    <a:bodyPr/>
                    <a:lstStyle/>
                    <a:p>
                      <a:r>
                        <a:rPr lang="en-US" sz="1000"/>
                        <a:t>44</a:t>
                      </a:r>
                    </a:p>
                  </a:txBody>
                  <a:tcPr/>
                </a:tc>
                <a:tc>
                  <a:txBody>
                    <a:bodyPr/>
                    <a:lstStyle/>
                    <a:p>
                      <a:r>
                        <a:rPr lang="en-US" sz="1000"/>
                        <a:t>0</a:t>
                      </a:r>
                    </a:p>
                  </a:txBody>
                  <a:tcPr/>
                </a:tc>
                <a:tc>
                  <a:txBody>
                    <a:bodyPr/>
                    <a:lstStyle/>
                    <a:p>
                      <a:r>
                        <a:rPr lang="en-US" sz="1000"/>
                        <a:t>1.9290%</a:t>
                      </a:r>
                    </a:p>
                  </a:txBody>
                  <a:tcPr/>
                </a:tc>
                <a:tc>
                  <a:txBody>
                    <a:bodyPr/>
                    <a:lstStyle/>
                    <a:p>
                      <a:r>
                        <a:rPr lang="en-US" sz="1000"/>
                        <a:t>Image</a:t>
                      </a:r>
                    </a:p>
                  </a:txBody>
                  <a:tcPr/>
                </a:tc>
                <a:extLst>
                  <a:ext uri="{0D108BD9-81ED-4DB2-BD59-A6C34878D82A}">
                    <a16:rowId xmlns:a16="http://schemas.microsoft.com/office/drawing/2014/main" val="132878602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9861135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519</Words>
  <Application>Microsoft Office PowerPoint</Application>
  <PresentationFormat>On-screen Show (4:3)</PresentationFormat>
  <Paragraphs>234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2017-04-05T13:06:06Z</dcterms:created>
  <dcterms:modified xsi:type="dcterms:W3CDTF">2017-04-05T13:06:30Z</dcterms:modified>
</cp:coreProperties>
</file>