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42795</c:v>
                </c:pt>
              </c:numCache>
            </c:numRef>
          </c:cat>
          <c:val>
            <c:numRef>
              <c:f>Sheet1!$B$2</c:f>
              <c:numCache>
                <c:formatCode>General</c:formatCode>
                <c:ptCount val="1"/>
                <c:pt idx="0">
                  <c:v>3052</c:v>
                </c:pt>
              </c:numCache>
            </c:numRef>
          </c:val>
          <c:extLst>
            <c:ext xmlns:c16="http://schemas.microsoft.com/office/drawing/2014/chart" uri="{C3380CC4-5D6E-409C-BE32-E72D297353CC}">
              <c16:uniqueId val="{00000000-2690-40EB-B492-079123EAB657}"/>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42795</c:v>
                </c:pt>
              </c:numCache>
            </c:numRef>
          </c:cat>
          <c:val>
            <c:numRef>
              <c:f>Sheet1!$C$2</c:f>
              <c:numCache>
                <c:formatCode>General</c:formatCode>
                <c:ptCount val="1"/>
                <c:pt idx="0">
                  <c:v>2566</c:v>
                </c:pt>
              </c:numCache>
            </c:numRef>
          </c:val>
          <c:extLst>
            <c:ext xmlns:c16="http://schemas.microsoft.com/office/drawing/2014/chart" uri="{C3380CC4-5D6E-409C-BE32-E72D297353CC}">
              <c16:uniqueId val="{00000001-2690-40EB-B492-079123EAB657}"/>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42795</c:v>
                </c:pt>
              </c:numCache>
            </c:numRef>
          </c:cat>
          <c:val>
            <c:numRef>
              <c:f>Sheet1!$D$2</c:f>
              <c:numCache>
                <c:formatCode>General</c:formatCode>
                <c:ptCount val="1"/>
                <c:pt idx="0">
                  <c:v>0</c:v>
                </c:pt>
              </c:numCache>
            </c:numRef>
          </c:val>
          <c:extLst>
            <c:ext xmlns:c16="http://schemas.microsoft.com/office/drawing/2014/chart" uri="{C3380CC4-5D6E-409C-BE32-E72D297353CC}">
              <c16:uniqueId val="{00000002-2690-40EB-B492-079123EAB657}"/>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42795</c:v>
                </c:pt>
              </c:numCache>
            </c:numRef>
          </c:cat>
          <c:val>
            <c:numRef>
              <c:f>Sheet1!$E$2</c:f>
              <c:numCache>
                <c:formatCode>General</c:formatCode>
                <c:ptCount val="1"/>
                <c:pt idx="0">
                  <c:v>0</c:v>
                </c:pt>
              </c:numCache>
            </c:numRef>
          </c:val>
          <c:extLst>
            <c:ext xmlns:c16="http://schemas.microsoft.com/office/drawing/2014/chart" uri="{C3380CC4-5D6E-409C-BE32-E72D297353CC}">
              <c16:uniqueId val="{00000003-2690-40EB-B492-079123EAB657}"/>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42795</c:v>
                </c:pt>
              </c:numCache>
            </c:numRef>
          </c:cat>
          <c:val>
            <c:numRef>
              <c:f>Sheet1!$F$2</c:f>
              <c:numCache>
                <c:formatCode>General</c:formatCode>
                <c:ptCount val="1"/>
                <c:pt idx="0">
                  <c:v>12064</c:v>
                </c:pt>
              </c:numCache>
            </c:numRef>
          </c:val>
          <c:extLst>
            <c:ext xmlns:c16="http://schemas.microsoft.com/office/drawing/2014/chart" uri="{C3380CC4-5D6E-409C-BE32-E72D297353CC}">
              <c16:uniqueId val="{00000004-2690-40EB-B492-079123EAB657}"/>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42795</c:v>
                </c:pt>
              </c:numCache>
            </c:numRef>
          </c:cat>
          <c:val>
            <c:numRef>
              <c:f>Sheet1!$G$2</c:f>
              <c:numCache>
                <c:formatCode>General</c:formatCode>
                <c:ptCount val="1"/>
                <c:pt idx="0">
                  <c:v>452</c:v>
                </c:pt>
              </c:numCache>
            </c:numRef>
          </c:val>
          <c:extLst>
            <c:ext xmlns:c16="http://schemas.microsoft.com/office/drawing/2014/chart" uri="{C3380CC4-5D6E-409C-BE32-E72D297353CC}">
              <c16:uniqueId val="{00000005-2690-40EB-B492-079123EAB657}"/>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42795</c:v>
                </c:pt>
              </c:numCache>
            </c:numRef>
          </c:cat>
          <c:val>
            <c:numRef>
              <c:f>Sheet1!$H$2</c:f>
              <c:numCache>
                <c:formatCode>General</c:formatCode>
                <c:ptCount val="1"/>
                <c:pt idx="0">
                  <c:v>0</c:v>
                </c:pt>
              </c:numCache>
            </c:numRef>
          </c:val>
          <c:extLst>
            <c:ext xmlns:c16="http://schemas.microsoft.com/office/drawing/2014/chart" uri="{C3380CC4-5D6E-409C-BE32-E72D297353CC}">
              <c16:uniqueId val="{00000006-2690-40EB-B492-079123EAB657}"/>
            </c:ext>
          </c:extLst>
        </c:ser>
        <c:dLbls>
          <c:showLegendKey val="0"/>
          <c:showVal val="0"/>
          <c:showCatName val="0"/>
          <c:showSerName val="0"/>
          <c:showPercent val="0"/>
          <c:showBubbleSize val="0"/>
        </c:dLbls>
        <c:gapWidth val="219"/>
        <c:overlap val="-27"/>
        <c:axId val="231971512"/>
        <c:axId val="231973808"/>
      </c:barChart>
      <c:dateAx>
        <c:axId val="231971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973808"/>
        <c:crosses val="autoZero"/>
        <c:auto val="1"/>
        <c:lblOffset val="100"/>
        <c:baseTimeUnit val="days"/>
      </c:dateAx>
      <c:valAx>
        <c:axId val="23197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97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66</c:v>
                </c:pt>
                <c:pt idx="1">
                  <c:v>21</c:v>
                </c:pt>
                <c:pt idx="2">
                  <c:v>25</c:v>
                </c:pt>
                <c:pt idx="3">
                  <c:v>6</c:v>
                </c:pt>
              </c:numCache>
            </c:numRef>
          </c:val>
          <c:extLst>
            <c:ext xmlns:c16="http://schemas.microsoft.com/office/drawing/2014/chart" uri="{C3380CC4-5D6E-409C-BE32-E72D297353CC}">
              <c16:uniqueId val="{00000000-CAC4-4BE0-B956-46A18E15735D}"/>
            </c:ext>
          </c:extLst>
        </c:ser>
        <c:dLbls>
          <c:showLegendKey val="0"/>
          <c:showVal val="0"/>
          <c:showCatName val="0"/>
          <c:showSerName val="0"/>
          <c:showPercent val="0"/>
          <c:showBubbleSize val="0"/>
        </c:dLbls>
        <c:gapWidth val="219"/>
        <c:overlap val="-27"/>
        <c:axId val="236335000"/>
        <c:axId val="236329752"/>
      </c:barChart>
      <c:dateAx>
        <c:axId val="236335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329752"/>
        <c:crosses val="autoZero"/>
        <c:auto val="1"/>
        <c:lblOffset val="100"/>
        <c:baseTimeUnit val="months"/>
      </c:dateAx>
      <c:valAx>
        <c:axId val="236329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33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26</c:v>
                </c:pt>
                <c:pt idx="1">
                  <c:v>20</c:v>
                </c:pt>
                <c:pt idx="2">
                  <c:v>19</c:v>
                </c:pt>
                <c:pt idx="3">
                  <c:v>37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767-46B5-AB6A-C8A87227DFB0}"/>
            </c:ext>
          </c:extLst>
        </c:ser>
        <c:dLbls>
          <c:showLegendKey val="0"/>
          <c:showVal val="0"/>
          <c:showCatName val="0"/>
          <c:showSerName val="0"/>
          <c:showPercent val="0"/>
          <c:showBubbleSize val="0"/>
        </c:dLbls>
        <c:gapWidth val="219"/>
        <c:overlap val="-27"/>
        <c:axId val="268011552"/>
        <c:axId val="268008600"/>
      </c:barChart>
      <c:dateAx>
        <c:axId val="268011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08600"/>
        <c:crosses val="autoZero"/>
        <c:auto val="1"/>
        <c:lblOffset val="100"/>
        <c:baseTimeUnit val="months"/>
      </c:dateAx>
      <c:valAx>
        <c:axId val="268008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1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203740</c:v>
                </c:pt>
                <c:pt idx="1">
                  <c:v>100247</c:v>
                </c:pt>
                <c:pt idx="2">
                  <c:v>214003</c:v>
                </c:pt>
                <c:pt idx="3">
                  <c:v>2035</c:v>
                </c:pt>
              </c:numCache>
            </c:numRef>
          </c:val>
          <c:extLst>
            <c:ext xmlns:c16="http://schemas.microsoft.com/office/drawing/2014/chart" uri="{C3380CC4-5D6E-409C-BE32-E72D297353CC}">
              <c16:uniqueId val="{00000000-9726-4969-AB22-77ABE922500C}"/>
            </c:ext>
          </c:extLst>
        </c:ser>
        <c:dLbls>
          <c:showLegendKey val="0"/>
          <c:showVal val="0"/>
          <c:showCatName val="0"/>
          <c:showSerName val="0"/>
          <c:showPercent val="0"/>
          <c:showBubbleSize val="0"/>
        </c:dLbls>
        <c:gapWidth val="219"/>
        <c:overlap val="-27"/>
        <c:axId val="268013520"/>
        <c:axId val="268015160"/>
      </c:barChart>
      <c:dateAx>
        <c:axId val="268013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15160"/>
        <c:crosses val="autoZero"/>
        <c:auto val="1"/>
        <c:lblOffset val="100"/>
        <c:baseTimeUnit val="months"/>
      </c:dateAx>
      <c:valAx>
        <c:axId val="26801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1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46</c:v>
                </c:pt>
                <c:pt idx="2">
                  <c:v>26</c:v>
                </c:pt>
                <c:pt idx="3">
                  <c:v>10</c:v>
                </c:pt>
              </c:numCache>
            </c:numRef>
          </c:val>
          <c:extLst>
            <c:ext xmlns:c16="http://schemas.microsoft.com/office/drawing/2014/chart" uri="{C3380CC4-5D6E-409C-BE32-E72D297353CC}">
              <c16:uniqueId val="{00000000-1A0F-4005-B91D-724274E191B2}"/>
            </c:ext>
          </c:extLst>
        </c:ser>
        <c:dLbls>
          <c:showLegendKey val="0"/>
          <c:showVal val="0"/>
          <c:showCatName val="0"/>
          <c:showSerName val="0"/>
          <c:showPercent val="0"/>
          <c:showBubbleSize val="0"/>
        </c:dLbls>
        <c:gapWidth val="219"/>
        <c:overlap val="-27"/>
        <c:axId val="274982064"/>
        <c:axId val="274973208"/>
      </c:barChart>
      <c:dateAx>
        <c:axId val="274982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973208"/>
        <c:crosses val="autoZero"/>
        <c:auto val="1"/>
        <c:lblOffset val="100"/>
        <c:baseTimeUnit val="months"/>
      </c:dateAx>
      <c:valAx>
        <c:axId val="27497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98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3</c:v>
                </c:pt>
                <c:pt idx="2">
                  <c:v>3</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94D-45FD-A396-6DD62E612202}"/>
            </c:ext>
          </c:extLst>
        </c:ser>
        <c:dLbls>
          <c:showLegendKey val="0"/>
          <c:showVal val="0"/>
          <c:showCatName val="0"/>
          <c:showSerName val="0"/>
          <c:showPercent val="0"/>
          <c:showBubbleSize val="0"/>
        </c:dLbls>
        <c:gapWidth val="219"/>
        <c:overlap val="-27"/>
        <c:axId val="274979440"/>
        <c:axId val="274977144"/>
      </c:barChart>
      <c:dateAx>
        <c:axId val="274979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977144"/>
        <c:crosses val="autoZero"/>
        <c:auto val="1"/>
        <c:lblOffset val="100"/>
        <c:baseTimeUnit val="months"/>
      </c:dateAx>
      <c:valAx>
        <c:axId val="27497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97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12</c:v>
                </c:pt>
                <c:pt idx="1">
                  <c:v>23</c:v>
                </c:pt>
                <c:pt idx="2">
                  <c:v>28</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356-4DA3-8AB7-C214EDC1B003}"/>
            </c:ext>
          </c:extLst>
        </c:ser>
        <c:dLbls>
          <c:showLegendKey val="0"/>
          <c:showVal val="0"/>
          <c:showCatName val="0"/>
          <c:showSerName val="0"/>
          <c:showPercent val="0"/>
          <c:showBubbleSize val="0"/>
        </c:dLbls>
        <c:gapWidth val="219"/>
        <c:overlap val="-27"/>
        <c:axId val="277648536"/>
        <c:axId val="277644928"/>
      </c:barChart>
      <c:dateAx>
        <c:axId val="277648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44928"/>
        <c:crosses val="autoZero"/>
        <c:auto val="1"/>
        <c:lblOffset val="100"/>
        <c:baseTimeUnit val="months"/>
      </c:dateAx>
      <c:valAx>
        <c:axId val="27764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4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148</c:v>
                </c:pt>
                <c:pt idx="1">
                  <c:v>165</c:v>
                </c:pt>
                <c:pt idx="2">
                  <c:v>147</c:v>
                </c:pt>
                <c:pt idx="3">
                  <c:v>36</c:v>
                </c:pt>
              </c:numCache>
            </c:numRef>
          </c:val>
          <c:extLst>
            <c:ext xmlns:c16="http://schemas.microsoft.com/office/drawing/2014/chart" uri="{C3380CC4-5D6E-409C-BE32-E72D297353CC}">
              <c16:uniqueId val="{00000000-0779-40E4-89A2-86DE9B1698A2}"/>
            </c:ext>
          </c:extLst>
        </c:ser>
        <c:dLbls>
          <c:showLegendKey val="0"/>
          <c:showVal val="0"/>
          <c:showCatName val="0"/>
          <c:showSerName val="0"/>
          <c:showPercent val="0"/>
          <c:showBubbleSize val="0"/>
        </c:dLbls>
        <c:gapWidth val="219"/>
        <c:overlap val="-27"/>
        <c:axId val="273989952"/>
        <c:axId val="273990280"/>
      </c:barChart>
      <c:dateAx>
        <c:axId val="273989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990280"/>
        <c:crosses val="autoZero"/>
        <c:auto val="1"/>
        <c:lblOffset val="100"/>
        <c:baseTimeUnit val="months"/>
      </c:dateAx>
      <c:valAx>
        <c:axId val="27399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98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90</c:v>
                </c:pt>
                <c:pt idx="2">
                  <c:v>73</c:v>
                </c:pt>
                <c:pt idx="3">
                  <c:v>49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A45-4957-BA1A-42B84FADFF00}"/>
            </c:ext>
          </c:extLst>
        </c:ser>
        <c:dLbls>
          <c:showLegendKey val="0"/>
          <c:showVal val="0"/>
          <c:showCatName val="0"/>
          <c:showSerName val="0"/>
          <c:showPercent val="0"/>
          <c:showBubbleSize val="0"/>
        </c:dLbls>
        <c:gapWidth val="219"/>
        <c:overlap val="-27"/>
        <c:axId val="273985360"/>
        <c:axId val="273980440"/>
      </c:barChart>
      <c:dateAx>
        <c:axId val="273985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980440"/>
        <c:crosses val="autoZero"/>
        <c:auto val="1"/>
        <c:lblOffset val="100"/>
        <c:baseTimeUnit val="months"/>
      </c:dateAx>
      <c:valAx>
        <c:axId val="27398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98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PHLY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471672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37044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99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5243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81190055"/>
                    </a:ext>
                  </a:extLst>
                </a:gridCol>
                <a:gridCol w="740664">
                  <a:extLst>
                    <a:ext uri="{9D8B030D-6E8A-4147-A177-3AD203B41FA5}">
                      <a16:colId xmlns:a16="http://schemas.microsoft.com/office/drawing/2014/main" val="3831556921"/>
                    </a:ext>
                  </a:extLst>
                </a:gridCol>
                <a:gridCol w="740664">
                  <a:extLst>
                    <a:ext uri="{9D8B030D-6E8A-4147-A177-3AD203B41FA5}">
                      <a16:colId xmlns:a16="http://schemas.microsoft.com/office/drawing/2014/main" val="3565894676"/>
                    </a:ext>
                  </a:extLst>
                </a:gridCol>
                <a:gridCol w="740664">
                  <a:extLst>
                    <a:ext uri="{9D8B030D-6E8A-4147-A177-3AD203B41FA5}">
                      <a16:colId xmlns:a16="http://schemas.microsoft.com/office/drawing/2014/main" val="2530476873"/>
                    </a:ext>
                  </a:extLst>
                </a:gridCol>
                <a:gridCol w="740664">
                  <a:extLst>
                    <a:ext uri="{9D8B030D-6E8A-4147-A177-3AD203B41FA5}">
                      <a16:colId xmlns:a16="http://schemas.microsoft.com/office/drawing/2014/main" val="248241054"/>
                    </a:ext>
                  </a:extLst>
                </a:gridCol>
                <a:gridCol w="740664">
                  <a:extLst>
                    <a:ext uri="{9D8B030D-6E8A-4147-A177-3AD203B41FA5}">
                      <a16:colId xmlns:a16="http://schemas.microsoft.com/office/drawing/2014/main" val="2161586555"/>
                    </a:ext>
                  </a:extLst>
                </a:gridCol>
                <a:gridCol w="740664">
                  <a:extLst>
                    <a:ext uri="{9D8B030D-6E8A-4147-A177-3AD203B41FA5}">
                      <a16:colId xmlns:a16="http://schemas.microsoft.com/office/drawing/2014/main" val="2893469786"/>
                    </a:ext>
                  </a:extLst>
                </a:gridCol>
                <a:gridCol w="740664">
                  <a:extLst>
                    <a:ext uri="{9D8B030D-6E8A-4147-A177-3AD203B41FA5}">
                      <a16:colId xmlns:a16="http://schemas.microsoft.com/office/drawing/2014/main" val="4175030439"/>
                    </a:ext>
                  </a:extLst>
                </a:gridCol>
                <a:gridCol w="740664">
                  <a:extLst>
                    <a:ext uri="{9D8B030D-6E8A-4147-A177-3AD203B41FA5}">
                      <a16:colId xmlns:a16="http://schemas.microsoft.com/office/drawing/2014/main" val="448830086"/>
                    </a:ext>
                  </a:extLst>
                </a:gridCol>
                <a:gridCol w="740664">
                  <a:extLst>
                    <a:ext uri="{9D8B030D-6E8A-4147-A177-3AD203B41FA5}">
                      <a16:colId xmlns:a16="http://schemas.microsoft.com/office/drawing/2014/main" val="107940323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49493747"/>
                  </a:ext>
                </a:extLst>
              </a:tr>
              <a:tr h="370840">
                <a:tc>
                  <a:txBody>
                    <a:bodyPr/>
                    <a:lstStyle/>
                    <a:p>
                      <a:r>
                        <a:rPr lang="en-US" sz="1000"/>
                        <a:t>Philadelphia Insurance Companies</a:t>
                      </a:r>
                    </a:p>
                  </a:txBody>
                  <a:tcPr/>
                </a:tc>
                <a:tc>
                  <a:txBody>
                    <a:bodyPr/>
                    <a:lstStyle/>
                    <a:p>
                      <a:r>
                        <a:rPr lang="en-US" sz="1000"/>
                        <a:t>3052</a:t>
                      </a:r>
                    </a:p>
                  </a:txBody>
                  <a:tcPr/>
                </a:tc>
                <a:tc>
                  <a:txBody>
                    <a:bodyPr/>
                    <a:lstStyle/>
                    <a:p>
                      <a:r>
                        <a:rPr lang="en-US" sz="1000"/>
                        <a:t>25</a:t>
                      </a:r>
                    </a:p>
                  </a:txBody>
                  <a:tcPr/>
                </a:tc>
                <a:tc>
                  <a:txBody>
                    <a:bodyPr/>
                    <a:lstStyle/>
                    <a:p>
                      <a:r>
                        <a:rPr lang="en-US" sz="1000"/>
                        <a:t>16</a:t>
                      </a:r>
                    </a:p>
                  </a:txBody>
                  <a:tcPr/>
                </a:tc>
                <a:tc>
                  <a:txBody>
                    <a:bodyPr/>
                    <a:lstStyle/>
                    <a:p>
                      <a:r>
                        <a:rPr lang="en-US" sz="1000"/>
                        <a:t>294</a:t>
                      </a:r>
                    </a:p>
                  </a:txBody>
                  <a:tcPr/>
                </a:tc>
                <a:tc>
                  <a:txBody>
                    <a:bodyPr/>
                    <a:lstStyle/>
                    <a:p>
                      <a:r>
                        <a:rPr lang="en-US" sz="1000"/>
                        <a:t>8</a:t>
                      </a:r>
                    </a:p>
                  </a:txBody>
                  <a:tcPr/>
                </a:tc>
                <a:tc>
                  <a:txBody>
                    <a:bodyPr/>
                    <a:lstStyle/>
                    <a:p>
                      <a:r>
                        <a:rPr lang="en-US" sz="1000"/>
                        <a:t>22</a:t>
                      </a:r>
                    </a:p>
                  </a:txBody>
                  <a:tcPr/>
                </a:tc>
                <a:tc>
                  <a:txBody>
                    <a:bodyPr/>
                    <a:lstStyle/>
                    <a:p>
                      <a:r>
                        <a:rPr lang="en-US" sz="1000"/>
                        <a:t>2</a:t>
                      </a:r>
                    </a:p>
                  </a:txBody>
                  <a:tcPr/>
                </a:tc>
                <a:tc>
                  <a:txBody>
                    <a:bodyPr/>
                    <a:lstStyle/>
                    <a:p>
                      <a:r>
                        <a:rPr lang="en-US" sz="1000"/>
                        <a:t>0.6663%</a:t>
                      </a:r>
                    </a:p>
                  </a:txBody>
                  <a:tcPr/>
                </a:tc>
                <a:tc>
                  <a:txBody>
                    <a:bodyPr/>
                    <a:lstStyle/>
                    <a:p>
                      <a:r>
                        <a:rPr lang="en-US" sz="1000"/>
                        <a:t>0.0%</a:t>
                      </a:r>
                    </a:p>
                  </a:txBody>
                  <a:tcPr/>
                </a:tc>
                <a:extLst>
                  <a:ext uri="{0D108BD9-81ED-4DB2-BD59-A6C34878D82A}">
                    <a16:rowId xmlns:a16="http://schemas.microsoft.com/office/drawing/2014/main" val="32016367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580452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09636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9882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42393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1374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69058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0417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57736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3456820"/>
                    </a:ext>
                  </a:extLst>
                </a:gridCol>
                <a:gridCol w="658368">
                  <a:extLst>
                    <a:ext uri="{9D8B030D-6E8A-4147-A177-3AD203B41FA5}">
                      <a16:colId xmlns:a16="http://schemas.microsoft.com/office/drawing/2014/main" val="1383515485"/>
                    </a:ext>
                  </a:extLst>
                </a:gridCol>
                <a:gridCol w="658368">
                  <a:extLst>
                    <a:ext uri="{9D8B030D-6E8A-4147-A177-3AD203B41FA5}">
                      <a16:colId xmlns:a16="http://schemas.microsoft.com/office/drawing/2014/main" val="3152663799"/>
                    </a:ext>
                  </a:extLst>
                </a:gridCol>
                <a:gridCol w="658368">
                  <a:extLst>
                    <a:ext uri="{9D8B030D-6E8A-4147-A177-3AD203B41FA5}">
                      <a16:colId xmlns:a16="http://schemas.microsoft.com/office/drawing/2014/main" val="2667760499"/>
                    </a:ext>
                  </a:extLst>
                </a:gridCol>
                <a:gridCol w="658368">
                  <a:extLst>
                    <a:ext uri="{9D8B030D-6E8A-4147-A177-3AD203B41FA5}">
                      <a16:colId xmlns:a16="http://schemas.microsoft.com/office/drawing/2014/main" val="3646088804"/>
                    </a:ext>
                  </a:extLst>
                </a:gridCol>
                <a:gridCol w="658368">
                  <a:extLst>
                    <a:ext uri="{9D8B030D-6E8A-4147-A177-3AD203B41FA5}">
                      <a16:colId xmlns:a16="http://schemas.microsoft.com/office/drawing/2014/main" val="3910600800"/>
                    </a:ext>
                  </a:extLst>
                </a:gridCol>
                <a:gridCol w="658368">
                  <a:extLst>
                    <a:ext uri="{9D8B030D-6E8A-4147-A177-3AD203B41FA5}">
                      <a16:colId xmlns:a16="http://schemas.microsoft.com/office/drawing/2014/main" val="1793118511"/>
                    </a:ext>
                  </a:extLst>
                </a:gridCol>
                <a:gridCol w="658368">
                  <a:extLst>
                    <a:ext uri="{9D8B030D-6E8A-4147-A177-3AD203B41FA5}">
                      <a16:colId xmlns:a16="http://schemas.microsoft.com/office/drawing/2014/main" val="1481854227"/>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734666695"/>
                  </a:ext>
                </a:extLst>
              </a:tr>
              <a:tr h="370840">
                <a:tc>
                  <a:txBody>
                    <a:bodyPr/>
                    <a:lstStyle/>
                    <a:p>
                      <a:r>
                        <a:rPr lang="en-US" sz="1000" b="1"/>
                        <a:t>Philadelphia Insurance Companies - 2017-03-17 12:19:29</a:t>
                      </a:r>
                      <a:r>
                        <a:rPr lang="en-US" sz="1000"/>
                        <a:t>
PHLY employees in the Home Office volunteered as speech coaches with Best Buddies International, which is an organization dedicated to assisting individuals with intellectual and developmental disabilities.  #TEAMPHLY worked one-on-one with a Best Buddies Ambassador to help them craft their message and share their story!</a:t>
                      </a:r>
                    </a:p>
                  </a:txBody>
                  <a:tcPr/>
                </a:tc>
                <a:tc>
                  <a:txBody>
                    <a:bodyPr/>
                    <a:lstStyle/>
                    <a:p>
                      <a:r>
                        <a:rPr lang="en-US" sz="1000"/>
                        <a:t>40</a:t>
                      </a:r>
                    </a:p>
                  </a:txBody>
                  <a:tcPr/>
                </a:tc>
                <a:tc>
                  <a:txBody>
                    <a:bodyPr/>
                    <a:lstStyle/>
                    <a:p>
                      <a:r>
                        <a:rPr lang="en-US" sz="1000"/>
                        <a:t>38</a:t>
                      </a:r>
                    </a:p>
                  </a:txBody>
                  <a:tcPr/>
                </a:tc>
                <a:tc>
                  <a:txBody>
                    <a:bodyPr/>
                    <a:lstStyle/>
                    <a:p>
                      <a:r>
                        <a:rPr lang="en-US" sz="1000"/>
                        <a:t>1</a:t>
                      </a:r>
                    </a:p>
                  </a:txBody>
                  <a:tcPr/>
                </a:tc>
                <a:tc>
                  <a:txBody>
                    <a:bodyPr/>
                    <a:lstStyle/>
                    <a:p>
                      <a:r>
                        <a:rPr lang="en-US" sz="1000"/>
                        <a:t>1</a:t>
                      </a:r>
                    </a:p>
                  </a:txBody>
                  <a:tcPr/>
                </a:tc>
                <a:tc>
                  <a:txBody>
                    <a:bodyPr/>
                    <a:lstStyle/>
                    <a:p>
                      <a:r>
                        <a:rPr lang="en-US" sz="1000"/>
                        <a:t>1.3171%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953088321"/>
                  </a:ext>
                </a:extLst>
              </a:tr>
              <a:tr h="370840">
                <a:tc>
                  <a:txBody>
                    <a:bodyPr/>
                    <a:lstStyle/>
                    <a:p>
                      <a:r>
                        <a:rPr lang="en-US" sz="1000" b="1"/>
                        <a:t>Philadelphia Insurance Companies - 2017-03-31 15:42:39</a:t>
                      </a:r>
                      <a:r>
                        <a:rPr lang="en-US" sz="1000"/>
                        <a:t>
Thanks to our independent agent partners who voted for us in the 2017 National Underwriter/PIA Independent Agent Survey! PHLY was ranked the number one carrier for D&amp;O and a top three carrier for Cyber, EPLI, and E&amp;O. Read more: https://goo.gl/rqdC69</a:t>
                      </a:r>
                    </a:p>
                  </a:txBody>
                  <a:tcPr/>
                </a:tc>
                <a:tc>
                  <a:txBody>
                    <a:bodyPr/>
                    <a:lstStyle/>
                    <a:p>
                      <a:r>
                        <a:rPr lang="en-US" sz="1000"/>
                        <a:t>38</a:t>
                      </a:r>
                    </a:p>
                  </a:txBody>
                  <a:tcPr/>
                </a:tc>
                <a:tc>
                  <a:txBody>
                    <a:bodyPr/>
                    <a:lstStyle/>
                    <a:p>
                      <a:r>
                        <a:rPr lang="en-US" sz="1000"/>
                        <a:t>34</a:t>
                      </a:r>
                    </a:p>
                  </a:txBody>
                  <a:tcPr/>
                </a:tc>
                <a:tc>
                  <a:txBody>
                    <a:bodyPr/>
                    <a:lstStyle/>
                    <a:p>
                      <a:r>
                        <a:rPr lang="en-US" sz="1000"/>
                        <a:t>0</a:t>
                      </a:r>
                    </a:p>
                  </a:txBody>
                  <a:tcPr/>
                </a:tc>
                <a:tc>
                  <a:txBody>
                    <a:bodyPr/>
                    <a:lstStyle/>
                    <a:p>
                      <a:r>
                        <a:rPr lang="en-US" sz="1000"/>
                        <a:t>4</a:t>
                      </a:r>
                    </a:p>
                  </a:txBody>
                  <a:tcPr/>
                </a:tc>
                <a:tc>
                  <a:txBody>
                    <a:bodyPr/>
                    <a:lstStyle/>
                    <a:p>
                      <a:r>
                        <a:rPr lang="en-US" sz="1000"/>
                        <a:t>1.2451%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590554215"/>
                  </a:ext>
                </a:extLst>
              </a:tr>
              <a:tr h="370840">
                <a:tc>
                  <a:txBody>
                    <a:bodyPr/>
                    <a:lstStyle/>
                    <a:p>
                      <a:r>
                        <a:rPr lang="en-US" sz="1000" b="1"/>
                        <a:t>Philadelphia Insurance Companies - 2017-03-27 14:55:28</a:t>
                      </a:r>
                      <a:r>
                        <a:rPr lang="en-US" sz="1000"/>
                        <a:t>
PHLY is proud to be recognized as one of the Top Workplaces in the Philadelphia region for the 8th consecutive year! #TEAMPHLY https://goo.gl/v0p7dx</a:t>
                      </a:r>
                    </a:p>
                  </a:txBody>
                  <a:tcPr/>
                </a:tc>
                <a:tc>
                  <a:txBody>
                    <a:bodyPr/>
                    <a:lstStyle/>
                    <a:p>
                      <a:r>
                        <a:rPr lang="en-US" sz="1000"/>
                        <a:t>33</a:t>
                      </a:r>
                    </a:p>
                  </a:txBody>
                  <a:tcPr/>
                </a:tc>
                <a:tc>
                  <a:txBody>
                    <a:bodyPr/>
                    <a:lstStyle/>
                    <a:p>
                      <a:r>
                        <a:rPr lang="en-US" sz="1000"/>
                        <a:t>31</a:t>
                      </a:r>
                    </a:p>
                  </a:txBody>
                  <a:tcPr/>
                </a:tc>
                <a:tc>
                  <a:txBody>
                    <a:bodyPr/>
                    <a:lstStyle/>
                    <a:p>
                      <a:r>
                        <a:rPr lang="en-US" sz="1000"/>
                        <a:t>1</a:t>
                      </a:r>
                    </a:p>
                  </a:txBody>
                  <a:tcPr/>
                </a:tc>
                <a:tc>
                  <a:txBody>
                    <a:bodyPr/>
                    <a:lstStyle/>
                    <a:p>
                      <a:r>
                        <a:rPr lang="en-US" sz="1000"/>
                        <a:t>1</a:t>
                      </a:r>
                    </a:p>
                  </a:txBody>
                  <a:tcPr/>
                </a:tc>
                <a:tc>
                  <a:txBody>
                    <a:bodyPr/>
                    <a:lstStyle/>
                    <a:p>
                      <a:r>
                        <a:rPr lang="en-US" sz="1000"/>
                        <a:t>1.0820%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124944728"/>
                  </a:ext>
                </a:extLst>
              </a:tr>
              <a:tr h="370840">
                <a:tc>
                  <a:txBody>
                    <a:bodyPr/>
                    <a:lstStyle/>
                    <a:p>
                      <a:r>
                        <a:rPr lang="en-US" sz="1000" b="1"/>
                        <a:t>Philadelphia Insurance Companies - 2017-03-20 16:23:11</a:t>
                      </a:r>
                      <a:r>
                        <a:rPr lang="en-US" sz="1000"/>
                        <a:t>
#TEAMPHLY welcomed students from the University of Colorado Denver's Risk Management &amp; Insurance Program at the Highlands Ranch office for Shadow Day! Students had the opportunity  to shadow PHLY employees and learn about day-to-day work life in the insurance industry.</a:t>
                      </a:r>
                    </a:p>
                  </a:txBody>
                  <a:tcPr/>
                </a:tc>
                <a:tc>
                  <a:txBody>
                    <a:bodyPr/>
                    <a:lstStyle/>
                    <a:p>
                      <a:r>
                        <a:rPr lang="en-US" sz="1000"/>
                        <a:t>32</a:t>
                      </a:r>
                    </a:p>
                  </a:txBody>
                  <a:tcPr/>
                </a:tc>
                <a:tc>
                  <a:txBody>
                    <a:bodyPr/>
                    <a:lstStyle/>
                    <a:p>
                      <a:r>
                        <a:rPr lang="en-US" sz="1000"/>
                        <a:t>30</a:t>
                      </a:r>
                    </a:p>
                  </a:txBody>
                  <a:tcPr/>
                </a:tc>
                <a:tc>
                  <a:txBody>
                    <a:bodyPr/>
                    <a:lstStyle/>
                    <a:p>
                      <a:r>
                        <a:rPr lang="en-US" sz="1000"/>
                        <a:t>1</a:t>
                      </a:r>
                    </a:p>
                  </a:txBody>
                  <a:tcPr/>
                </a:tc>
                <a:tc>
                  <a:txBody>
                    <a:bodyPr/>
                    <a:lstStyle/>
                    <a:p>
                      <a:r>
                        <a:rPr lang="en-US" sz="1000"/>
                        <a:t>1</a:t>
                      </a:r>
                    </a:p>
                  </a:txBody>
                  <a:tcPr/>
                </a:tc>
                <a:tc>
                  <a:txBody>
                    <a:bodyPr/>
                    <a:lstStyle/>
                    <a:p>
                      <a:r>
                        <a:rPr lang="en-US" sz="1000"/>
                        <a:t>1.0526%</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0149735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24903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501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643413088"/>
                    </a:ext>
                  </a:extLst>
                </a:gridCol>
                <a:gridCol w="493776">
                  <a:extLst>
                    <a:ext uri="{9D8B030D-6E8A-4147-A177-3AD203B41FA5}">
                      <a16:colId xmlns:a16="http://schemas.microsoft.com/office/drawing/2014/main" val="3938720356"/>
                    </a:ext>
                  </a:extLst>
                </a:gridCol>
                <a:gridCol w="493776">
                  <a:extLst>
                    <a:ext uri="{9D8B030D-6E8A-4147-A177-3AD203B41FA5}">
                      <a16:colId xmlns:a16="http://schemas.microsoft.com/office/drawing/2014/main" val="3046608876"/>
                    </a:ext>
                  </a:extLst>
                </a:gridCol>
                <a:gridCol w="493776">
                  <a:extLst>
                    <a:ext uri="{9D8B030D-6E8A-4147-A177-3AD203B41FA5}">
                      <a16:colId xmlns:a16="http://schemas.microsoft.com/office/drawing/2014/main" val="2616447059"/>
                    </a:ext>
                  </a:extLst>
                </a:gridCol>
                <a:gridCol w="493776">
                  <a:extLst>
                    <a:ext uri="{9D8B030D-6E8A-4147-A177-3AD203B41FA5}">
                      <a16:colId xmlns:a16="http://schemas.microsoft.com/office/drawing/2014/main" val="563407382"/>
                    </a:ext>
                  </a:extLst>
                </a:gridCol>
                <a:gridCol w="493776">
                  <a:extLst>
                    <a:ext uri="{9D8B030D-6E8A-4147-A177-3AD203B41FA5}">
                      <a16:colId xmlns:a16="http://schemas.microsoft.com/office/drawing/2014/main" val="3145808814"/>
                    </a:ext>
                  </a:extLst>
                </a:gridCol>
                <a:gridCol w="493776">
                  <a:extLst>
                    <a:ext uri="{9D8B030D-6E8A-4147-A177-3AD203B41FA5}">
                      <a16:colId xmlns:a16="http://schemas.microsoft.com/office/drawing/2014/main" val="143341428"/>
                    </a:ext>
                  </a:extLst>
                </a:gridCol>
                <a:gridCol w="493776">
                  <a:extLst>
                    <a:ext uri="{9D8B030D-6E8A-4147-A177-3AD203B41FA5}">
                      <a16:colId xmlns:a16="http://schemas.microsoft.com/office/drawing/2014/main" val="1506078122"/>
                    </a:ext>
                  </a:extLst>
                </a:gridCol>
                <a:gridCol w="493776">
                  <a:extLst>
                    <a:ext uri="{9D8B030D-6E8A-4147-A177-3AD203B41FA5}">
                      <a16:colId xmlns:a16="http://schemas.microsoft.com/office/drawing/2014/main" val="4179945374"/>
                    </a:ext>
                  </a:extLst>
                </a:gridCol>
                <a:gridCol w="493776">
                  <a:extLst>
                    <a:ext uri="{9D8B030D-6E8A-4147-A177-3AD203B41FA5}">
                      <a16:colId xmlns:a16="http://schemas.microsoft.com/office/drawing/2014/main" val="452589861"/>
                    </a:ext>
                  </a:extLst>
                </a:gridCol>
                <a:gridCol w="493776">
                  <a:extLst>
                    <a:ext uri="{9D8B030D-6E8A-4147-A177-3AD203B41FA5}">
                      <a16:colId xmlns:a16="http://schemas.microsoft.com/office/drawing/2014/main" val="3194422954"/>
                    </a:ext>
                  </a:extLst>
                </a:gridCol>
                <a:gridCol w="493776">
                  <a:extLst>
                    <a:ext uri="{9D8B030D-6E8A-4147-A177-3AD203B41FA5}">
                      <a16:colId xmlns:a16="http://schemas.microsoft.com/office/drawing/2014/main" val="730179191"/>
                    </a:ext>
                  </a:extLst>
                </a:gridCol>
                <a:gridCol w="493776">
                  <a:extLst>
                    <a:ext uri="{9D8B030D-6E8A-4147-A177-3AD203B41FA5}">
                      <a16:colId xmlns:a16="http://schemas.microsoft.com/office/drawing/2014/main" val="542935621"/>
                    </a:ext>
                  </a:extLst>
                </a:gridCol>
                <a:gridCol w="493776">
                  <a:extLst>
                    <a:ext uri="{9D8B030D-6E8A-4147-A177-3AD203B41FA5}">
                      <a16:colId xmlns:a16="http://schemas.microsoft.com/office/drawing/2014/main" val="355631677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59083494"/>
                  </a:ext>
                </a:extLst>
              </a:tr>
              <a:tr h="370840">
                <a:tc>
                  <a:txBody>
                    <a:bodyPr/>
                    <a:lstStyle/>
                    <a:p>
                      <a:r>
                        <a:rPr lang="en-US" sz="1000"/>
                        <a:t>@PHLYINS</a:t>
                      </a:r>
                    </a:p>
                  </a:txBody>
                  <a:tcPr/>
                </a:tc>
                <a:tc>
                  <a:txBody>
                    <a:bodyPr/>
                    <a:lstStyle/>
                    <a:p>
                      <a:r>
                        <a:rPr lang="en-US" sz="1000"/>
                        <a:t>2566</a:t>
                      </a:r>
                    </a:p>
                  </a:txBody>
                  <a:tcPr/>
                </a:tc>
                <a:tc>
                  <a:txBody>
                    <a:bodyPr/>
                    <a:lstStyle/>
                    <a:p>
                      <a:r>
                        <a:rPr lang="en-US" sz="1000"/>
                        <a:t>26</a:t>
                      </a:r>
                    </a:p>
                  </a:txBody>
                  <a:tcPr/>
                </a:tc>
                <a:tc>
                  <a:txBody>
                    <a:bodyPr/>
                    <a:lstStyle/>
                    <a:p>
                      <a:r>
                        <a:rPr lang="en-US" sz="1000"/>
                        <a:t>22</a:t>
                      </a:r>
                    </a:p>
                  </a:txBody>
                  <a:tcPr/>
                </a:tc>
                <a:tc>
                  <a:txBody>
                    <a:bodyPr/>
                    <a:lstStyle/>
                    <a:p>
                      <a:r>
                        <a:rPr lang="en-US" sz="1000"/>
                        <a:t>19</a:t>
                      </a:r>
                    </a:p>
                  </a:txBody>
                  <a:tcPr/>
                </a:tc>
                <a:tc>
                  <a:txBody>
                    <a:bodyPr/>
                    <a:lstStyle/>
                    <a:p>
                      <a:r>
                        <a:rPr lang="en-US" sz="1000"/>
                        <a:t>3</a:t>
                      </a:r>
                    </a:p>
                  </a:txBody>
                  <a:tcPr/>
                </a:tc>
                <a:tc>
                  <a:txBody>
                    <a:bodyPr/>
                    <a:lstStyle/>
                    <a:p>
                      <a:r>
                        <a:rPr lang="en-US" sz="1000"/>
                        <a:t>0</a:t>
                      </a:r>
                    </a:p>
                  </a:txBody>
                  <a:tcPr/>
                </a:tc>
                <a:tc>
                  <a:txBody>
                    <a:bodyPr/>
                    <a:lstStyle/>
                    <a:p>
                      <a:r>
                        <a:rPr lang="en-US" sz="1000"/>
                        <a:t>27</a:t>
                      </a:r>
                    </a:p>
                  </a:txBody>
                  <a:tcPr/>
                </a:tc>
                <a:tc>
                  <a:txBody>
                    <a:bodyPr/>
                    <a:lstStyle/>
                    <a:p>
                      <a:r>
                        <a:rPr lang="en-US" sz="1000"/>
                        <a:t>27</a:t>
                      </a:r>
                    </a:p>
                  </a:txBody>
                  <a:tcPr/>
                </a:tc>
                <a:tc>
                  <a:txBody>
                    <a:bodyPr/>
                    <a:lstStyle/>
                    <a:p>
                      <a:r>
                        <a:rPr lang="en-US" sz="1000"/>
                        <a:t>35</a:t>
                      </a:r>
                    </a:p>
                  </a:txBody>
                  <a:tcPr/>
                </a:tc>
                <a:tc>
                  <a:txBody>
                    <a:bodyPr/>
                    <a:lstStyle/>
                    <a:p>
                      <a:r>
                        <a:rPr lang="en-US" sz="1000"/>
                        <a:t>0</a:t>
                      </a:r>
                    </a:p>
                  </a:txBody>
                  <a:tcPr/>
                </a:tc>
                <a:tc>
                  <a:txBody>
                    <a:bodyPr/>
                    <a:lstStyle/>
                    <a:p>
                      <a:r>
                        <a:rPr lang="en-US" sz="1000"/>
                        <a:t>28</a:t>
                      </a:r>
                    </a:p>
                  </a:txBody>
                  <a:tcPr/>
                </a:tc>
                <a:tc>
                  <a:txBody>
                    <a:bodyPr/>
                    <a:lstStyle/>
                    <a:p>
                      <a:r>
                        <a:rPr lang="en-US" sz="1000"/>
                        <a:t>0.1278%</a:t>
                      </a:r>
                    </a:p>
                  </a:txBody>
                  <a:tcPr/>
                </a:tc>
                <a:tc>
                  <a:txBody>
                    <a:bodyPr/>
                    <a:lstStyle/>
                    <a:p>
                      <a:r>
                        <a:rPr lang="en-US" sz="1000"/>
                        <a:t>0.0%</a:t>
                      </a:r>
                    </a:p>
                  </a:txBody>
                  <a:tcPr/>
                </a:tc>
                <a:extLst>
                  <a:ext uri="{0D108BD9-81ED-4DB2-BD59-A6C34878D82A}">
                    <a16:rowId xmlns:a16="http://schemas.microsoft.com/office/drawing/2014/main" val="250071635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933641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58321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0143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11235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2982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PHLY Twitter Mentions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96143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4017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Mentions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60339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76300747"/>
                    </a:ext>
                  </a:extLst>
                </a:gridCol>
                <a:gridCol w="822960">
                  <a:extLst>
                    <a:ext uri="{9D8B030D-6E8A-4147-A177-3AD203B41FA5}">
                      <a16:colId xmlns:a16="http://schemas.microsoft.com/office/drawing/2014/main" val="615975420"/>
                    </a:ext>
                  </a:extLst>
                </a:gridCol>
                <a:gridCol w="822960">
                  <a:extLst>
                    <a:ext uri="{9D8B030D-6E8A-4147-A177-3AD203B41FA5}">
                      <a16:colId xmlns:a16="http://schemas.microsoft.com/office/drawing/2014/main" val="3943028140"/>
                    </a:ext>
                  </a:extLst>
                </a:gridCol>
                <a:gridCol w="1645920">
                  <a:extLst>
                    <a:ext uri="{9D8B030D-6E8A-4147-A177-3AD203B41FA5}">
                      <a16:colId xmlns:a16="http://schemas.microsoft.com/office/drawing/2014/main" val="1295524000"/>
                    </a:ext>
                  </a:extLst>
                </a:gridCol>
              </a:tblGrid>
              <a:tr h="370840">
                <a:tc>
                  <a:txBody>
                    <a:bodyPr/>
                    <a:lstStyle/>
                    <a:p>
                      <a:r>
                        <a:rPr lang="en-US" sz="1000"/>
                        <a:t>Mention</a:t>
                      </a:r>
                    </a:p>
                  </a:txBody>
                  <a:tcPr/>
                </a:tc>
                <a:tc>
                  <a:txBody>
                    <a:bodyPr/>
                    <a:lstStyle/>
                    <a:p>
                      <a:r>
                        <a:rPr lang="en-US" sz="1000"/>
                        <a:t>Retweets</a:t>
                      </a:r>
                    </a:p>
                  </a:txBody>
                  <a:tcPr/>
                </a:tc>
                <a:tc>
                  <a:txBody>
                    <a:bodyPr/>
                    <a:lstStyle/>
                    <a:p>
                      <a:r>
                        <a:rPr lang="en-US" sz="1000"/>
                        <a:t>Favs</a:t>
                      </a:r>
                    </a:p>
                  </a:txBody>
                  <a:tcPr/>
                </a:tc>
                <a:tc>
                  <a:txBody>
                    <a:bodyPr/>
                    <a:lstStyle/>
                    <a:p>
                      <a:r>
                        <a:rPr lang="en-US" sz="1000"/>
                        <a:t>Response Time</a:t>
                      </a:r>
                    </a:p>
                  </a:txBody>
                  <a:tcPr/>
                </a:tc>
                <a:extLst>
                  <a:ext uri="{0D108BD9-81ED-4DB2-BD59-A6C34878D82A}">
                    <a16:rowId xmlns:a16="http://schemas.microsoft.com/office/drawing/2014/main" val="245581394"/>
                  </a:ext>
                </a:extLst>
              </a:tr>
              <a:tr h="370840">
                <a:tc>
                  <a:txBody>
                    <a:bodyPr/>
                    <a:lstStyle/>
                    <a:p>
                      <a:r>
                        <a:rPr lang="en-US" sz="1000" b="1"/>
                        <a:t>@PHLYINS</a:t>
                      </a:r>
                      <a:r>
                        <a:rPr lang="en-US" sz="1000"/>
                        <a:t> was mentioned by </a:t>
                      </a:r>
                      <a:r>
                        <a:rPr lang="en-US" sz="1000" b="1"/>
                        <a:t>@NHLFlyers - 2017-03-08 13:30:01</a:t>
                      </a:r>
                      <a:r>
                        <a:rPr lang="en-US" sz="1000"/>
                        <a:t>
Get to know this week’s @PHLYINS Community Teammate, Diane Carter → https://t.co/NLbLhbJIK8</a:t>
                      </a:r>
                    </a:p>
                  </a:txBody>
                  <a:tcPr/>
                </a:tc>
                <a:tc>
                  <a:txBody>
                    <a:bodyPr/>
                    <a:lstStyle/>
                    <a:p>
                      <a:r>
                        <a:rPr lang="en-US" sz="1000"/>
                        <a:t>5</a:t>
                      </a:r>
                    </a:p>
                  </a:txBody>
                  <a:tcPr/>
                </a:tc>
                <a:tc>
                  <a:txBody>
                    <a:bodyPr/>
                    <a:lstStyle/>
                    <a:p>
                      <a:r>
                        <a:rPr lang="en-US" sz="1000"/>
                        <a:t>18</a:t>
                      </a:r>
                    </a:p>
                  </a:txBody>
                  <a:tcPr/>
                </a:tc>
                <a:tc>
                  <a:txBody>
                    <a:bodyPr/>
                    <a:lstStyle/>
                    <a:p>
                      <a:r>
                        <a:rPr lang="en-US" sz="1000"/>
                        <a:t>n/a</a:t>
                      </a:r>
                    </a:p>
                  </a:txBody>
                  <a:tcPr/>
                </a:tc>
                <a:extLst>
                  <a:ext uri="{0D108BD9-81ED-4DB2-BD59-A6C34878D82A}">
                    <a16:rowId xmlns:a16="http://schemas.microsoft.com/office/drawing/2014/main" val="2231033137"/>
                  </a:ext>
                </a:extLst>
              </a:tr>
              <a:tr h="370840">
                <a:tc>
                  <a:txBody>
                    <a:bodyPr/>
                    <a:lstStyle/>
                    <a:p>
                      <a:r>
                        <a:rPr lang="en-US" sz="1000" b="1"/>
                        <a:t>@PHLYINS</a:t>
                      </a:r>
                      <a:r>
                        <a:rPr lang="en-US" sz="1000"/>
                        <a:t> was mentioned by </a:t>
                      </a:r>
                      <a:r>
                        <a:rPr lang="en-US" sz="1000" b="1"/>
                        <a:t>@NHLFlyers - 2017-03-22 14:04:35</a:t>
                      </a:r>
                      <a:r>
                        <a:rPr lang="en-US" sz="1000"/>
                        <a:t>
Get to know this week’s @PHLYINS Community Teammate, Drew Polin, of Legacy Treatment Services → https://t.co/2mmTfN7tdK</a:t>
                      </a:r>
                    </a:p>
                  </a:txBody>
                  <a:tcPr/>
                </a:tc>
                <a:tc>
                  <a:txBody>
                    <a:bodyPr/>
                    <a:lstStyle/>
                    <a:p>
                      <a:r>
                        <a:rPr lang="en-US" sz="1000"/>
                        <a:t>2</a:t>
                      </a:r>
                    </a:p>
                  </a:txBody>
                  <a:tcPr/>
                </a:tc>
                <a:tc>
                  <a:txBody>
                    <a:bodyPr/>
                    <a:lstStyle/>
                    <a:p>
                      <a:r>
                        <a:rPr lang="en-US" sz="1000"/>
                        <a:t>17</a:t>
                      </a:r>
                    </a:p>
                  </a:txBody>
                  <a:tcPr/>
                </a:tc>
                <a:tc>
                  <a:txBody>
                    <a:bodyPr/>
                    <a:lstStyle/>
                    <a:p>
                      <a:r>
                        <a:rPr lang="en-US" sz="1000"/>
                        <a:t>n/a</a:t>
                      </a:r>
                    </a:p>
                  </a:txBody>
                  <a:tcPr/>
                </a:tc>
                <a:extLst>
                  <a:ext uri="{0D108BD9-81ED-4DB2-BD59-A6C34878D82A}">
                    <a16:rowId xmlns:a16="http://schemas.microsoft.com/office/drawing/2014/main" val="1743065942"/>
                  </a:ext>
                </a:extLst>
              </a:tr>
              <a:tr h="370840">
                <a:tc>
                  <a:txBody>
                    <a:bodyPr/>
                    <a:lstStyle/>
                    <a:p>
                      <a:r>
                        <a:rPr lang="en-US" sz="1000" b="1"/>
                        <a:t>@PHLYINS</a:t>
                      </a:r>
                      <a:r>
                        <a:rPr lang="en-US" sz="1000"/>
                        <a:t> was mentioned by </a:t>
                      </a:r>
                      <a:r>
                        <a:rPr lang="en-US" sz="1000" b="1"/>
                        <a:t>@NJITCDS - 2017-03-02 12:11:22</a:t>
                      </a:r>
                      <a:r>
                        <a:rPr lang="en-US" sz="1000"/>
                        <a:t>
Join the @PHLYINS info session Fri March 3rd at 11:30 in CKB 206 &amp;amp; learn about Risk Mgmt FT &amp;amp; intern positions for… https://t.co/YYha4rzgTZ</a:t>
                      </a:r>
                    </a:p>
                  </a:txBody>
                  <a:tcPr/>
                </a:tc>
                <a:tc>
                  <a:txBody>
                    <a:bodyPr/>
                    <a:lstStyle/>
                    <a:p>
                      <a:r>
                        <a:rPr lang="en-US" sz="1000"/>
                        <a:t>2</a:t>
                      </a:r>
                    </a:p>
                  </a:txBody>
                  <a:tcPr/>
                </a:tc>
                <a:tc>
                  <a:txBody>
                    <a:bodyPr/>
                    <a:lstStyle/>
                    <a:p>
                      <a:r>
                        <a:rPr lang="en-US" sz="1000"/>
                        <a:t>3</a:t>
                      </a:r>
                    </a:p>
                  </a:txBody>
                  <a:tcPr/>
                </a:tc>
                <a:tc>
                  <a:txBody>
                    <a:bodyPr/>
                    <a:lstStyle/>
                    <a:p>
                      <a:r>
                        <a:rPr lang="en-US" sz="1000"/>
                        <a:t>n/a</a:t>
                      </a:r>
                    </a:p>
                  </a:txBody>
                  <a:tcPr/>
                </a:tc>
                <a:extLst>
                  <a:ext uri="{0D108BD9-81ED-4DB2-BD59-A6C34878D82A}">
                    <a16:rowId xmlns:a16="http://schemas.microsoft.com/office/drawing/2014/main" val="382204050"/>
                  </a:ext>
                </a:extLst>
              </a:tr>
              <a:tr h="370840">
                <a:tc>
                  <a:txBody>
                    <a:bodyPr/>
                    <a:lstStyle/>
                    <a:p>
                      <a:r>
                        <a:rPr lang="en-US" sz="1000" b="1"/>
                        <a:t>@PHLYINS</a:t>
                      </a:r>
                      <a:r>
                        <a:rPr lang="en-US" sz="1000"/>
                        <a:t> was mentioned by </a:t>
                      </a:r>
                      <a:r>
                        <a:rPr lang="en-US" sz="1000" b="1"/>
                        <a:t>@RunForCleanAir - 2017-03-02 10:38:45</a:t>
                      </a:r>
                      <a:r>
                        <a:rPr lang="en-US" sz="1000"/>
                        <a:t>
Need a reason to get back into your training routine? Register for #PHLY10K Run sponsored by @PHLYINS &amp;amp; lace up tho… https://t.co/RHf9h7tPh1</a:t>
                      </a:r>
                    </a:p>
                  </a:txBody>
                  <a:tcPr/>
                </a:tc>
                <a:tc>
                  <a:txBody>
                    <a:bodyPr/>
                    <a:lstStyle/>
                    <a:p>
                      <a:r>
                        <a:rPr lang="en-US" sz="1000"/>
                        <a:t>1</a:t>
                      </a:r>
                    </a:p>
                  </a:txBody>
                  <a:tcPr/>
                </a:tc>
                <a:tc>
                  <a:txBody>
                    <a:bodyPr/>
                    <a:lstStyle/>
                    <a:p>
                      <a:r>
                        <a:rPr lang="en-US" sz="1000"/>
                        <a:t>3</a:t>
                      </a:r>
                    </a:p>
                  </a:txBody>
                  <a:tcPr/>
                </a:tc>
                <a:tc>
                  <a:txBody>
                    <a:bodyPr/>
                    <a:lstStyle/>
                    <a:p>
                      <a:r>
                        <a:rPr lang="en-US" sz="1000"/>
                        <a:t>n/a</a:t>
                      </a:r>
                    </a:p>
                  </a:txBody>
                  <a:tcPr/>
                </a:tc>
                <a:extLst>
                  <a:ext uri="{0D108BD9-81ED-4DB2-BD59-A6C34878D82A}">
                    <a16:rowId xmlns:a16="http://schemas.microsoft.com/office/drawing/2014/main" val="2764583200"/>
                  </a:ext>
                </a:extLst>
              </a:tr>
              <a:tr h="370840">
                <a:tc>
                  <a:txBody>
                    <a:bodyPr/>
                    <a:lstStyle/>
                    <a:p>
                      <a:r>
                        <a:rPr lang="en-US" sz="1000" b="1"/>
                        <a:t>@PHLYINS</a:t>
                      </a:r>
                      <a:r>
                        <a:rPr lang="en-US" sz="1000"/>
                        <a:t> was mentioned by </a:t>
                      </a:r>
                      <a:r>
                        <a:rPr lang="en-US" sz="1000" b="1"/>
                        <a:t>@AlicePaulInstit - 2017-03-19 15:35:22</a:t>
                      </a:r>
                      <a:r>
                        <a:rPr lang="en-US" sz="1000"/>
                        <a:t>
"Thank You!" to @PHLYINS a Bronze Sponsor of the 2017 #AlicePaul Equality Awards. Become a sponsor! Info:… https://t.co/bA3uNpXArs</a:t>
                      </a:r>
                    </a:p>
                  </a:txBody>
                  <a:tcPr/>
                </a:tc>
                <a:tc>
                  <a:txBody>
                    <a:bodyPr/>
                    <a:lstStyle/>
                    <a:p>
                      <a:r>
                        <a:rPr lang="en-US" sz="1000"/>
                        <a:t>0</a:t>
                      </a:r>
                    </a:p>
                  </a:txBody>
                  <a:tcPr/>
                </a:tc>
                <a:tc>
                  <a:txBody>
                    <a:bodyPr/>
                    <a:lstStyle/>
                    <a:p>
                      <a:r>
                        <a:rPr lang="en-US" sz="1000"/>
                        <a:t>2</a:t>
                      </a:r>
                    </a:p>
                  </a:txBody>
                  <a:tcPr/>
                </a:tc>
                <a:tc>
                  <a:txBody>
                    <a:bodyPr/>
                    <a:lstStyle/>
                    <a:p>
                      <a:r>
                        <a:rPr lang="en-US" sz="1000"/>
                        <a:t>n/a</a:t>
                      </a:r>
                    </a:p>
                  </a:txBody>
                  <a:tcPr/>
                </a:tc>
                <a:extLst>
                  <a:ext uri="{0D108BD9-81ED-4DB2-BD59-A6C34878D82A}">
                    <a16:rowId xmlns:a16="http://schemas.microsoft.com/office/drawing/2014/main" val="48966331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218252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Influencers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48360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88173296"/>
                    </a:ext>
                  </a:extLst>
                </a:gridCol>
                <a:gridCol w="2468880">
                  <a:extLst>
                    <a:ext uri="{9D8B030D-6E8A-4147-A177-3AD203B41FA5}">
                      <a16:colId xmlns:a16="http://schemas.microsoft.com/office/drawing/2014/main" val="175798310"/>
                    </a:ext>
                  </a:extLst>
                </a:gridCol>
                <a:gridCol w="2468880">
                  <a:extLst>
                    <a:ext uri="{9D8B030D-6E8A-4147-A177-3AD203B41FA5}">
                      <a16:colId xmlns:a16="http://schemas.microsoft.com/office/drawing/2014/main" val="2177112502"/>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204137914"/>
                  </a:ext>
                </a:extLst>
              </a:tr>
              <a:tr h="370840">
                <a:tc>
                  <a:txBody>
                    <a:bodyPr/>
                    <a:lstStyle/>
                    <a:p>
                      <a:r>
                        <a:rPr lang="en-US" sz="1000"/>
                        <a:t>@SilversSteve</a:t>
                      </a:r>
                    </a:p>
                  </a:txBody>
                  <a:tcPr/>
                </a:tc>
                <a:tc>
                  <a:txBody>
                    <a:bodyPr/>
                    <a:lstStyle/>
                    <a:p>
                      <a:r>
                        <a:rPr lang="en-US" sz="1000"/>
                        <a:t>@PHLYINS (30)</a:t>
                      </a:r>
                    </a:p>
                  </a:txBody>
                  <a:tcPr/>
                </a:tc>
                <a:tc>
                  <a:txBody>
                    <a:bodyPr/>
                    <a:lstStyle/>
                    <a:p>
                      <a:r>
                        <a:rPr lang="en-US" sz="1000"/>
                        <a:t>30</a:t>
                      </a:r>
                    </a:p>
                  </a:txBody>
                  <a:tcPr/>
                </a:tc>
                <a:extLst>
                  <a:ext uri="{0D108BD9-81ED-4DB2-BD59-A6C34878D82A}">
                    <a16:rowId xmlns:a16="http://schemas.microsoft.com/office/drawing/2014/main" val="3428557630"/>
                  </a:ext>
                </a:extLst>
              </a:tr>
              <a:tr h="370840">
                <a:tc>
                  <a:txBody>
                    <a:bodyPr/>
                    <a:lstStyle/>
                    <a:p>
                      <a:r>
                        <a:rPr lang="en-US" sz="1000"/>
                        <a:t>@RunForCleanAir</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689333367"/>
                  </a:ext>
                </a:extLst>
              </a:tr>
              <a:tr h="370840">
                <a:tc>
                  <a:txBody>
                    <a:bodyPr/>
                    <a:lstStyle/>
                    <a:p>
                      <a:r>
                        <a:rPr lang="en-US" sz="1000"/>
                        <a:t>@ChristinaVerish</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4138485714"/>
                  </a:ext>
                </a:extLst>
              </a:tr>
              <a:tr h="370840">
                <a:tc>
                  <a:txBody>
                    <a:bodyPr/>
                    <a:lstStyle/>
                    <a:p>
                      <a:r>
                        <a:rPr lang="en-US" sz="1000"/>
                        <a:t>@City_Ave</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805896241"/>
                  </a:ext>
                </a:extLst>
              </a:tr>
              <a:tr h="370840">
                <a:tc>
                  <a:txBody>
                    <a:bodyPr/>
                    <a:lstStyle/>
                    <a:p>
                      <a:r>
                        <a:rPr lang="en-US" sz="1000"/>
                        <a:t>@NHLFlyers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679503033"/>
                  </a:ext>
                </a:extLst>
              </a:tr>
              <a:tr h="370840">
                <a:tc>
                  <a:txBody>
                    <a:bodyPr/>
                    <a:lstStyle/>
                    <a:p>
                      <a:r>
                        <a:rPr lang="en-US" sz="1000"/>
                        <a:t>@Dan_Charlton48</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578919717"/>
                  </a:ext>
                </a:extLst>
              </a:tr>
              <a:tr h="370840">
                <a:tc>
                  <a:txBody>
                    <a:bodyPr/>
                    <a:lstStyle/>
                    <a:p>
                      <a:r>
                        <a:rPr lang="en-US" sz="1000"/>
                        <a:t>@flyerspress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652804349"/>
                  </a:ext>
                </a:extLst>
              </a:tr>
              <a:tr h="370840">
                <a:tc>
                  <a:txBody>
                    <a:bodyPr/>
                    <a:lstStyle/>
                    <a:p>
                      <a:r>
                        <a:rPr lang="en-US" sz="1000"/>
                        <a:t>@HeatherDSt</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765790165"/>
                  </a:ext>
                </a:extLst>
              </a:tr>
              <a:tr h="370840">
                <a:tc>
                  <a:txBody>
                    <a:bodyPr/>
                    <a:lstStyle/>
                    <a:p>
                      <a:r>
                        <a:rPr lang="en-US" sz="1000"/>
                        <a:t>@AlicePaulInstit</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983229881"/>
                  </a:ext>
                </a:extLst>
              </a:tr>
              <a:tr h="370840">
                <a:tc>
                  <a:txBody>
                    <a:bodyPr/>
                    <a:lstStyle/>
                    <a:p>
                      <a:r>
                        <a:rPr lang="en-US" sz="1000"/>
                        <a:t>@NancyRobinson4</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281766299"/>
                  </a:ext>
                </a:extLst>
              </a:tr>
            </a:tbl>
          </a:graphicData>
        </a:graphic>
      </p:graphicFrame>
      <p:sp>
        <p:nvSpPr>
          <p:cNvPr id="4" name="Text Placeholder 3"/>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54662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93169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66535588"/>
                    </a:ext>
                  </a:extLst>
                </a:gridCol>
                <a:gridCol w="822960">
                  <a:extLst>
                    <a:ext uri="{9D8B030D-6E8A-4147-A177-3AD203B41FA5}">
                      <a16:colId xmlns:a16="http://schemas.microsoft.com/office/drawing/2014/main" val="2084832129"/>
                    </a:ext>
                  </a:extLst>
                </a:gridCol>
                <a:gridCol w="822960">
                  <a:extLst>
                    <a:ext uri="{9D8B030D-6E8A-4147-A177-3AD203B41FA5}">
                      <a16:colId xmlns:a16="http://schemas.microsoft.com/office/drawing/2014/main" val="400323055"/>
                    </a:ext>
                  </a:extLst>
                </a:gridCol>
                <a:gridCol w="822960">
                  <a:extLst>
                    <a:ext uri="{9D8B030D-6E8A-4147-A177-3AD203B41FA5}">
                      <a16:colId xmlns:a16="http://schemas.microsoft.com/office/drawing/2014/main" val="2118196306"/>
                    </a:ext>
                  </a:extLst>
                </a:gridCol>
                <a:gridCol w="822960">
                  <a:extLst>
                    <a:ext uri="{9D8B030D-6E8A-4147-A177-3AD203B41FA5}">
                      <a16:colId xmlns:a16="http://schemas.microsoft.com/office/drawing/2014/main" val="2730022223"/>
                    </a:ext>
                  </a:extLst>
                </a:gridCol>
                <a:gridCol w="822960">
                  <a:extLst>
                    <a:ext uri="{9D8B030D-6E8A-4147-A177-3AD203B41FA5}">
                      <a16:colId xmlns:a16="http://schemas.microsoft.com/office/drawing/2014/main" val="3129539266"/>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500714904"/>
                  </a:ext>
                </a:extLst>
              </a:tr>
              <a:tr h="370840">
                <a:tc>
                  <a:txBody>
                    <a:bodyPr/>
                    <a:lstStyle/>
                    <a:p>
                      <a:r>
                        <a:rPr lang="en-US" sz="1000" b="1"/>
                        <a:t>@PHLYINS - 2017-03-03 08:42:56</a:t>
                      </a:r>
                      <a:r>
                        <a:rPr lang="en-US" sz="1000"/>
                        <a:t>
The #craftbeer boom continues. Our #CraftBrewery insurance fits the needs of many new &amp;amp; established operations: https://t.co/7oxFk54vZD https://t.co/nyGUzLQcs8</a:t>
                      </a:r>
                    </a:p>
                  </a:txBody>
                  <a:tcPr/>
                </a:tc>
                <a:tc>
                  <a:txBody>
                    <a:bodyPr/>
                    <a:lstStyle/>
                    <a:p>
                      <a:r>
                        <a:rPr lang="en-US" sz="1000"/>
                        <a:t>No</a:t>
                      </a:r>
                    </a:p>
                  </a:txBody>
                  <a:tcPr/>
                </a:tc>
                <a:tc>
                  <a:txBody>
                    <a:bodyPr/>
                    <a:lstStyle/>
                    <a:p>
                      <a:r>
                        <a:rPr lang="en-US" sz="1000"/>
                        <a:t>3</a:t>
                      </a:r>
                    </a:p>
                  </a:txBody>
                  <a:tcPr/>
                </a:tc>
                <a:tc>
                  <a:txBody>
                    <a:bodyPr/>
                    <a:lstStyle/>
                    <a:p>
                      <a:r>
                        <a:rPr lang="en-US" sz="1000"/>
                        <a:t>7</a:t>
                      </a:r>
                    </a:p>
                  </a:txBody>
                  <a:tcPr/>
                </a:tc>
                <a:tc>
                  <a:txBody>
                    <a:bodyPr/>
                    <a:lstStyle/>
                    <a:p>
                      <a:r>
                        <a:rPr lang="en-US" sz="1000"/>
                        <a:t>0</a:t>
                      </a:r>
                    </a:p>
                  </a:txBody>
                  <a:tcPr/>
                </a:tc>
                <a:tc>
                  <a:txBody>
                    <a:bodyPr/>
                    <a:lstStyle/>
                    <a:p>
                      <a:r>
                        <a:rPr lang="en-US" sz="1000"/>
                        <a:t>0.3932%</a:t>
                      </a:r>
                    </a:p>
                  </a:txBody>
                  <a:tcPr/>
                </a:tc>
                <a:extLst>
                  <a:ext uri="{0D108BD9-81ED-4DB2-BD59-A6C34878D82A}">
                    <a16:rowId xmlns:a16="http://schemas.microsoft.com/office/drawing/2014/main" val="3380261959"/>
                  </a:ext>
                </a:extLst>
              </a:tr>
              <a:tr h="370840">
                <a:tc>
                  <a:txBody>
                    <a:bodyPr/>
                    <a:lstStyle/>
                    <a:p>
                      <a:r>
                        <a:rPr lang="en-US" sz="1000" b="1"/>
                        <a:t>@PHLYINS - 2017-03-27 14:57:49</a:t>
                      </a:r>
                      <a:r>
                        <a:rPr lang="en-US" sz="1000"/>
                        <a:t>
#PHLY is proud to be named one of the #TopWorkplaces in the #Philadelphia area for the 8th consecutive year!  #TEAMPHLY #ToBeAGoodCompany https://t.co/nZIjjRWBRB</a:t>
                      </a:r>
                    </a:p>
                  </a:txBody>
                  <a:tcPr/>
                </a:tc>
                <a:tc>
                  <a:txBody>
                    <a:bodyPr/>
                    <a:lstStyle/>
                    <a:p>
                      <a:r>
                        <a:rPr lang="en-US" sz="1000"/>
                        <a:t>No</a:t>
                      </a:r>
                    </a:p>
                  </a:txBody>
                  <a:tcPr/>
                </a:tc>
                <a:tc>
                  <a:txBody>
                    <a:bodyPr/>
                    <a:lstStyle/>
                    <a:p>
                      <a:r>
                        <a:rPr lang="en-US" sz="1000"/>
                        <a:t>2</a:t>
                      </a:r>
                    </a:p>
                  </a:txBody>
                  <a:tcPr/>
                </a:tc>
                <a:tc>
                  <a:txBody>
                    <a:bodyPr/>
                    <a:lstStyle/>
                    <a:p>
                      <a:r>
                        <a:rPr lang="en-US" sz="1000"/>
                        <a:t>7</a:t>
                      </a:r>
                    </a:p>
                  </a:txBody>
                  <a:tcPr/>
                </a:tc>
                <a:tc>
                  <a:txBody>
                    <a:bodyPr/>
                    <a:lstStyle/>
                    <a:p>
                      <a:r>
                        <a:rPr lang="en-US" sz="1000"/>
                        <a:t>0</a:t>
                      </a:r>
                    </a:p>
                  </a:txBody>
                  <a:tcPr/>
                </a:tc>
                <a:tc>
                  <a:txBody>
                    <a:bodyPr/>
                    <a:lstStyle/>
                    <a:p>
                      <a:r>
                        <a:rPr lang="en-US" sz="1000"/>
                        <a:t>0.3513%</a:t>
                      </a:r>
                    </a:p>
                  </a:txBody>
                  <a:tcPr/>
                </a:tc>
                <a:extLst>
                  <a:ext uri="{0D108BD9-81ED-4DB2-BD59-A6C34878D82A}">
                    <a16:rowId xmlns:a16="http://schemas.microsoft.com/office/drawing/2014/main" val="1011818740"/>
                  </a:ext>
                </a:extLst>
              </a:tr>
              <a:tr h="370840">
                <a:tc>
                  <a:txBody>
                    <a:bodyPr/>
                    <a:lstStyle/>
                    <a:p>
                      <a:r>
                        <a:rPr lang="en-US" sz="1000" b="1"/>
                        <a:t>@PHLYINS - 2017-03-02 09:29:56</a:t>
                      </a:r>
                      <a:r>
                        <a:rPr lang="en-US" sz="1000"/>
                        <a:t>
PHLY was proud to join our sister companies in bringing warmth to families in need nationwide through @onewarmcoat #ToBeAGoodCompany https://t.co/c4wqlLqBRn</a:t>
                      </a:r>
                    </a:p>
                  </a:txBody>
                  <a:tcPr/>
                </a:tc>
                <a:tc>
                  <a:txBody>
                    <a:bodyPr/>
                    <a:lstStyle/>
                    <a:p>
                      <a:r>
                        <a:rPr lang="en-US" sz="1000"/>
                        <a:t>No</a:t>
                      </a:r>
                    </a:p>
                  </a:txBody>
                  <a:tcPr/>
                </a:tc>
                <a:tc>
                  <a:txBody>
                    <a:bodyPr/>
                    <a:lstStyle/>
                    <a:p>
                      <a:r>
                        <a:rPr lang="en-US" sz="1000"/>
                        <a:t>3</a:t>
                      </a:r>
                    </a:p>
                  </a:txBody>
                  <a:tcPr/>
                </a:tc>
                <a:tc>
                  <a:txBody>
                    <a:bodyPr/>
                    <a:lstStyle/>
                    <a:p>
                      <a:r>
                        <a:rPr lang="en-US" sz="1000"/>
                        <a:t>4</a:t>
                      </a:r>
                    </a:p>
                  </a:txBody>
                  <a:tcPr/>
                </a:tc>
                <a:tc>
                  <a:txBody>
                    <a:bodyPr/>
                    <a:lstStyle/>
                    <a:p>
                      <a:r>
                        <a:rPr lang="en-US" sz="1000"/>
                        <a:t>0</a:t>
                      </a:r>
                    </a:p>
                  </a:txBody>
                  <a:tcPr/>
                </a:tc>
                <a:tc>
                  <a:txBody>
                    <a:bodyPr/>
                    <a:lstStyle/>
                    <a:p>
                      <a:r>
                        <a:rPr lang="en-US" sz="1000"/>
                        <a:t>0.2753%</a:t>
                      </a:r>
                    </a:p>
                  </a:txBody>
                  <a:tcPr/>
                </a:tc>
                <a:extLst>
                  <a:ext uri="{0D108BD9-81ED-4DB2-BD59-A6C34878D82A}">
                    <a16:rowId xmlns:a16="http://schemas.microsoft.com/office/drawing/2014/main" val="361818843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799801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96543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59728122"/>
                    </a:ext>
                  </a:extLst>
                </a:gridCol>
                <a:gridCol w="1069848">
                  <a:extLst>
                    <a:ext uri="{9D8B030D-6E8A-4147-A177-3AD203B41FA5}">
                      <a16:colId xmlns:a16="http://schemas.microsoft.com/office/drawing/2014/main" val="3246973452"/>
                    </a:ext>
                  </a:extLst>
                </a:gridCol>
                <a:gridCol w="1069848">
                  <a:extLst>
                    <a:ext uri="{9D8B030D-6E8A-4147-A177-3AD203B41FA5}">
                      <a16:colId xmlns:a16="http://schemas.microsoft.com/office/drawing/2014/main" val="2379987194"/>
                    </a:ext>
                  </a:extLst>
                </a:gridCol>
                <a:gridCol w="1069848">
                  <a:extLst>
                    <a:ext uri="{9D8B030D-6E8A-4147-A177-3AD203B41FA5}">
                      <a16:colId xmlns:a16="http://schemas.microsoft.com/office/drawing/2014/main" val="2199005156"/>
                    </a:ext>
                  </a:extLst>
                </a:gridCol>
                <a:gridCol w="1069848">
                  <a:extLst>
                    <a:ext uri="{9D8B030D-6E8A-4147-A177-3AD203B41FA5}">
                      <a16:colId xmlns:a16="http://schemas.microsoft.com/office/drawing/2014/main" val="890158540"/>
                    </a:ext>
                  </a:extLst>
                </a:gridCol>
                <a:gridCol w="1069848">
                  <a:extLst>
                    <a:ext uri="{9D8B030D-6E8A-4147-A177-3AD203B41FA5}">
                      <a16:colId xmlns:a16="http://schemas.microsoft.com/office/drawing/2014/main" val="155874090"/>
                    </a:ext>
                  </a:extLst>
                </a:gridCol>
                <a:gridCol w="1069848">
                  <a:extLst>
                    <a:ext uri="{9D8B030D-6E8A-4147-A177-3AD203B41FA5}">
                      <a16:colId xmlns:a16="http://schemas.microsoft.com/office/drawing/2014/main" val="34805962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80587"/>
                  </a:ext>
                </a:extLst>
              </a:tr>
              <a:tr h="370840">
                <a:tc>
                  <a:txBody>
                    <a:bodyPr/>
                    <a:lstStyle/>
                    <a:p>
                      <a:r>
                        <a:rPr lang="en-US" sz="1000"/>
                        <a:t>Philadelphia Insurance Companies</a:t>
                      </a:r>
                    </a:p>
                  </a:txBody>
                  <a:tcPr/>
                </a:tc>
                <a:tc>
                  <a:txBody>
                    <a:bodyPr/>
                    <a:lstStyle/>
                    <a:p>
                      <a:r>
                        <a:rPr lang="en-US" sz="1000"/>
                        <a:t>12064</a:t>
                      </a:r>
                    </a:p>
                  </a:txBody>
                  <a:tcPr/>
                </a:tc>
                <a:tc>
                  <a:txBody>
                    <a:bodyPr/>
                    <a:lstStyle/>
                    <a:p>
                      <a:r>
                        <a:rPr lang="en-US" sz="1000"/>
                        <a:t>147</a:t>
                      </a:r>
                    </a:p>
                  </a:txBody>
                  <a:tcPr/>
                </a:tc>
                <a:tc>
                  <a:txBody>
                    <a:bodyPr/>
                    <a:lstStyle/>
                    <a:p>
                      <a:r>
                        <a:rPr lang="en-US" sz="1000"/>
                        <a:t>16</a:t>
                      </a:r>
                    </a:p>
                  </a:txBody>
                  <a:tcPr/>
                </a:tc>
                <a:tc>
                  <a:txBody>
                    <a:bodyPr/>
                    <a:lstStyle/>
                    <a:p>
                      <a:r>
                        <a:rPr lang="en-US" sz="1000"/>
                        <a:t>1174</a:t>
                      </a:r>
                    </a:p>
                  </a:txBody>
                  <a:tcPr/>
                </a:tc>
                <a:tc>
                  <a:txBody>
                    <a:bodyPr/>
                    <a:lstStyle/>
                    <a:p>
                      <a:r>
                        <a:rPr lang="en-US" sz="1000"/>
                        <a:t>9</a:t>
                      </a:r>
                    </a:p>
                  </a:txBody>
                  <a:tcPr/>
                </a:tc>
                <a:tc>
                  <a:txBody>
                    <a:bodyPr/>
                    <a:lstStyle/>
                    <a:p>
                      <a:r>
                        <a:rPr lang="en-US" sz="1000"/>
                        <a:t>0.6167%</a:t>
                      </a:r>
                    </a:p>
                  </a:txBody>
                  <a:tcPr/>
                </a:tc>
                <a:extLst>
                  <a:ext uri="{0D108BD9-81ED-4DB2-BD59-A6C34878D82A}">
                    <a16:rowId xmlns:a16="http://schemas.microsoft.com/office/drawing/2014/main" val="286208921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086621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53358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9109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79380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0703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10044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55450361"/>
                    </a:ext>
                  </a:extLst>
                </a:gridCol>
                <a:gridCol w="987552">
                  <a:extLst>
                    <a:ext uri="{9D8B030D-6E8A-4147-A177-3AD203B41FA5}">
                      <a16:colId xmlns:a16="http://schemas.microsoft.com/office/drawing/2014/main" val="630432076"/>
                    </a:ext>
                  </a:extLst>
                </a:gridCol>
                <a:gridCol w="987552">
                  <a:extLst>
                    <a:ext uri="{9D8B030D-6E8A-4147-A177-3AD203B41FA5}">
                      <a16:colId xmlns:a16="http://schemas.microsoft.com/office/drawing/2014/main" val="2543578902"/>
                    </a:ext>
                  </a:extLst>
                </a:gridCol>
                <a:gridCol w="987552">
                  <a:extLst>
                    <a:ext uri="{9D8B030D-6E8A-4147-A177-3AD203B41FA5}">
                      <a16:colId xmlns:a16="http://schemas.microsoft.com/office/drawing/2014/main" val="102916472"/>
                    </a:ext>
                  </a:extLst>
                </a:gridCol>
                <a:gridCol w="987552">
                  <a:extLst>
                    <a:ext uri="{9D8B030D-6E8A-4147-A177-3AD203B41FA5}">
                      <a16:colId xmlns:a16="http://schemas.microsoft.com/office/drawing/2014/main" val="3526433107"/>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114457426"/>
                  </a:ext>
                </a:extLst>
              </a:tr>
              <a:tr h="370840">
                <a:tc>
                  <a:txBody>
                    <a:bodyPr/>
                    <a:lstStyle/>
                    <a:p>
                      <a:r>
                        <a:rPr lang="en-US" sz="1000" b="1"/>
                        <a:t>Philadelphia Insurance Companies - 2017-03-27 14:44:23</a:t>
                      </a:r>
                      <a:r>
                        <a:rPr lang="en-US" sz="1000"/>
                        <a:t>
PHLY is proud to be recognized as one of the Top Workplaces in the Philadelphia region for the 8th consecutive year!  https://goo.gl/v0p7dx</a:t>
                      </a:r>
                    </a:p>
                  </a:txBody>
                  <a:tcPr/>
                </a:tc>
                <a:tc>
                  <a:txBody>
                    <a:bodyPr/>
                    <a:lstStyle/>
                    <a:p>
                      <a:r>
                        <a:rPr lang="en-US" sz="1000"/>
                        <a:t>141</a:t>
                      </a:r>
                    </a:p>
                  </a:txBody>
                  <a:tcPr/>
                </a:tc>
                <a:tc>
                  <a:txBody>
                    <a:bodyPr/>
                    <a:lstStyle/>
                    <a:p>
                      <a:r>
                        <a:rPr lang="en-US" sz="1000"/>
                        <a:t>3</a:t>
                      </a:r>
                    </a:p>
                  </a:txBody>
                  <a:tcPr/>
                </a:tc>
                <a:tc>
                  <a:txBody>
                    <a:bodyPr/>
                    <a:lstStyle/>
                    <a:p>
                      <a:r>
                        <a:rPr lang="en-US" sz="1000"/>
                        <a:t>1.1969%</a:t>
                      </a:r>
                    </a:p>
                  </a:txBody>
                  <a:tcPr/>
                </a:tc>
                <a:tc>
                  <a:txBody>
                    <a:bodyPr/>
                    <a:lstStyle/>
                    <a:p>
                      <a:r>
                        <a:rPr lang="en-US" sz="1000"/>
                        <a:t>Photo</a:t>
                      </a:r>
                    </a:p>
                  </a:txBody>
                  <a:tcPr/>
                </a:tc>
                <a:extLst>
                  <a:ext uri="{0D108BD9-81ED-4DB2-BD59-A6C34878D82A}">
                    <a16:rowId xmlns:a16="http://schemas.microsoft.com/office/drawing/2014/main" val="311418147"/>
                  </a:ext>
                </a:extLst>
              </a:tr>
              <a:tr h="370840">
                <a:tc>
                  <a:txBody>
                    <a:bodyPr/>
                    <a:lstStyle/>
                    <a:p>
                      <a:r>
                        <a:rPr lang="en-US" sz="1000" b="1"/>
                        <a:t>Philadelphia Insurance Companies - 2017-03-16 16:35:27</a:t>
                      </a:r>
                      <a:r>
                        <a:rPr lang="en-US" sz="1000"/>
                        <a:t>
Last week, TEAMPHLY helped 98 disadvantaged kids by volunteering with Cradles to Crayons! PHLY employees in our Naperville, IL office rolled up their sleeves and sorted clothes for children at The Giving Factory warehouse in Chicago.</a:t>
                      </a:r>
                    </a:p>
                  </a:txBody>
                  <a:tcPr/>
                </a:tc>
                <a:tc>
                  <a:txBody>
                    <a:bodyPr/>
                    <a:lstStyle/>
                    <a:p>
                      <a:r>
                        <a:rPr lang="en-US" sz="1000"/>
                        <a:t>123</a:t>
                      </a:r>
                    </a:p>
                  </a:txBody>
                  <a:tcPr/>
                </a:tc>
                <a:tc>
                  <a:txBody>
                    <a:bodyPr/>
                    <a:lstStyle/>
                    <a:p>
                      <a:r>
                        <a:rPr lang="en-US" sz="1000"/>
                        <a:t>1</a:t>
                      </a:r>
                    </a:p>
                  </a:txBody>
                  <a:tcPr/>
                </a:tc>
                <a:tc>
                  <a:txBody>
                    <a:bodyPr/>
                    <a:lstStyle/>
                    <a:p>
                      <a:r>
                        <a:rPr lang="en-US" sz="1000"/>
                        <a:t>1.0347%</a:t>
                      </a:r>
                    </a:p>
                  </a:txBody>
                  <a:tcPr/>
                </a:tc>
                <a:tc>
                  <a:txBody>
                    <a:bodyPr/>
                    <a:lstStyle/>
                    <a:p>
                      <a:r>
                        <a:rPr lang="en-US" sz="1000"/>
                        <a:t>Photo</a:t>
                      </a:r>
                    </a:p>
                  </a:txBody>
                  <a:tcPr/>
                </a:tc>
                <a:extLst>
                  <a:ext uri="{0D108BD9-81ED-4DB2-BD59-A6C34878D82A}">
                    <a16:rowId xmlns:a16="http://schemas.microsoft.com/office/drawing/2014/main" val="3554514677"/>
                  </a:ext>
                </a:extLst>
              </a:tr>
              <a:tr h="370840">
                <a:tc>
                  <a:txBody>
                    <a:bodyPr/>
                    <a:lstStyle/>
                    <a:p>
                      <a:r>
                        <a:rPr lang="en-US" sz="1000" b="1"/>
                        <a:t>Philadelphia Insurance Companies - 2017-03-23 12:37:42</a:t>
                      </a:r>
                      <a:r>
                        <a:rPr lang="en-US" sz="1000"/>
                        <a:t>
What does a career with PHLY look like?  Here's a peek at why Patricia Graves, who works in our Customer Service Department, loves being on TEAMPHLY!</a:t>
                      </a:r>
                    </a:p>
                  </a:txBody>
                  <a:tcPr/>
                </a:tc>
                <a:tc>
                  <a:txBody>
                    <a:bodyPr/>
                    <a:lstStyle/>
                    <a:p>
                      <a:r>
                        <a:rPr lang="en-US" sz="1000"/>
                        <a:t>111</a:t>
                      </a:r>
                    </a:p>
                  </a:txBody>
                  <a:tcPr/>
                </a:tc>
                <a:tc>
                  <a:txBody>
                    <a:bodyPr/>
                    <a:lstStyle/>
                    <a:p>
                      <a:r>
                        <a:rPr lang="en-US" sz="1000"/>
                        <a:t>0</a:t>
                      </a:r>
                    </a:p>
                  </a:txBody>
                  <a:tcPr/>
                </a:tc>
                <a:tc>
                  <a:txBody>
                    <a:bodyPr/>
                    <a:lstStyle/>
                    <a:p>
                      <a:r>
                        <a:rPr lang="en-US" sz="1000"/>
                        <a:t>0.9241%</a:t>
                      </a:r>
                    </a:p>
                  </a:txBody>
                  <a:tcPr/>
                </a:tc>
                <a:tc>
                  <a:txBody>
                    <a:bodyPr/>
                    <a:lstStyle/>
                    <a:p>
                      <a:r>
                        <a:rPr lang="en-US" sz="1000"/>
                        <a:t>Photo</a:t>
                      </a:r>
                    </a:p>
                  </a:txBody>
                  <a:tcPr/>
                </a:tc>
                <a:extLst>
                  <a:ext uri="{0D108BD9-81ED-4DB2-BD59-A6C34878D82A}">
                    <a16:rowId xmlns:a16="http://schemas.microsoft.com/office/drawing/2014/main" val="2507873706"/>
                  </a:ext>
                </a:extLst>
              </a:tr>
              <a:tr h="370840">
                <a:tc>
                  <a:txBody>
                    <a:bodyPr/>
                    <a:lstStyle/>
                    <a:p>
                      <a:r>
                        <a:rPr lang="en-US" sz="1000" b="1"/>
                        <a:t>Philadelphia Insurance Companies - 2017-03-06 09:50:34</a:t>
                      </a:r>
                      <a:r>
                        <a:rPr lang="en-US" sz="1000"/>
                        <a:t>
PHLY provides flexible and comprehensive coverage for both new and established craft breweries and distilleries. Our general liability policy covers product recall and additional insureds, and includes industry-specific management tools. Learn more: https://goo.gl/8yFKLu</a:t>
                      </a:r>
                    </a:p>
                  </a:txBody>
                  <a:tcPr/>
                </a:tc>
                <a:tc>
                  <a:txBody>
                    <a:bodyPr/>
                    <a:lstStyle/>
                    <a:p>
                      <a:r>
                        <a:rPr lang="en-US" sz="1000"/>
                        <a:t>105</a:t>
                      </a:r>
                    </a:p>
                  </a:txBody>
                  <a:tcPr/>
                </a:tc>
                <a:tc>
                  <a:txBody>
                    <a:bodyPr/>
                    <a:lstStyle/>
                    <a:p>
                      <a:r>
                        <a:rPr lang="en-US" sz="1000"/>
                        <a:t>0</a:t>
                      </a:r>
                    </a:p>
                  </a:txBody>
                  <a:tcPr/>
                </a:tc>
                <a:tc>
                  <a:txBody>
                    <a:bodyPr/>
                    <a:lstStyle/>
                    <a:p>
                      <a:r>
                        <a:rPr lang="en-US" sz="1000"/>
                        <a:t>0.8795%</a:t>
                      </a:r>
                    </a:p>
                  </a:txBody>
                  <a:tcPr/>
                </a:tc>
                <a:tc>
                  <a:txBody>
                    <a:bodyPr/>
                    <a:lstStyle/>
                    <a:p>
                      <a:r>
                        <a:rPr lang="en-US" sz="1000"/>
                        <a:t>Photo</a:t>
                      </a:r>
                    </a:p>
                  </a:txBody>
                  <a:tcPr/>
                </a:tc>
                <a:extLst>
                  <a:ext uri="{0D108BD9-81ED-4DB2-BD59-A6C34878D82A}">
                    <a16:rowId xmlns:a16="http://schemas.microsoft.com/office/drawing/2014/main" val="3412937305"/>
                  </a:ext>
                </a:extLst>
              </a:tr>
              <a:tr h="370840">
                <a:tc>
                  <a:txBody>
                    <a:bodyPr/>
                    <a:lstStyle/>
                    <a:p>
                      <a:r>
                        <a:rPr lang="en-US" sz="1000" b="1"/>
                        <a:t>Philadelphia Insurance Companies - 2017-03-08 16:42:38</a:t>
                      </a:r>
                      <a:r>
                        <a:rPr lang="en-US" sz="1000"/>
                        <a:t>
PHLY's professional sports package is designed to fulfill a wide range of special insurance needs for professional sports teams, leagues, stadiums and arenas. Learn more: https://goo.gl/oh0vAU</a:t>
                      </a:r>
                    </a:p>
                  </a:txBody>
                  <a:tcPr/>
                </a:tc>
                <a:tc>
                  <a:txBody>
                    <a:bodyPr/>
                    <a:lstStyle/>
                    <a:p>
                      <a:r>
                        <a:rPr lang="en-US" sz="1000"/>
                        <a:t>90</a:t>
                      </a:r>
                    </a:p>
                  </a:txBody>
                  <a:tcPr/>
                </a:tc>
                <a:tc>
                  <a:txBody>
                    <a:bodyPr/>
                    <a:lstStyle/>
                    <a:p>
                      <a:r>
                        <a:rPr lang="en-US" sz="1000"/>
                        <a:t>0</a:t>
                      </a:r>
                    </a:p>
                  </a:txBody>
                  <a:tcPr/>
                </a:tc>
                <a:tc>
                  <a:txBody>
                    <a:bodyPr/>
                    <a:lstStyle/>
                    <a:p>
                      <a:r>
                        <a:rPr lang="en-US" sz="1000"/>
                        <a:t>0.7537%</a:t>
                      </a:r>
                    </a:p>
                  </a:txBody>
                  <a:tcPr/>
                </a:tc>
                <a:tc>
                  <a:txBody>
                    <a:bodyPr/>
                    <a:lstStyle/>
                    <a:p>
                      <a:r>
                        <a:rPr lang="en-US" sz="1000"/>
                        <a:t>Photo</a:t>
                      </a:r>
                    </a:p>
                  </a:txBody>
                  <a:tcPr/>
                </a:tc>
                <a:extLst>
                  <a:ext uri="{0D108BD9-81ED-4DB2-BD59-A6C34878D82A}">
                    <a16:rowId xmlns:a16="http://schemas.microsoft.com/office/drawing/2014/main" val="355924481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8117786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575</Words>
  <Application>Microsoft Office PowerPoint</Application>
  <PresentationFormat>On-screen Show (4:3)</PresentationFormat>
  <Paragraphs>258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Arial</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2017-04-05T13:00:49Z</dcterms:created>
  <dcterms:modified xsi:type="dcterms:W3CDTF">2017-04-05T13:01:11Z</dcterms:modified>
</cp:coreProperties>
</file>