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42795</c:v>
                </c:pt>
              </c:numCache>
            </c:numRef>
          </c:cat>
          <c:val>
            <c:numRef>
              <c:f>Sheet1!$B$2</c:f>
              <c:numCache>
                <c:formatCode>General</c:formatCode>
                <c:ptCount val="1"/>
                <c:pt idx="0">
                  <c:v>58</c:v>
                </c:pt>
              </c:numCache>
            </c:numRef>
          </c:val>
          <c:extLst>
            <c:ext xmlns:c16="http://schemas.microsoft.com/office/drawing/2014/chart" uri="{C3380CC4-5D6E-409C-BE32-E72D297353CC}">
              <c16:uniqueId val="{00000000-B081-4EA9-B67F-BC3FE2B09831}"/>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42795</c:v>
                </c:pt>
              </c:numCache>
            </c:numRef>
          </c:cat>
          <c:val>
            <c:numRef>
              <c:f>Sheet1!$C$2</c:f>
              <c:numCache>
                <c:formatCode>General</c:formatCode>
                <c:ptCount val="1"/>
                <c:pt idx="0">
                  <c:v>36</c:v>
                </c:pt>
              </c:numCache>
            </c:numRef>
          </c:val>
          <c:extLst>
            <c:ext xmlns:c16="http://schemas.microsoft.com/office/drawing/2014/chart" uri="{C3380CC4-5D6E-409C-BE32-E72D297353CC}">
              <c16:uniqueId val="{00000001-B081-4EA9-B67F-BC3FE2B09831}"/>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42795</c:v>
                </c:pt>
              </c:numCache>
            </c:numRef>
          </c:cat>
          <c:val>
            <c:numRef>
              <c:f>Sheet1!$D$2</c:f>
              <c:numCache>
                <c:formatCode>General</c:formatCode>
                <c:ptCount val="1"/>
                <c:pt idx="0">
                  <c:v>0</c:v>
                </c:pt>
              </c:numCache>
            </c:numRef>
          </c:val>
          <c:extLst>
            <c:ext xmlns:c16="http://schemas.microsoft.com/office/drawing/2014/chart" uri="{C3380CC4-5D6E-409C-BE32-E72D297353CC}">
              <c16:uniqueId val="{00000002-B081-4EA9-B67F-BC3FE2B09831}"/>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42795</c:v>
                </c:pt>
              </c:numCache>
            </c:numRef>
          </c:cat>
          <c:val>
            <c:numRef>
              <c:f>Sheet1!$E$2</c:f>
              <c:numCache>
                <c:formatCode>General</c:formatCode>
                <c:ptCount val="1"/>
                <c:pt idx="0">
                  <c:v>0</c:v>
                </c:pt>
              </c:numCache>
            </c:numRef>
          </c:val>
          <c:extLst>
            <c:ext xmlns:c16="http://schemas.microsoft.com/office/drawing/2014/chart" uri="{C3380CC4-5D6E-409C-BE32-E72D297353CC}">
              <c16:uniqueId val="{00000003-B081-4EA9-B67F-BC3FE2B09831}"/>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42795</c:v>
                </c:pt>
              </c:numCache>
            </c:numRef>
          </c:cat>
          <c:val>
            <c:numRef>
              <c:f>Sheet1!$F$2</c:f>
              <c:numCache>
                <c:formatCode>General</c:formatCode>
                <c:ptCount val="1"/>
                <c:pt idx="0">
                  <c:v>3071</c:v>
                </c:pt>
              </c:numCache>
            </c:numRef>
          </c:val>
          <c:extLst>
            <c:ext xmlns:c16="http://schemas.microsoft.com/office/drawing/2014/chart" uri="{C3380CC4-5D6E-409C-BE32-E72D297353CC}">
              <c16:uniqueId val="{00000004-B081-4EA9-B67F-BC3FE2B09831}"/>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42795</c:v>
                </c:pt>
              </c:numCache>
            </c:numRef>
          </c:cat>
          <c:val>
            <c:numRef>
              <c:f>Sheet1!$G$2</c:f>
              <c:numCache>
                <c:formatCode>General</c:formatCode>
                <c:ptCount val="1"/>
                <c:pt idx="0">
                  <c:v>0</c:v>
                </c:pt>
              </c:numCache>
            </c:numRef>
          </c:val>
          <c:extLst>
            <c:ext xmlns:c16="http://schemas.microsoft.com/office/drawing/2014/chart" uri="{C3380CC4-5D6E-409C-BE32-E72D297353CC}">
              <c16:uniqueId val="{00000005-B081-4EA9-B67F-BC3FE2B09831}"/>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42795</c:v>
                </c:pt>
              </c:numCache>
            </c:numRef>
          </c:cat>
          <c:val>
            <c:numRef>
              <c:f>Sheet1!$H$2</c:f>
              <c:numCache>
                <c:formatCode>General</c:formatCode>
                <c:ptCount val="1"/>
                <c:pt idx="0">
                  <c:v>0</c:v>
                </c:pt>
              </c:numCache>
            </c:numRef>
          </c:val>
          <c:extLst>
            <c:ext xmlns:c16="http://schemas.microsoft.com/office/drawing/2014/chart" uri="{C3380CC4-5D6E-409C-BE32-E72D297353CC}">
              <c16:uniqueId val="{00000006-B081-4EA9-B67F-BC3FE2B09831}"/>
            </c:ext>
          </c:extLst>
        </c:ser>
        <c:dLbls>
          <c:showLegendKey val="0"/>
          <c:showVal val="0"/>
          <c:showCatName val="0"/>
          <c:showSerName val="0"/>
          <c:showPercent val="0"/>
          <c:showBubbleSize val="0"/>
        </c:dLbls>
        <c:gapWidth val="219"/>
        <c:overlap val="-27"/>
        <c:axId val="146710376"/>
        <c:axId val="236341768"/>
      </c:barChart>
      <c:dateAx>
        <c:axId val="146710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341768"/>
        <c:crosses val="autoZero"/>
        <c:auto val="1"/>
        <c:lblOffset val="100"/>
        <c:baseTimeUnit val="days"/>
      </c:dateAx>
      <c:valAx>
        <c:axId val="23634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710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1</c:v>
                </c:pt>
                <c:pt idx="2">
                  <c:v>2</c:v>
                </c:pt>
                <c:pt idx="3">
                  <c:v>1</c:v>
                </c:pt>
              </c:numCache>
            </c:numRef>
          </c:val>
          <c:extLst>
            <c:ext xmlns:c16="http://schemas.microsoft.com/office/drawing/2014/chart" uri="{C3380CC4-5D6E-409C-BE32-E72D297353CC}">
              <c16:uniqueId val="{00000000-4D05-41BC-96B5-74A66D1317D9}"/>
            </c:ext>
          </c:extLst>
        </c:ser>
        <c:dLbls>
          <c:showLegendKey val="0"/>
          <c:showVal val="0"/>
          <c:showCatName val="0"/>
          <c:showSerName val="0"/>
          <c:showPercent val="0"/>
          <c:showBubbleSize val="0"/>
        </c:dLbls>
        <c:gapWidth val="219"/>
        <c:overlap val="-27"/>
        <c:axId val="268281152"/>
        <c:axId val="268276560"/>
      </c:barChart>
      <c:dateAx>
        <c:axId val="268281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276560"/>
        <c:crosses val="autoZero"/>
        <c:auto val="1"/>
        <c:lblOffset val="100"/>
        <c:baseTimeUnit val="months"/>
      </c:dateAx>
      <c:valAx>
        <c:axId val="268276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281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2</c:v>
                </c:pt>
                <c:pt idx="2">
                  <c:v>2</c:v>
                </c:pt>
                <c:pt idx="3">
                  <c:v>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3FF-4D94-B4C8-1A77E1F19F0C}"/>
            </c:ext>
          </c:extLst>
        </c:ser>
        <c:dLbls>
          <c:showLegendKey val="0"/>
          <c:showVal val="0"/>
          <c:showCatName val="0"/>
          <c:showSerName val="0"/>
          <c:showPercent val="0"/>
          <c:showBubbleSize val="0"/>
        </c:dLbls>
        <c:gapWidth val="219"/>
        <c:overlap val="-27"/>
        <c:axId val="271057376"/>
        <c:axId val="271063280"/>
      </c:barChart>
      <c:dateAx>
        <c:axId val="271057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063280"/>
        <c:crosses val="autoZero"/>
        <c:auto val="1"/>
        <c:lblOffset val="100"/>
        <c:baseTimeUnit val="months"/>
      </c:dateAx>
      <c:valAx>
        <c:axId val="271063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05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1606</c:v>
                </c:pt>
                <c:pt idx="1">
                  <c:v>741</c:v>
                </c:pt>
                <c:pt idx="2">
                  <c:v>1556</c:v>
                </c:pt>
                <c:pt idx="3">
                  <c:v>69</c:v>
                </c:pt>
              </c:numCache>
            </c:numRef>
          </c:val>
          <c:extLst>
            <c:ext xmlns:c16="http://schemas.microsoft.com/office/drawing/2014/chart" uri="{C3380CC4-5D6E-409C-BE32-E72D297353CC}">
              <c16:uniqueId val="{00000000-DC44-400B-AE2F-AB415BB75548}"/>
            </c:ext>
          </c:extLst>
        </c:ser>
        <c:dLbls>
          <c:showLegendKey val="0"/>
          <c:showVal val="0"/>
          <c:showCatName val="0"/>
          <c:showSerName val="0"/>
          <c:showPercent val="0"/>
          <c:showBubbleSize val="0"/>
        </c:dLbls>
        <c:gapWidth val="219"/>
        <c:overlap val="-27"/>
        <c:axId val="271060984"/>
        <c:axId val="271064264"/>
      </c:barChart>
      <c:dateAx>
        <c:axId val="271060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064264"/>
        <c:crosses val="autoZero"/>
        <c:auto val="1"/>
        <c:lblOffset val="100"/>
        <c:baseTimeUnit val="months"/>
      </c:dateAx>
      <c:valAx>
        <c:axId val="271064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060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0</c:v>
                </c:pt>
              </c:numCache>
            </c:numRef>
          </c:val>
          <c:extLst>
            <c:ext xmlns:c16="http://schemas.microsoft.com/office/drawing/2014/chart" uri="{C3380CC4-5D6E-409C-BE32-E72D297353CC}">
              <c16:uniqueId val="{00000000-45F5-4E36-9A5B-8E2381701E05}"/>
            </c:ext>
          </c:extLst>
        </c:ser>
        <c:dLbls>
          <c:showLegendKey val="0"/>
          <c:showVal val="0"/>
          <c:showCatName val="0"/>
          <c:showSerName val="0"/>
          <c:showPercent val="0"/>
          <c:showBubbleSize val="0"/>
        </c:dLbls>
        <c:gapWidth val="219"/>
        <c:overlap val="-27"/>
        <c:axId val="277885048"/>
        <c:axId val="277885376"/>
      </c:barChart>
      <c:dateAx>
        <c:axId val="277885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85376"/>
        <c:crosses val="autoZero"/>
        <c:auto val="1"/>
        <c:lblOffset val="100"/>
        <c:baseTimeUnit val="months"/>
      </c:dateAx>
      <c:valAx>
        <c:axId val="27788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8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E4E-4B78-A93F-68EB1AEB5F70}"/>
            </c:ext>
          </c:extLst>
        </c:ser>
        <c:dLbls>
          <c:showLegendKey val="0"/>
          <c:showVal val="0"/>
          <c:showCatName val="0"/>
          <c:showSerName val="0"/>
          <c:showPercent val="0"/>
          <c:showBubbleSize val="0"/>
        </c:dLbls>
        <c:gapWidth val="219"/>
        <c:overlap val="-27"/>
        <c:axId val="277891936"/>
        <c:axId val="277889968"/>
      </c:barChart>
      <c:dateAx>
        <c:axId val="277891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89968"/>
        <c:crosses val="autoZero"/>
        <c:auto val="1"/>
        <c:lblOffset val="100"/>
        <c:baseTimeUnit val="months"/>
      </c:dateAx>
      <c:valAx>
        <c:axId val="27788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89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6</c:v>
                </c:pt>
              </c:numCache>
            </c:numRef>
          </c:val>
          <c:extLst>
            <c:ext xmlns:c16="http://schemas.microsoft.com/office/drawing/2014/chart" uri="{C3380CC4-5D6E-409C-BE32-E72D297353CC}">
              <c16:uniqueId val="{00000000-816C-4BEB-AC21-A4E909051444}"/>
            </c:ext>
          </c:extLst>
        </c:ser>
        <c:dLbls>
          <c:showLegendKey val="0"/>
          <c:showVal val="0"/>
          <c:showCatName val="0"/>
          <c:showSerName val="0"/>
          <c:showPercent val="0"/>
          <c:showBubbleSize val="0"/>
        </c:dLbls>
        <c:gapWidth val="219"/>
        <c:overlap val="-27"/>
        <c:axId val="281029784"/>
        <c:axId val="281035032"/>
      </c:barChart>
      <c:dateAx>
        <c:axId val="281029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35032"/>
        <c:crosses val="autoZero"/>
        <c:auto val="1"/>
        <c:lblOffset val="100"/>
        <c:baseTimeUnit val="months"/>
      </c:dateAx>
      <c:valAx>
        <c:axId val="28103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2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10</c:v>
                </c:pt>
                <c:pt idx="1">
                  <c:v>13</c:v>
                </c:pt>
                <c:pt idx="2">
                  <c:v>20</c:v>
                </c:pt>
                <c:pt idx="3">
                  <c:v>16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325-492C-A7B6-42B513A3AE0A}"/>
            </c:ext>
          </c:extLst>
        </c:ser>
        <c:dLbls>
          <c:showLegendKey val="0"/>
          <c:showVal val="0"/>
          <c:showCatName val="0"/>
          <c:showSerName val="0"/>
          <c:showPercent val="0"/>
          <c:showBubbleSize val="0"/>
        </c:dLbls>
        <c:gapWidth val="219"/>
        <c:overlap val="-27"/>
        <c:axId val="235922776"/>
        <c:axId val="235924416"/>
      </c:barChart>
      <c:dateAx>
        <c:axId val="235922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924416"/>
        <c:crosses val="autoZero"/>
        <c:auto val="1"/>
        <c:lblOffset val="100"/>
        <c:baseTimeUnit val="months"/>
      </c:dateAx>
      <c:valAx>
        <c:axId val="235924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92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TMA Social Media</a:t>
            </a:r>
          </a:p>
        </p:txBody>
      </p:sp>
      <p:sp>
        <p:nvSpPr>
          <p:cNvPr id="3" name="Subtitle 2"/>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893186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86808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1256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28554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82595676"/>
                    </a:ext>
                  </a:extLst>
                </a:gridCol>
                <a:gridCol w="740664">
                  <a:extLst>
                    <a:ext uri="{9D8B030D-6E8A-4147-A177-3AD203B41FA5}">
                      <a16:colId xmlns:a16="http://schemas.microsoft.com/office/drawing/2014/main" val="1908929749"/>
                    </a:ext>
                  </a:extLst>
                </a:gridCol>
                <a:gridCol w="740664">
                  <a:extLst>
                    <a:ext uri="{9D8B030D-6E8A-4147-A177-3AD203B41FA5}">
                      <a16:colId xmlns:a16="http://schemas.microsoft.com/office/drawing/2014/main" val="2099969929"/>
                    </a:ext>
                  </a:extLst>
                </a:gridCol>
                <a:gridCol w="740664">
                  <a:extLst>
                    <a:ext uri="{9D8B030D-6E8A-4147-A177-3AD203B41FA5}">
                      <a16:colId xmlns:a16="http://schemas.microsoft.com/office/drawing/2014/main" val="3463269408"/>
                    </a:ext>
                  </a:extLst>
                </a:gridCol>
                <a:gridCol w="740664">
                  <a:extLst>
                    <a:ext uri="{9D8B030D-6E8A-4147-A177-3AD203B41FA5}">
                      <a16:colId xmlns:a16="http://schemas.microsoft.com/office/drawing/2014/main" val="3112878415"/>
                    </a:ext>
                  </a:extLst>
                </a:gridCol>
                <a:gridCol w="740664">
                  <a:extLst>
                    <a:ext uri="{9D8B030D-6E8A-4147-A177-3AD203B41FA5}">
                      <a16:colId xmlns:a16="http://schemas.microsoft.com/office/drawing/2014/main" val="2347097575"/>
                    </a:ext>
                  </a:extLst>
                </a:gridCol>
                <a:gridCol w="740664">
                  <a:extLst>
                    <a:ext uri="{9D8B030D-6E8A-4147-A177-3AD203B41FA5}">
                      <a16:colId xmlns:a16="http://schemas.microsoft.com/office/drawing/2014/main" val="2208063721"/>
                    </a:ext>
                  </a:extLst>
                </a:gridCol>
                <a:gridCol w="740664">
                  <a:extLst>
                    <a:ext uri="{9D8B030D-6E8A-4147-A177-3AD203B41FA5}">
                      <a16:colId xmlns:a16="http://schemas.microsoft.com/office/drawing/2014/main" val="464348319"/>
                    </a:ext>
                  </a:extLst>
                </a:gridCol>
                <a:gridCol w="740664">
                  <a:extLst>
                    <a:ext uri="{9D8B030D-6E8A-4147-A177-3AD203B41FA5}">
                      <a16:colId xmlns:a16="http://schemas.microsoft.com/office/drawing/2014/main" val="2534991598"/>
                    </a:ext>
                  </a:extLst>
                </a:gridCol>
                <a:gridCol w="740664">
                  <a:extLst>
                    <a:ext uri="{9D8B030D-6E8A-4147-A177-3AD203B41FA5}">
                      <a16:colId xmlns:a16="http://schemas.microsoft.com/office/drawing/2014/main" val="205814873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04289012"/>
                  </a:ext>
                </a:extLst>
              </a:tr>
              <a:tr h="370840">
                <a:tc>
                  <a:txBody>
                    <a:bodyPr/>
                    <a:lstStyle/>
                    <a:p>
                      <a:r>
                        <a:rPr lang="en-US" sz="1000"/>
                        <a:t>Tokio Marine America</a:t>
                      </a:r>
                    </a:p>
                  </a:txBody>
                  <a:tcPr/>
                </a:tc>
                <a:tc>
                  <a:txBody>
                    <a:bodyPr/>
                    <a:lstStyle/>
                    <a:p>
                      <a:r>
                        <a:rPr lang="en-US" sz="1000"/>
                        <a:t>58</a:t>
                      </a:r>
                    </a:p>
                  </a:txBody>
                  <a:tcPr/>
                </a:tc>
                <a:tc>
                  <a:txBody>
                    <a:bodyPr/>
                    <a:lstStyle/>
                    <a:p>
                      <a:r>
                        <a:rPr lang="en-US" sz="1000"/>
                        <a:t>2</a:t>
                      </a:r>
                    </a:p>
                  </a:txBody>
                  <a:tcPr/>
                </a:tc>
                <a:tc>
                  <a:txBody>
                    <a:bodyPr/>
                    <a:lstStyle/>
                    <a:p>
                      <a:r>
                        <a:rPr lang="en-US" sz="1000"/>
                        <a:t>14</a:t>
                      </a:r>
                    </a:p>
                  </a:txBody>
                  <a:tcPr/>
                </a:tc>
                <a:tc>
                  <a:txBody>
                    <a:bodyPr/>
                    <a:lstStyle/>
                    <a:p>
                      <a:r>
                        <a:rPr lang="en-US" sz="1000"/>
                        <a:t>35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4.5113%</a:t>
                      </a:r>
                    </a:p>
                  </a:txBody>
                  <a:tcPr/>
                </a:tc>
                <a:tc>
                  <a:txBody>
                    <a:bodyPr/>
                    <a:lstStyle/>
                    <a:p>
                      <a:r>
                        <a:rPr lang="en-US" sz="1000"/>
                        <a:t>0.0%</a:t>
                      </a:r>
                    </a:p>
                  </a:txBody>
                  <a:tcPr/>
                </a:tc>
                <a:extLst>
                  <a:ext uri="{0D108BD9-81ED-4DB2-BD59-A6C34878D82A}">
                    <a16:rowId xmlns:a16="http://schemas.microsoft.com/office/drawing/2014/main" val="54826322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777634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159640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8090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84667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6586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75621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6619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31174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32281023"/>
                    </a:ext>
                  </a:extLst>
                </a:gridCol>
                <a:gridCol w="658368">
                  <a:extLst>
                    <a:ext uri="{9D8B030D-6E8A-4147-A177-3AD203B41FA5}">
                      <a16:colId xmlns:a16="http://schemas.microsoft.com/office/drawing/2014/main" val="117522743"/>
                    </a:ext>
                  </a:extLst>
                </a:gridCol>
                <a:gridCol w="658368">
                  <a:extLst>
                    <a:ext uri="{9D8B030D-6E8A-4147-A177-3AD203B41FA5}">
                      <a16:colId xmlns:a16="http://schemas.microsoft.com/office/drawing/2014/main" val="3324428298"/>
                    </a:ext>
                  </a:extLst>
                </a:gridCol>
                <a:gridCol w="658368">
                  <a:extLst>
                    <a:ext uri="{9D8B030D-6E8A-4147-A177-3AD203B41FA5}">
                      <a16:colId xmlns:a16="http://schemas.microsoft.com/office/drawing/2014/main" val="2522088541"/>
                    </a:ext>
                  </a:extLst>
                </a:gridCol>
                <a:gridCol w="658368">
                  <a:extLst>
                    <a:ext uri="{9D8B030D-6E8A-4147-A177-3AD203B41FA5}">
                      <a16:colId xmlns:a16="http://schemas.microsoft.com/office/drawing/2014/main" val="2717317009"/>
                    </a:ext>
                  </a:extLst>
                </a:gridCol>
                <a:gridCol w="658368">
                  <a:extLst>
                    <a:ext uri="{9D8B030D-6E8A-4147-A177-3AD203B41FA5}">
                      <a16:colId xmlns:a16="http://schemas.microsoft.com/office/drawing/2014/main" val="3848246386"/>
                    </a:ext>
                  </a:extLst>
                </a:gridCol>
                <a:gridCol w="658368">
                  <a:extLst>
                    <a:ext uri="{9D8B030D-6E8A-4147-A177-3AD203B41FA5}">
                      <a16:colId xmlns:a16="http://schemas.microsoft.com/office/drawing/2014/main" val="1011131598"/>
                    </a:ext>
                  </a:extLst>
                </a:gridCol>
                <a:gridCol w="658368">
                  <a:extLst>
                    <a:ext uri="{9D8B030D-6E8A-4147-A177-3AD203B41FA5}">
                      <a16:colId xmlns:a16="http://schemas.microsoft.com/office/drawing/2014/main" val="3106607009"/>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664112948"/>
                  </a:ext>
                </a:extLst>
              </a:tr>
              <a:tr h="370840">
                <a:tc>
                  <a:txBody>
                    <a:bodyPr/>
                    <a:lstStyle/>
                    <a:p>
                      <a:r>
                        <a:rPr lang="en-US" sz="1000" b="1"/>
                        <a:t>Tokio Marine America - 2017-03-28 14:09:28</a:t>
                      </a:r>
                      <a:r>
                        <a:rPr lang="en-US" sz="1000"/>
                        <a:t>
The end of March/early April is a bittersweet time as we say goodbye to our friends as they rotate back to Japan while we welcome new Tokio Marine colleagues coming into the states.</a:t>
                      </a:r>
                    </a:p>
                  </a:txBody>
                  <a:tcPr/>
                </a:tc>
                <a:tc>
                  <a:txBody>
                    <a:bodyPr/>
                    <a:lstStyle/>
                    <a:p>
                      <a:r>
                        <a:rPr lang="en-US" sz="1000"/>
                        <a:t>8</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13.7931%</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324529575"/>
                  </a:ext>
                </a:extLst>
              </a:tr>
              <a:tr h="370840">
                <a:tc>
                  <a:txBody>
                    <a:bodyPr/>
                    <a:lstStyle/>
                    <a:p>
                      <a:r>
                        <a:rPr lang="en-US" sz="1000" b="1"/>
                        <a:t>Tokio Marine America - 2017-03-01 14:35:19</a:t>
                      </a:r>
                      <a:r>
                        <a:rPr lang="en-US" sz="1000"/>
                        <a:t>
In our continuing Good Company efforts, Tokio Marine Group Companies raised over $16,000 and donated over 2,000 coats to the One Warm Coat organization. #onewarmcoat #tobeagoodcompany. If you would like to give, donations can be made online at http://www.onewarmcoat.org/donate/.</a:t>
                      </a:r>
                    </a:p>
                  </a:txBody>
                  <a:tcPr/>
                </a:tc>
                <a:tc>
                  <a:txBody>
                    <a:bodyPr/>
                    <a:lstStyle/>
                    <a:p>
                      <a:r>
                        <a:rPr lang="en-US" sz="1000"/>
                        <a:t>7</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12.5000%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971652588"/>
                  </a:ext>
                </a:extLst>
              </a:tr>
              <a:tr h="370840">
                <a:tc>
                  <a:txBody>
                    <a:bodyPr/>
                    <a:lstStyle/>
                    <a:p>
                      <a:r>
                        <a:rPr lang="en-US" sz="1000" b="1"/>
                        <a:t>Tokio Marine America - 2017-03-17 14:14:26</a:t>
                      </a:r>
                      <a:r>
                        <a:rPr lang="en-US" sz="1000"/>
                        <a:t>
Happy St. Patrick's Day!!!!</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12.5000%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010587478"/>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605254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06210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67037595"/>
                    </a:ext>
                  </a:extLst>
                </a:gridCol>
                <a:gridCol w="493776">
                  <a:extLst>
                    <a:ext uri="{9D8B030D-6E8A-4147-A177-3AD203B41FA5}">
                      <a16:colId xmlns:a16="http://schemas.microsoft.com/office/drawing/2014/main" val="1003701591"/>
                    </a:ext>
                  </a:extLst>
                </a:gridCol>
                <a:gridCol w="493776">
                  <a:extLst>
                    <a:ext uri="{9D8B030D-6E8A-4147-A177-3AD203B41FA5}">
                      <a16:colId xmlns:a16="http://schemas.microsoft.com/office/drawing/2014/main" val="288483537"/>
                    </a:ext>
                  </a:extLst>
                </a:gridCol>
                <a:gridCol w="493776">
                  <a:extLst>
                    <a:ext uri="{9D8B030D-6E8A-4147-A177-3AD203B41FA5}">
                      <a16:colId xmlns:a16="http://schemas.microsoft.com/office/drawing/2014/main" val="1251170214"/>
                    </a:ext>
                  </a:extLst>
                </a:gridCol>
                <a:gridCol w="493776">
                  <a:extLst>
                    <a:ext uri="{9D8B030D-6E8A-4147-A177-3AD203B41FA5}">
                      <a16:colId xmlns:a16="http://schemas.microsoft.com/office/drawing/2014/main" val="3516780998"/>
                    </a:ext>
                  </a:extLst>
                </a:gridCol>
                <a:gridCol w="493776">
                  <a:extLst>
                    <a:ext uri="{9D8B030D-6E8A-4147-A177-3AD203B41FA5}">
                      <a16:colId xmlns:a16="http://schemas.microsoft.com/office/drawing/2014/main" val="1301035636"/>
                    </a:ext>
                  </a:extLst>
                </a:gridCol>
                <a:gridCol w="493776">
                  <a:extLst>
                    <a:ext uri="{9D8B030D-6E8A-4147-A177-3AD203B41FA5}">
                      <a16:colId xmlns:a16="http://schemas.microsoft.com/office/drawing/2014/main" val="2362303862"/>
                    </a:ext>
                  </a:extLst>
                </a:gridCol>
                <a:gridCol w="493776">
                  <a:extLst>
                    <a:ext uri="{9D8B030D-6E8A-4147-A177-3AD203B41FA5}">
                      <a16:colId xmlns:a16="http://schemas.microsoft.com/office/drawing/2014/main" val="3272882395"/>
                    </a:ext>
                  </a:extLst>
                </a:gridCol>
                <a:gridCol w="493776">
                  <a:extLst>
                    <a:ext uri="{9D8B030D-6E8A-4147-A177-3AD203B41FA5}">
                      <a16:colId xmlns:a16="http://schemas.microsoft.com/office/drawing/2014/main" val="3827186527"/>
                    </a:ext>
                  </a:extLst>
                </a:gridCol>
                <a:gridCol w="493776">
                  <a:extLst>
                    <a:ext uri="{9D8B030D-6E8A-4147-A177-3AD203B41FA5}">
                      <a16:colId xmlns:a16="http://schemas.microsoft.com/office/drawing/2014/main" val="1817735234"/>
                    </a:ext>
                  </a:extLst>
                </a:gridCol>
                <a:gridCol w="493776">
                  <a:extLst>
                    <a:ext uri="{9D8B030D-6E8A-4147-A177-3AD203B41FA5}">
                      <a16:colId xmlns:a16="http://schemas.microsoft.com/office/drawing/2014/main" val="675241537"/>
                    </a:ext>
                  </a:extLst>
                </a:gridCol>
                <a:gridCol w="493776">
                  <a:extLst>
                    <a:ext uri="{9D8B030D-6E8A-4147-A177-3AD203B41FA5}">
                      <a16:colId xmlns:a16="http://schemas.microsoft.com/office/drawing/2014/main" val="3555285428"/>
                    </a:ext>
                  </a:extLst>
                </a:gridCol>
                <a:gridCol w="493776">
                  <a:extLst>
                    <a:ext uri="{9D8B030D-6E8A-4147-A177-3AD203B41FA5}">
                      <a16:colId xmlns:a16="http://schemas.microsoft.com/office/drawing/2014/main" val="951004040"/>
                    </a:ext>
                  </a:extLst>
                </a:gridCol>
                <a:gridCol w="493776">
                  <a:extLst>
                    <a:ext uri="{9D8B030D-6E8A-4147-A177-3AD203B41FA5}">
                      <a16:colId xmlns:a16="http://schemas.microsoft.com/office/drawing/2014/main" val="315560674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758323"/>
                  </a:ext>
                </a:extLst>
              </a:tr>
              <a:tr h="370840">
                <a:tc>
                  <a:txBody>
                    <a:bodyPr/>
                    <a:lstStyle/>
                    <a:p>
                      <a:r>
                        <a:rPr lang="en-US" sz="1000"/>
                        <a:t>@TokioMAmerica</a:t>
                      </a:r>
                    </a:p>
                  </a:txBody>
                  <a:tcPr/>
                </a:tc>
                <a:tc>
                  <a:txBody>
                    <a:bodyPr/>
                    <a:lstStyle/>
                    <a:p>
                      <a:r>
                        <a:rPr lang="en-US" sz="1000"/>
                        <a:t>36</a:t>
                      </a:r>
                    </a:p>
                  </a:txBody>
                  <a:tcPr/>
                </a:tc>
                <a:tc>
                  <a:txBody>
                    <a:bodyPr/>
                    <a:lstStyle/>
                    <a:p>
                      <a:r>
                        <a:rPr lang="en-US" sz="1000"/>
                        <a:t>n/a</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354431481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176429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7261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4181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3850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9547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43593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34822299"/>
                    </a:ext>
                  </a:extLst>
                </a:gridCol>
                <a:gridCol w="822960">
                  <a:extLst>
                    <a:ext uri="{9D8B030D-6E8A-4147-A177-3AD203B41FA5}">
                      <a16:colId xmlns:a16="http://schemas.microsoft.com/office/drawing/2014/main" val="3957634879"/>
                    </a:ext>
                  </a:extLst>
                </a:gridCol>
                <a:gridCol w="822960">
                  <a:extLst>
                    <a:ext uri="{9D8B030D-6E8A-4147-A177-3AD203B41FA5}">
                      <a16:colId xmlns:a16="http://schemas.microsoft.com/office/drawing/2014/main" val="3039974381"/>
                    </a:ext>
                  </a:extLst>
                </a:gridCol>
                <a:gridCol w="822960">
                  <a:extLst>
                    <a:ext uri="{9D8B030D-6E8A-4147-A177-3AD203B41FA5}">
                      <a16:colId xmlns:a16="http://schemas.microsoft.com/office/drawing/2014/main" val="1550749047"/>
                    </a:ext>
                  </a:extLst>
                </a:gridCol>
                <a:gridCol w="822960">
                  <a:extLst>
                    <a:ext uri="{9D8B030D-6E8A-4147-A177-3AD203B41FA5}">
                      <a16:colId xmlns:a16="http://schemas.microsoft.com/office/drawing/2014/main" val="2975944456"/>
                    </a:ext>
                  </a:extLst>
                </a:gridCol>
                <a:gridCol w="822960">
                  <a:extLst>
                    <a:ext uri="{9D8B030D-6E8A-4147-A177-3AD203B41FA5}">
                      <a16:colId xmlns:a16="http://schemas.microsoft.com/office/drawing/2014/main" val="3374903383"/>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307889489"/>
                  </a:ext>
                </a:extLst>
              </a:tr>
              <a:tr h="370840">
                <a:tc>
                  <a:txBody>
                    <a:bodyPr/>
                    <a:lstStyle/>
                    <a:p>
                      <a:r>
                        <a:rPr lang="en-US" sz="1000" b="1"/>
                        <a:t>@TokioMAmerica - 2017-03-08 15:14:46</a:t>
                      </a:r>
                      <a:r>
                        <a:rPr lang="en-US" sz="1000"/>
                        <a:t>
TMA Supports Park East High School's Travel Club in NYC! We delivered a check for $4,382 to the teachers and students at Park East High https://t.co/CuOxiNNonV</a:t>
                      </a:r>
                    </a:p>
                  </a:txBody>
                  <a:tcPr/>
                </a:tc>
                <a:tc>
                  <a:txBody>
                    <a:bodyPr/>
                    <a:lstStyle/>
                    <a:p>
                      <a:r>
                        <a:rPr lang="en-US" sz="1000"/>
                        <a:t>No</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2.7778%</a:t>
                      </a:r>
                    </a:p>
                  </a:txBody>
                  <a:tcPr/>
                </a:tc>
                <a:extLst>
                  <a:ext uri="{0D108BD9-81ED-4DB2-BD59-A6C34878D82A}">
                    <a16:rowId xmlns:a16="http://schemas.microsoft.com/office/drawing/2014/main" val="2882253638"/>
                  </a:ext>
                </a:extLst>
              </a:tr>
              <a:tr h="370840">
                <a:tc>
                  <a:txBody>
                    <a:bodyPr/>
                    <a:lstStyle/>
                    <a:p>
                      <a:r>
                        <a:rPr lang="en-US" sz="1000" b="1"/>
                        <a:t>@TokioMAmerica - 2017-03-22 19:29:30</a:t>
                      </a:r>
                      <a:r>
                        <a:rPr lang="en-US" sz="1000"/>
                        <a:t>
We are hiring! Check out our careers page: https://t.co/uXPgvL2LTO</a:t>
                      </a:r>
                    </a:p>
                  </a:txBody>
                  <a:tcPr/>
                </a:tc>
                <a:tc>
                  <a:txBody>
                    <a:bodyPr/>
                    <a:lstStyle/>
                    <a:p>
                      <a:r>
                        <a:rPr lang="en-US" sz="1000"/>
                        <a:t>No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a:t>
                      </a:r>
                    </a:p>
                  </a:txBody>
                  <a:tcPr/>
                </a:tc>
                <a:extLst>
                  <a:ext uri="{0D108BD9-81ED-4DB2-BD59-A6C34878D82A}">
                    <a16:rowId xmlns:a16="http://schemas.microsoft.com/office/drawing/2014/main" val="587890993"/>
                  </a:ext>
                </a:extLst>
              </a:tr>
              <a:tr h="370840">
                <a:tc>
                  <a:txBody>
                    <a:bodyPr/>
                    <a:lstStyle/>
                    <a:p>
                      <a:r>
                        <a:rPr lang="en-US" sz="1000" b="1"/>
                        <a:t>@TokioMAmerica - 2017-03-29 18:36:19</a:t>
                      </a:r>
                      <a:r>
                        <a:rPr lang="en-US" sz="1000"/>
                        <a:t>
We are hiring! Check out this awesome opportunity in our Addison, TX office! https://t.co/BiI9JkQzni https://t.co/tUADk8jXxN</a:t>
                      </a:r>
                    </a:p>
                  </a:txBody>
                  <a:tcPr/>
                </a:tc>
                <a:tc>
                  <a:txBody>
                    <a:bodyPr/>
                    <a:lstStyle/>
                    <a:p>
                      <a:r>
                        <a:rPr lang="en-US" sz="1000"/>
                        <a:t>No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a:t>
                      </a:r>
                    </a:p>
                  </a:txBody>
                  <a:tcPr/>
                </a:tc>
                <a:extLst>
                  <a:ext uri="{0D108BD9-81ED-4DB2-BD59-A6C34878D82A}">
                    <a16:rowId xmlns:a16="http://schemas.microsoft.com/office/drawing/2014/main" val="428088265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661448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5153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42911599"/>
                    </a:ext>
                  </a:extLst>
                </a:gridCol>
                <a:gridCol w="1069848">
                  <a:extLst>
                    <a:ext uri="{9D8B030D-6E8A-4147-A177-3AD203B41FA5}">
                      <a16:colId xmlns:a16="http://schemas.microsoft.com/office/drawing/2014/main" val="169044024"/>
                    </a:ext>
                  </a:extLst>
                </a:gridCol>
                <a:gridCol w="1069848">
                  <a:extLst>
                    <a:ext uri="{9D8B030D-6E8A-4147-A177-3AD203B41FA5}">
                      <a16:colId xmlns:a16="http://schemas.microsoft.com/office/drawing/2014/main" val="3603733009"/>
                    </a:ext>
                  </a:extLst>
                </a:gridCol>
                <a:gridCol w="1069848">
                  <a:extLst>
                    <a:ext uri="{9D8B030D-6E8A-4147-A177-3AD203B41FA5}">
                      <a16:colId xmlns:a16="http://schemas.microsoft.com/office/drawing/2014/main" val="1721074351"/>
                    </a:ext>
                  </a:extLst>
                </a:gridCol>
                <a:gridCol w="1069848">
                  <a:extLst>
                    <a:ext uri="{9D8B030D-6E8A-4147-A177-3AD203B41FA5}">
                      <a16:colId xmlns:a16="http://schemas.microsoft.com/office/drawing/2014/main" val="1282179655"/>
                    </a:ext>
                  </a:extLst>
                </a:gridCol>
                <a:gridCol w="1069848">
                  <a:extLst>
                    <a:ext uri="{9D8B030D-6E8A-4147-A177-3AD203B41FA5}">
                      <a16:colId xmlns:a16="http://schemas.microsoft.com/office/drawing/2014/main" val="1736932244"/>
                    </a:ext>
                  </a:extLst>
                </a:gridCol>
                <a:gridCol w="1069848">
                  <a:extLst>
                    <a:ext uri="{9D8B030D-6E8A-4147-A177-3AD203B41FA5}">
                      <a16:colId xmlns:a16="http://schemas.microsoft.com/office/drawing/2014/main" val="369861141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3910056"/>
                  </a:ext>
                </a:extLst>
              </a:tr>
              <a:tr h="370840">
                <a:tc>
                  <a:txBody>
                    <a:bodyPr/>
                    <a:lstStyle/>
                    <a:p>
                      <a:r>
                        <a:rPr lang="en-US" sz="1000"/>
                        <a:t>Tokio Marine America</a:t>
                      </a:r>
                    </a:p>
                  </a:txBody>
                  <a:tcPr/>
                </a:tc>
                <a:tc>
                  <a:txBody>
                    <a:bodyPr/>
                    <a:lstStyle/>
                    <a:p>
                      <a:r>
                        <a:rPr lang="en-US" sz="1000"/>
                        <a:t>3071</a:t>
                      </a:r>
                    </a:p>
                  </a:txBody>
                  <a:tcPr/>
                </a:tc>
                <a:tc>
                  <a:txBody>
                    <a:bodyPr/>
                    <a:lstStyle/>
                    <a:p>
                      <a:r>
                        <a:rPr lang="en-US" sz="1000"/>
                        <a:t>n/a</a:t>
                      </a:r>
                    </a:p>
                  </a:txBody>
                  <a:tcPr/>
                </a:tc>
                <a:tc>
                  <a:txBody>
                    <a:bodyPr/>
                    <a:lstStyle/>
                    <a:p>
                      <a:r>
                        <a:rPr lang="en-US" sz="1000"/>
                        <a:t>13</a:t>
                      </a:r>
                    </a:p>
                  </a:txBody>
                  <a:tcPr/>
                </a:tc>
                <a:tc>
                  <a:txBody>
                    <a:bodyPr/>
                    <a:lstStyle/>
                    <a:p>
                      <a:r>
                        <a:rPr lang="en-US" sz="1000"/>
                        <a:t>262</a:t>
                      </a:r>
                    </a:p>
                  </a:txBody>
                  <a:tcPr/>
                </a:tc>
                <a:tc>
                  <a:txBody>
                    <a:bodyPr/>
                    <a:lstStyle/>
                    <a:p>
                      <a:r>
                        <a:rPr lang="en-US" sz="1000"/>
                        <a:t>7</a:t>
                      </a:r>
                    </a:p>
                  </a:txBody>
                  <a:tcPr/>
                </a:tc>
                <a:tc>
                  <a:txBody>
                    <a:bodyPr/>
                    <a:lstStyle/>
                    <a:p>
                      <a:r>
                        <a:rPr lang="en-US" sz="1000"/>
                        <a:t>n/a</a:t>
                      </a:r>
                    </a:p>
                  </a:txBody>
                  <a:tcPr/>
                </a:tc>
                <a:extLst>
                  <a:ext uri="{0D108BD9-81ED-4DB2-BD59-A6C34878D82A}">
                    <a16:rowId xmlns:a16="http://schemas.microsoft.com/office/drawing/2014/main" val="323096667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645889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87452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634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34826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6228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05278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6468184"/>
                    </a:ext>
                  </a:extLst>
                </a:gridCol>
                <a:gridCol w="987552">
                  <a:extLst>
                    <a:ext uri="{9D8B030D-6E8A-4147-A177-3AD203B41FA5}">
                      <a16:colId xmlns:a16="http://schemas.microsoft.com/office/drawing/2014/main" val="1176999639"/>
                    </a:ext>
                  </a:extLst>
                </a:gridCol>
                <a:gridCol w="987552">
                  <a:extLst>
                    <a:ext uri="{9D8B030D-6E8A-4147-A177-3AD203B41FA5}">
                      <a16:colId xmlns:a16="http://schemas.microsoft.com/office/drawing/2014/main" val="2284603931"/>
                    </a:ext>
                  </a:extLst>
                </a:gridCol>
                <a:gridCol w="987552">
                  <a:extLst>
                    <a:ext uri="{9D8B030D-6E8A-4147-A177-3AD203B41FA5}">
                      <a16:colId xmlns:a16="http://schemas.microsoft.com/office/drawing/2014/main" val="1326787390"/>
                    </a:ext>
                  </a:extLst>
                </a:gridCol>
                <a:gridCol w="987552">
                  <a:extLst>
                    <a:ext uri="{9D8B030D-6E8A-4147-A177-3AD203B41FA5}">
                      <a16:colId xmlns:a16="http://schemas.microsoft.com/office/drawing/2014/main" val="2858222122"/>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271598113"/>
                  </a:ext>
                </a:extLst>
              </a:tr>
              <a:tr h="370840">
                <a:tc>
                  <a:txBody>
                    <a:bodyPr/>
                    <a:lstStyle/>
                    <a:p>
                      <a:r>
                        <a:rPr lang="en-US" sz="1000" b="1"/>
                        <a:t>Tokio Marine America - 2017-03-28 14:09:59</a:t>
                      </a:r>
                      <a:r>
                        <a:rPr lang="en-US" sz="1000"/>
                        <a:t>
The end of March/early April is a bittersweet time as we say goodbye to our friends as they rotate back to Japan while we welcome new Tokio Marine colleagues coming into the states.</a:t>
                      </a:r>
                    </a:p>
                  </a:txBody>
                  <a:tcPr/>
                </a:tc>
                <a:tc>
                  <a:txBody>
                    <a:bodyPr/>
                    <a:lstStyle/>
                    <a:p>
                      <a:r>
                        <a:rPr lang="en-US" sz="1000"/>
                        <a:t>47</a:t>
                      </a:r>
                    </a:p>
                  </a:txBody>
                  <a:tcPr/>
                </a:tc>
                <a:tc>
                  <a:txBody>
                    <a:bodyPr/>
                    <a:lstStyle/>
                    <a:p>
                      <a:r>
                        <a:rPr lang="en-US" sz="1000"/>
                        <a:t>2</a:t>
                      </a:r>
                    </a:p>
                  </a:txBody>
                  <a:tcPr/>
                </a:tc>
                <a:tc>
                  <a:txBody>
                    <a:bodyPr/>
                    <a:lstStyle/>
                    <a:p>
                      <a:r>
                        <a:rPr lang="en-US" sz="1000"/>
                        <a:t>1.5997%</a:t>
                      </a:r>
                    </a:p>
                  </a:txBody>
                  <a:tcPr/>
                </a:tc>
                <a:tc>
                  <a:txBody>
                    <a:bodyPr/>
                    <a:lstStyle/>
                    <a:p>
                      <a:r>
                        <a:rPr lang="en-US" sz="1000"/>
                        <a:t>Photo</a:t>
                      </a:r>
                    </a:p>
                  </a:txBody>
                  <a:tcPr/>
                </a:tc>
                <a:extLst>
                  <a:ext uri="{0D108BD9-81ED-4DB2-BD59-A6C34878D82A}">
                    <a16:rowId xmlns:a16="http://schemas.microsoft.com/office/drawing/2014/main" val="1989423528"/>
                  </a:ext>
                </a:extLst>
              </a:tr>
              <a:tr h="370840">
                <a:tc>
                  <a:txBody>
                    <a:bodyPr/>
                    <a:lstStyle/>
                    <a:p>
                      <a:r>
                        <a:rPr lang="en-US" sz="1000" b="1"/>
                        <a:t>Tokio Marine America - 2017-03-17 14:14:42</a:t>
                      </a:r>
                      <a:r>
                        <a:rPr lang="en-US" sz="1000"/>
                        <a:t>
Happy St. Patrick's Day!!!!</a:t>
                      </a:r>
                    </a:p>
                  </a:txBody>
                  <a:tcPr/>
                </a:tc>
                <a:tc>
                  <a:txBody>
                    <a:bodyPr/>
                    <a:lstStyle/>
                    <a:p>
                      <a:r>
                        <a:rPr lang="en-US" sz="1000"/>
                        <a:t>43</a:t>
                      </a:r>
                    </a:p>
                  </a:txBody>
                  <a:tcPr/>
                </a:tc>
                <a:tc>
                  <a:txBody>
                    <a:bodyPr/>
                    <a:lstStyle/>
                    <a:p>
                      <a:r>
                        <a:rPr lang="en-US" sz="1000"/>
                        <a:t>3</a:t>
                      </a:r>
                    </a:p>
                  </a:txBody>
                  <a:tcPr/>
                </a:tc>
                <a:tc>
                  <a:txBody>
                    <a:bodyPr/>
                    <a:lstStyle/>
                    <a:p>
                      <a:r>
                        <a:rPr lang="en-US" sz="1000"/>
                        <a:t>1.5102%</a:t>
                      </a:r>
                    </a:p>
                  </a:txBody>
                  <a:tcPr/>
                </a:tc>
                <a:tc>
                  <a:txBody>
                    <a:bodyPr/>
                    <a:lstStyle/>
                    <a:p>
                      <a:r>
                        <a:rPr lang="en-US" sz="1000"/>
                        <a:t>Photo</a:t>
                      </a:r>
                    </a:p>
                  </a:txBody>
                  <a:tcPr/>
                </a:tc>
                <a:extLst>
                  <a:ext uri="{0D108BD9-81ED-4DB2-BD59-A6C34878D82A}">
                    <a16:rowId xmlns:a16="http://schemas.microsoft.com/office/drawing/2014/main" val="2798949959"/>
                  </a:ext>
                </a:extLst>
              </a:tr>
              <a:tr h="370840">
                <a:tc>
                  <a:txBody>
                    <a:bodyPr/>
                    <a:lstStyle/>
                    <a:p>
                      <a:r>
                        <a:rPr lang="en-US" sz="1000" b="1"/>
                        <a:t>Tokio Marine America - 2017-03-15 13:36:36</a:t>
                      </a:r>
                      <a:r>
                        <a:rPr lang="en-US" sz="1000"/>
                        <a:t>
Mangrove Planting - an annual Tokio Marine tradition! Our TMA representative Carol just came back from planting Mangrove Trees in the Philippines. She was selected to represent TMA in this annual tradition to help our global environment.</a:t>
                      </a:r>
                    </a:p>
                  </a:txBody>
                  <a:tcPr/>
                </a:tc>
                <a:tc>
                  <a:txBody>
                    <a:bodyPr/>
                    <a:lstStyle/>
                    <a:p>
                      <a:r>
                        <a:rPr lang="en-US" sz="1000"/>
                        <a:t>34</a:t>
                      </a:r>
                    </a:p>
                  </a:txBody>
                  <a:tcPr/>
                </a:tc>
                <a:tc>
                  <a:txBody>
                    <a:bodyPr/>
                    <a:lstStyle/>
                    <a:p>
                      <a:r>
                        <a:rPr lang="en-US" sz="1000"/>
                        <a:t>2</a:t>
                      </a:r>
                    </a:p>
                  </a:txBody>
                  <a:tcPr/>
                </a:tc>
                <a:tc>
                  <a:txBody>
                    <a:bodyPr/>
                    <a:lstStyle/>
                    <a:p>
                      <a:r>
                        <a:rPr lang="en-US" sz="1000"/>
                        <a:t>1.1834%</a:t>
                      </a:r>
                    </a:p>
                  </a:txBody>
                  <a:tcPr/>
                </a:tc>
                <a:tc>
                  <a:txBody>
                    <a:bodyPr/>
                    <a:lstStyle/>
                    <a:p>
                      <a:r>
                        <a:rPr lang="en-US" sz="1000"/>
                        <a:t>Photo</a:t>
                      </a:r>
                    </a:p>
                  </a:txBody>
                  <a:tcPr/>
                </a:tc>
                <a:extLst>
                  <a:ext uri="{0D108BD9-81ED-4DB2-BD59-A6C34878D82A}">
                    <a16:rowId xmlns:a16="http://schemas.microsoft.com/office/drawing/2014/main" val="311062570"/>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9708852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303</Words>
  <Application>Microsoft Office PowerPoint</Application>
  <PresentationFormat>On-screen Show (4:3)</PresentationFormat>
  <Paragraphs>162</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TMA Social Media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2017-04-04T17:37:03Z</dcterms:created>
  <dcterms:modified xsi:type="dcterms:W3CDTF">2017-04-04T17:37:22Z</dcterms:modified>
</cp:coreProperties>
</file>