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42767</c:v>
                </c:pt>
              </c:numCache>
            </c:numRef>
          </c:cat>
          <c:val>
            <c:numRef>
              <c:f>Sheet1!$B$2</c:f>
              <c:numCache>
                <c:formatCode>General</c:formatCode>
                <c:ptCount val="1"/>
                <c:pt idx="0">
                  <c:v>3027</c:v>
                </c:pt>
              </c:numCache>
            </c:numRef>
          </c:val>
          <c:extLst>
            <c:ext xmlns:c16="http://schemas.microsoft.com/office/drawing/2014/chart" uri="{C3380CC4-5D6E-409C-BE32-E72D297353CC}">
              <c16:uniqueId val="{00000000-735F-4C54-A3A2-D2BC5DD7FCC7}"/>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42767</c:v>
                </c:pt>
              </c:numCache>
            </c:numRef>
          </c:cat>
          <c:val>
            <c:numRef>
              <c:f>Sheet1!$C$2</c:f>
              <c:numCache>
                <c:formatCode>General</c:formatCode>
                <c:ptCount val="1"/>
                <c:pt idx="0">
                  <c:v>2540</c:v>
                </c:pt>
              </c:numCache>
            </c:numRef>
          </c:val>
          <c:extLst>
            <c:ext xmlns:c16="http://schemas.microsoft.com/office/drawing/2014/chart" uri="{C3380CC4-5D6E-409C-BE32-E72D297353CC}">
              <c16:uniqueId val="{00000001-735F-4C54-A3A2-D2BC5DD7FCC7}"/>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42767</c:v>
                </c:pt>
              </c:numCache>
            </c:numRef>
          </c:cat>
          <c:val>
            <c:numRef>
              <c:f>Sheet1!$D$2</c:f>
              <c:numCache>
                <c:formatCode>General</c:formatCode>
                <c:ptCount val="1"/>
                <c:pt idx="0">
                  <c:v>0</c:v>
                </c:pt>
              </c:numCache>
            </c:numRef>
          </c:val>
          <c:extLst>
            <c:ext xmlns:c16="http://schemas.microsoft.com/office/drawing/2014/chart" uri="{C3380CC4-5D6E-409C-BE32-E72D297353CC}">
              <c16:uniqueId val="{00000002-735F-4C54-A3A2-D2BC5DD7FCC7}"/>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42767</c:v>
                </c:pt>
              </c:numCache>
            </c:numRef>
          </c:cat>
          <c:val>
            <c:numRef>
              <c:f>Sheet1!$E$2</c:f>
              <c:numCache>
                <c:formatCode>General</c:formatCode>
                <c:ptCount val="1"/>
                <c:pt idx="0">
                  <c:v>0</c:v>
                </c:pt>
              </c:numCache>
            </c:numRef>
          </c:val>
          <c:extLst>
            <c:ext xmlns:c16="http://schemas.microsoft.com/office/drawing/2014/chart" uri="{C3380CC4-5D6E-409C-BE32-E72D297353CC}">
              <c16:uniqueId val="{00000003-735F-4C54-A3A2-D2BC5DD7FCC7}"/>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42767</c:v>
                </c:pt>
              </c:numCache>
            </c:numRef>
          </c:cat>
          <c:val>
            <c:numRef>
              <c:f>Sheet1!$F$2</c:f>
              <c:numCache>
                <c:formatCode>General</c:formatCode>
                <c:ptCount val="1"/>
                <c:pt idx="0">
                  <c:v>11917</c:v>
                </c:pt>
              </c:numCache>
            </c:numRef>
          </c:val>
          <c:extLst>
            <c:ext xmlns:c16="http://schemas.microsoft.com/office/drawing/2014/chart" uri="{C3380CC4-5D6E-409C-BE32-E72D297353CC}">
              <c16:uniqueId val="{00000004-735F-4C54-A3A2-D2BC5DD7FCC7}"/>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42767</c:v>
                </c:pt>
              </c:numCache>
            </c:numRef>
          </c:cat>
          <c:val>
            <c:numRef>
              <c:f>Sheet1!$G$2</c:f>
              <c:numCache>
                <c:formatCode>General</c:formatCode>
                <c:ptCount val="1"/>
                <c:pt idx="0">
                  <c:v>407</c:v>
                </c:pt>
              </c:numCache>
            </c:numRef>
          </c:val>
          <c:extLst>
            <c:ext xmlns:c16="http://schemas.microsoft.com/office/drawing/2014/chart" uri="{C3380CC4-5D6E-409C-BE32-E72D297353CC}">
              <c16:uniqueId val="{00000005-735F-4C54-A3A2-D2BC5DD7FCC7}"/>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42767</c:v>
                </c:pt>
              </c:numCache>
            </c:numRef>
          </c:cat>
          <c:val>
            <c:numRef>
              <c:f>Sheet1!$H$2</c:f>
              <c:numCache>
                <c:formatCode>General</c:formatCode>
                <c:ptCount val="1"/>
                <c:pt idx="0">
                  <c:v>0</c:v>
                </c:pt>
              </c:numCache>
            </c:numRef>
          </c:val>
          <c:extLst>
            <c:ext xmlns:c16="http://schemas.microsoft.com/office/drawing/2014/chart" uri="{C3380CC4-5D6E-409C-BE32-E72D297353CC}">
              <c16:uniqueId val="{00000006-735F-4C54-A3A2-D2BC5DD7FCC7}"/>
            </c:ext>
          </c:extLst>
        </c:ser>
        <c:dLbls>
          <c:showLegendKey val="0"/>
          <c:showVal val="0"/>
          <c:showCatName val="0"/>
          <c:showSerName val="0"/>
          <c:showPercent val="0"/>
          <c:showBubbleSize val="0"/>
        </c:dLbls>
        <c:gapWidth val="219"/>
        <c:overlap val="-27"/>
        <c:axId val="236035496"/>
        <c:axId val="236035168"/>
      </c:barChart>
      <c:dateAx>
        <c:axId val="236035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035168"/>
        <c:crosses val="autoZero"/>
        <c:auto val="1"/>
        <c:lblOffset val="100"/>
        <c:baseTimeUnit val="days"/>
      </c:dateAx>
      <c:valAx>
        <c:axId val="236035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03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66</c:v>
                </c:pt>
                <c:pt idx="1">
                  <c:v>21</c:v>
                </c:pt>
                <c:pt idx="2">
                  <c:v>22</c:v>
                </c:pt>
              </c:numCache>
            </c:numRef>
          </c:val>
          <c:extLst>
            <c:ext xmlns:c16="http://schemas.microsoft.com/office/drawing/2014/chart" uri="{C3380CC4-5D6E-409C-BE32-E72D297353CC}">
              <c16:uniqueId val="{00000000-9CEF-4634-8821-999024E673B5}"/>
            </c:ext>
          </c:extLst>
        </c:ser>
        <c:dLbls>
          <c:showLegendKey val="0"/>
          <c:showVal val="0"/>
          <c:showCatName val="0"/>
          <c:showSerName val="0"/>
          <c:showPercent val="0"/>
          <c:showBubbleSize val="0"/>
        </c:dLbls>
        <c:gapWidth val="219"/>
        <c:overlap val="-27"/>
        <c:axId val="233716904"/>
        <c:axId val="233715592"/>
      </c:barChart>
      <c:dateAx>
        <c:axId val="233716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715592"/>
        <c:crosses val="autoZero"/>
        <c:auto val="1"/>
        <c:lblOffset val="100"/>
        <c:baseTimeUnit val="months"/>
      </c:dateAx>
      <c:valAx>
        <c:axId val="233715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71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26</c:v>
                </c:pt>
                <c:pt idx="1">
                  <c:v>20</c:v>
                </c:pt>
                <c:pt idx="2">
                  <c:v>18</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8CC-4CA8-B2DC-DD54A63E025A}"/>
            </c:ext>
          </c:extLst>
        </c:ser>
        <c:dLbls>
          <c:showLegendKey val="0"/>
          <c:showVal val="0"/>
          <c:showCatName val="0"/>
          <c:showSerName val="0"/>
          <c:showPercent val="0"/>
          <c:showBubbleSize val="0"/>
        </c:dLbls>
        <c:gapWidth val="219"/>
        <c:overlap val="-27"/>
        <c:axId val="281458360"/>
        <c:axId val="281455080"/>
      </c:barChart>
      <c:dateAx>
        <c:axId val="281458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55080"/>
        <c:crosses val="autoZero"/>
        <c:auto val="1"/>
        <c:lblOffset val="100"/>
        <c:baseTimeUnit val="months"/>
      </c:dateAx>
      <c:valAx>
        <c:axId val="28145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5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203740</c:v>
                </c:pt>
                <c:pt idx="1">
                  <c:v>100247</c:v>
                </c:pt>
                <c:pt idx="2">
                  <c:v>205916</c:v>
                </c:pt>
              </c:numCache>
            </c:numRef>
          </c:val>
          <c:extLst>
            <c:ext xmlns:c16="http://schemas.microsoft.com/office/drawing/2014/chart" uri="{C3380CC4-5D6E-409C-BE32-E72D297353CC}">
              <c16:uniqueId val="{00000000-C843-405C-BE73-6C7519637258}"/>
            </c:ext>
          </c:extLst>
        </c:ser>
        <c:dLbls>
          <c:showLegendKey val="0"/>
          <c:showVal val="0"/>
          <c:showCatName val="0"/>
          <c:showSerName val="0"/>
          <c:showPercent val="0"/>
          <c:showBubbleSize val="0"/>
        </c:dLbls>
        <c:gapWidth val="219"/>
        <c:overlap val="-27"/>
        <c:axId val="281456064"/>
        <c:axId val="281456392"/>
      </c:barChart>
      <c:dateAx>
        <c:axId val="281456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56392"/>
        <c:crosses val="autoZero"/>
        <c:auto val="1"/>
        <c:lblOffset val="100"/>
        <c:baseTimeUnit val="months"/>
      </c:dateAx>
      <c:valAx>
        <c:axId val="281456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5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46</c:v>
                </c:pt>
                <c:pt idx="2">
                  <c:v>23</c:v>
                </c:pt>
              </c:numCache>
            </c:numRef>
          </c:val>
          <c:extLst>
            <c:ext xmlns:c16="http://schemas.microsoft.com/office/drawing/2014/chart" uri="{C3380CC4-5D6E-409C-BE32-E72D297353CC}">
              <c16:uniqueId val="{00000000-27AE-4D91-AA3A-B3301B24E913}"/>
            </c:ext>
          </c:extLst>
        </c:ser>
        <c:dLbls>
          <c:showLegendKey val="0"/>
          <c:showVal val="0"/>
          <c:showCatName val="0"/>
          <c:showSerName val="0"/>
          <c:showPercent val="0"/>
          <c:showBubbleSize val="0"/>
        </c:dLbls>
        <c:gapWidth val="219"/>
        <c:overlap val="-27"/>
        <c:axId val="286314000"/>
        <c:axId val="286323184"/>
      </c:barChart>
      <c:dateAx>
        <c:axId val="286314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323184"/>
        <c:crosses val="autoZero"/>
        <c:auto val="1"/>
        <c:lblOffset val="100"/>
        <c:baseTimeUnit val="months"/>
      </c:dateAx>
      <c:valAx>
        <c:axId val="286323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31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3</c:v>
                </c:pt>
                <c:pt idx="2">
                  <c:v>3</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DAA-440D-89B6-492D1B6681A7}"/>
            </c:ext>
          </c:extLst>
        </c:ser>
        <c:dLbls>
          <c:showLegendKey val="0"/>
          <c:showVal val="0"/>
          <c:showCatName val="0"/>
          <c:showSerName val="0"/>
          <c:showPercent val="0"/>
          <c:showBubbleSize val="0"/>
        </c:dLbls>
        <c:gapWidth val="219"/>
        <c:overlap val="-27"/>
        <c:axId val="286319248"/>
        <c:axId val="286319576"/>
      </c:barChart>
      <c:dateAx>
        <c:axId val="286319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319576"/>
        <c:crosses val="autoZero"/>
        <c:auto val="1"/>
        <c:lblOffset val="100"/>
        <c:baseTimeUnit val="months"/>
      </c:dateAx>
      <c:valAx>
        <c:axId val="286319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31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12</c:v>
                </c:pt>
                <c:pt idx="1">
                  <c:v>23</c:v>
                </c:pt>
                <c:pt idx="2">
                  <c:v>20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CCA-4E27-A9DB-7D1C1CB76D07}"/>
            </c:ext>
          </c:extLst>
        </c:ser>
        <c:dLbls>
          <c:showLegendKey val="0"/>
          <c:showVal val="0"/>
          <c:showCatName val="0"/>
          <c:showSerName val="0"/>
          <c:showPercent val="0"/>
          <c:showBubbleSize val="0"/>
        </c:dLbls>
        <c:gapWidth val="219"/>
        <c:overlap val="-27"/>
        <c:axId val="286327776"/>
        <c:axId val="286327448"/>
      </c:barChart>
      <c:dateAx>
        <c:axId val="286327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327448"/>
        <c:crosses val="autoZero"/>
        <c:auto val="1"/>
        <c:lblOffset val="100"/>
        <c:baseTimeUnit val="months"/>
      </c:dateAx>
      <c:valAx>
        <c:axId val="286327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32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148</c:v>
                </c:pt>
                <c:pt idx="1">
                  <c:v>165</c:v>
                </c:pt>
                <c:pt idx="2">
                  <c:v>101</c:v>
                </c:pt>
              </c:numCache>
            </c:numRef>
          </c:val>
          <c:extLst>
            <c:ext xmlns:c16="http://schemas.microsoft.com/office/drawing/2014/chart" uri="{C3380CC4-5D6E-409C-BE32-E72D297353CC}">
              <c16:uniqueId val="{00000000-B5C0-4C9E-8FF0-8B673B0F6690}"/>
            </c:ext>
          </c:extLst>
        </c:ser>
        <c:dLbls>
          <c:showLegendKey val="0"/>
          <c:showVal val="0"/>
          <c:showCatName val="0"/>
          <c:showSerName val="0"/>
          <c:showPercent val="0"/>
          <c:showBubbleSize val="0"/>
        </c:dLbls>
        <c:gapWidth val="219"/>
        <c:overlap val="-27"/>
        <c:axId val="335854536"/>
        <c:axId val="335854864"/>
      </c:barChart>
      <c:dateAx>
        <c:axId val="335854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854864"/>
        <c:crosses val="autoZero"/>
        <c:auto val="1"/>
        <c:lblOffset val="100"/>
        <c:baseTimeUnit val="months"/>
      </c:dateAx>
      <c:valAx>
        <c:axId val="335854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854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62</c:v>
                </c:pt>
                <c:pt idx="1">
                  <c:v>90</c:v>
                </c:pt>
                <c:pt idx="2">
                  <c:v>59</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D22-4E79-BB40-4C2222F383E1}"/>
            </c:ext>
          </c:extLst>
        </c:ser>
        <c:dLbls>
          <c:showLegendKey val="0"/>
          <c:showVal val="0"/>
          <c:showCatName val="0"/>
          <c:showSerName val="0"/>
          <c:showPercent val="0"/>
          <c:showBubbleSize val="0"/>
        </c:dLbls>
        <c:gapWidth val="219"/>
        <c:overlap val="-27"/>
        <c:axId val="335846992"/>
        <c:axId val="335848960"/>
      </c:barChart>
      <c:dateAx>
        <c:axId val="335846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848960"/>
        <c:crosses val="autoZero"/>
        <c:auto val="1"/>
        <c:lblOffset val="100"/>
        <c:baseTimeUnit val="months"/>
      </c:dateAx>
      <c:valAx>
        <c:axId val="335848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846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PHLY Social Media</a:t>
            </a:r>
          </a:p>
        </p:txBody>
      </p:sp>
      <p:sp>
        <p:nvSpPr>
          <p:cNvPr id="3" name="Subtitle 2"/>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8249609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4332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02/01/2017 - 02/28/2017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9725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9440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90102705"/>
                    </a:ext>
                  </a:extLst>
                </a:gridCol>
                <a:gridCol w="740664">
                  <a:extLst>
                    <a:ext uri="{9D8B030D-6E8A-4147-A177-3AD203B41FA5}">
                      <a16:colId xmlns:a16="http://schemas.microsoft.com/office/drawing/2014/main" val="59354351"/>
                    </a:ext>
                  </a:extLst>
                </a:gridCol>
                <a:gridCol w="740664">
                  <a:extLst>
                    <a:ext uri="{9D8B030D-6E8A-4147-A177-3AD203B41FA5}">
                      <a16:colId xmlns:a16="http://schemas.microsoft.com/office/drawing/2014/main" val="3559820737"/>
                    </a:ext>
                  </a:extLst>
                </a:gridCol>
                <a:gridCol w="740664">
                  <a:extLst>
                    <a:ext uri="{9D8B030D-6E8A-4147-A177-3AD203B41FA5}">
                      <a16:colId xmlns:a16="http://schemas.microsoft.com/office/drawing/2014/main" val="2096895099"/>
                    </a:ext>
                  </a:extLst>
                </a:gridCol>
                <a:gridCol w="740664">
                  <a:extLst>
                    <a:ext uri="{9D8B030D-6E8A-4147-A177-3AD203B41FA5}">
                      <a16:colId xmlns:a16="http://schemas.microsoft.com/office/drawing/2014/main" val="976172563"/>
                    </a:ext>
                  </a:extLst>
                </a:gridCol>
                <a:gridCol w="740664">
                  <a:extLst>
                    <a:ext uri="{9D8B030D-6E8A-4147-A177-3AD203B41FA5}">
                      <a16:colId xmlns:a16="http://schemas.microsoft.com/office/drawing/2014/main" val="4186456064"/>
                    </a:ext>
                  </a:extLst>
                </a:gridCol>
                <a:gridCol w="740664">
                  <a:extLst>
                    <a:ext uri="{9D8B030D-6E8A-4147-A177-3AD203B41FA5}">
                      <a16:colId xmlns:a16="http://schemas.microsoft.com/office/drawing/2014/main" val="2401356012"/>
                    </a:ext>
                  </a:extLst>
                </a:gridCol>
                <a:gridCol w="740664">
                  <a:extLst>
                    <a:ext uri="{9D8B030D-6E8A-4147-A177-3AD203B41FA5}">
                      <a16:colId xmlns:a16="http://schemas.microsoft.com/office/drawing/2014/main" val="544268420"/>
                    </a:ext>
                  </a:extLst>
                </a:gridCol>
                <a:gridCol w="740664">
                  <a:extLst>
                    <a:ext uri="{9D8B030D-6E8A-4147-A177-3AD203B41FA5}">
                      <a16:colId xmlns:a16="http://schemas.microsoft.com/office/drawing/2014/main" val="969216258"/>
                    </a:ext>
                  </a:extLst>
                </a:gridCol>
                <a:gridCol w="740664">
                  <a:extLst>
                    <a:ext uri="{9D8B030D-6E8A-4147-A177-3AD203B41FA5}">
                      <a16:colId xmlns:a16="http://schemas.microsoft.com/office/drawing/2014/main" val="182570582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59039743"/>
                  </a:ext>
                </a:extLst>
              </a:tr>
              <a:tr h="370840">
                <a:tc>
                  <a:txBody>
                    <a:bodyPr/>
                    <a:lstStyle/>
                    <a:p>
                      <a:r>
                        <a:rPr lang="en-US" sz="1000"/>
                        <a:t>Philadelphia Insurance Companies</a:t>
                      </a:r>
                    </a:p>
                  </a:txBody>
                  <a:tcPr/>
                </a:tc>
                <a:tc>
                  <a:txBody>
                    <a:bodyPr/>
                    <a:lstStyle/>
                    <a:p>
                      <a:r>
                        <a:rPr lang="en-US" sz="1000"/>
                        <a:t>3027</a:t>
                      </a:r>
                    </a:p>
                  </a:txBody>
                  <a:tcPr/>
                </a:tc>
                <a:tc>
                  <a:txBody>
                    <a:bodyPr/>
                    <a:lstStyle/>
                    <a:p>
                      <a:r>
                        <a:rPr lang="en-US" sz="1000"/>
                        <a:t>21</a:t>
                      </a:r>
                    </a:p>
                  </a:txBody>
                  <a:tcPr/>
                </a:tc>
                <a:tc>
                  <a:txBody>
                    <a:bodyPr/>
                    <a:lstStyle/>
                    <a:p>
                      <a:r>
                        <a:rPr lang="en-US" sz="1000"/>
                        <a:t>16</a:t>
                      </a:r>
                    </a:p>
                  </a:txBody>
                  <a:tcPr/>
                </a:tc>
                <a:tc>
                  <a:txBody>
                    <a:bodyPr/>
                    <a:lstStyle/>
                    <a:p>
                      <a:r>
                        <a:rPr lang="en-US" sz="1000"/>
                        <a:t>301</a:t>
                      </a:r>
                    </a:p>
                  </a:txBody>
                  <a:tcPr/>
                </a:tc>
                <a:tc>
                  <a:txBody>
                    <a:bodyPr/>
                    <a:lstStyle/>
                    <a:p>
                      <a:r>
                        <a:rPr lang="en-US" sz="1000"/>
                        <a:t>8</a:t>
                      </a:r>
                    </a:p>
                  </a:txBody>
                  <a:tcPr/>
                </a:tc>
                <a:tc>
                  <a:txBody>
                    <a:bodyPr/>
                    <a:lstStyle/>
                    <a:p>
                      <a:r>
                        <a:rPr lang="en-US" sz="1000"/>
                        <a:t>20</a:t>
                      </a:r>
                    </a:p>
                  </a:txBody>
                  <a:tcPr/>
                </a:tc>
                <a:tc>
                  <a:txBody>
                    <a:bodyPr/>
                    <a:lstStyle/>
                    <a:p>
                      <a:r>
                        <a:rPr lang="en-US" sz="1000"/>
                        <a:t>2</a:t>
                      </a:r>
                    </a:p>
                  </a:txBody>
                  <a:tcPr/>
                </a:tc>
                <a:tc>
                  <a:txBody>
                    <a:bodyPr/>
                    <a:lstStyle/>
                    <a:p>
                      <a:r>
                        <a:rPr lang="en-US" sz="1000"/>
                        <a:t>0.6818%</a:t>
                      </a:r>
                    </a:p>
                  </a:txBody>
                  <a:tcPr/>
                </a:tc>
                <a:tc>
                  <a:txBody>
                    <a:bodyPr/>
                    <a:lstStyle/>
                    <a:p>
                      <a:r>
                        <a:rPr lang="en-US" sz="1000"/>
                        <a:t>0.0%</a:t>
                      </a:r>
                    </a:p>
                  </a:txBody>
                  <a:tcPr/>
                </a:tc>
                <a:extLst>
                  <a:ext uri="{0D108BD9-81ED-4DB2-BD59-A6C34878D82A}">
                    <a16:rowId xmlns:a16="http://schemas.microsoft.com/office/drawing/2014/main" val="2055936450"/>
                  </a:ext>
                </a:extLst>
              </a:tr>
            </a:tbl>
          </a:graphicData>
        </a:graphic>
      </p:graphicFrame>
      <p:sp>
        <p:nvSpPr>
          <p:cNvPr id="4" name="Text Placeholder 3"/>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2266163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025871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648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71096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7768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38037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212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68955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79805073"/>
                    </a:ext>
                  </a:extLst>
                </a:gridCol>
                <a:gridCol w="658368">
                  <a:extLst>
                    <a:ext uri="{9D8B030D-6E8A-4147-A177-3AD203B41FA5}">
                      <a16:colId xmlns:a16="http://schemas.microsoft.com/office/drawing/2014/main" val="1402409683"/>
                    </a:ext>
                  </a:extLst>
                </a:gridCol>
                <a:gridCol w="658368">
                  <a:extLst>
                    <a:ext uri="{9D8B030D-6E8A-4147-A177-3AD203B41FA5}">
                      <a16:colId xmlns:a16="http://schemas.microsoft.com/office/drawing/2014/main" val="1813635617"/>
                    </a:ext>
                  </a:extLst>
                </a:gridCol>
                <a:gridCol w="658368">
                  <a:extLst>
                    <a:ext uri="{9D8B030D-6E8A-4147-A177-3AD203B41FA5}">
                      <a16:colId xmlns:a16="http://schemas.microsoft.com/office/drawing/2014/main" val="2397406550"/>
                    </a:ext>
                  </a:extLst>
                </a:gridCol>
                <a:gridCol w="658368">
                  <a:extLst>
                    <a:ext uri="{9D8B030D-6E8A-4147-A177-3AD203B41FA5}">
                      <a16:colId xmlns:a16="http://schemas.microsoft.com/office/drawing/2014/main" val="3531895804"/>
                    </a:ext>
                  </a:extLst>
                </a:gridCol>
                <a:gridCol w="658368">
                  <a:extLst>
                    <a:ext uri="{9D8B030D-6E8A-4147-A177-3AD203B41FA5}">
                      <a16:colId xmlns:a16="http://schemas.microsoft.com/office/drawing/2014/main" val="3519550116"/>
                    </a:ext>
                  </a:extLst>
                </a:gridCol>
                <a:gridCol w="658368">
                  <a:extLst>
                    <a:ext uri="{9D8B030D-6E8A-4147-A177-3AD203B41FA5}">
                      <a16:colId xmlns:a16="http://schemas.microsoft.com/office/drawing/2014/main" val="538238595"/>
                    </a:ext>
                  </a:extLst>
                </a:gridCol>
                <a:gridCol w="658368">
                  <a:extLst>
                    <a:ext uri="{9D8B030D-6E8A-4147-A177-3AD203B41FA5}">
                      <a16:colId xmlns:a16="http://schemas.microsoft.com/office/drawing/2014/main" val="1070546355"/>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537838497"/>
                  </a:ext>
                </a:extLst>
              </a:tr>
              <a:tr h="370840">
                <a:tc>
                  <a:txBody>
                    <a:bodyPr/>
                    <a:lstStyle/>
                    <a:p>
                      <a:r>
                        <a:rPr lang="en-US" sz="1000" b="1"/>
                        <a:t>Philadelphia Insurance Companies - 2017-02-06 12:00:00</a:t>
                      </a:r>
                      <a:r>
                        <a:rPr lang="en-US" sz="1000"/>
                        <a:t>
We're pleased to announce the promotion of James Decker to Senior Vice President of Underwriting!</a:t>
                      </a:r>
                    </a:p>
                  </a:txBody>
                  <a:tcPr/>
                </a:tc>
                <a:tc>
                  <a:txBody>
                    <a:bodyPr/>
                    <a:lstStyle/>
                    <a:p>
                      <a:r>
                        <a:rPr lang="en-US" sz="1000"/>
                        <a:t>55</a:t>
                      </a:r>
                    </a:p>
                  </a:txBody>
                  <a:tcPr/>
                </a:tc>
                <a:tc>
                  <a:txBody>
                    <a:bodyPr/>
                    <a:lstStyle/>
                    <a:p>
                      <a:r>
                        <a:rPr lang="en-US" sz="1000"/>
                        <a:t>49</a:t>
                      </a:r>
                    </a:p>
                  </a:txBody>
                  <a:tcPr/>
                </a:tc>
                <a:tc>
                  <a:txBody>
                    <a:bodyPr/>
                    <a:lstStyle/>
                    <a:p>
                      <a:r>
                        <a:rPr lang="en-US" sz="1000"/>
                        <a:t>5</a:t>
                      </a:r>
                    </a:p>
                  </a:txBody>
                  <a:tcPr/>
                </a:tc>
                <a:tc>
                  <a:txBody>
                    <a:bodyPr/>
                    <a:lstStyle/>
                    <a:p>
                      <a:r>
                        <a:rPr lang="en-US" sz="1000"/>
                        <a:t>1</a:t>
                      </a:r>
                    </a:p>
                  </a:txBody>
                  <a:tcPr/>
                </a:tc>
                <a:tc>
                  <a:txBody>
                    <a:bodyPr/>
                    <a:lstStyle/>
                    <a:p>
                      <a:r>
                        <a:rPr lang="en-US" sz="1000"/>
                        <a:t>1.8248%</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001601357"/>
                  </a:ext>
                </a:extLst>
              </a:tr>
              <a:tr h="370840">
                <a:tc>
                  <a:txBody>
                    <a:bodyPr/>
                    <a:lstStyle/>
                    <a:p>
                      <a:r>
                        <a:rPr lang="en-US" sz="1000" b="1"/>
                        <a:t>Philadelphia Insurance Companies - 2017-02-22 12:00:03</a:t>
                      </a:r>
                      <a:r>
                        <a:rPr lang="en-US" sz="1000"/>
                        <a:t>
We're pleased to announce the promotion of five employees to Vice President in our Marketing, Compliance, and Claims departments! https://goo.gl/YrI636</a:t>
                      </a:r>
                    </a:p>
                  </a:txBody>
                  <a:tcPr/>
                </a:tc>
                <a:tc>
                  <a:txBody>
                    <a:bodyPr/>
                    <a:lstStyle/>
                    <a:p>
                      <a:r>
                        <a:rPr lang="en-US" sz="1000"/>
                        <a:t>45</a:t>
                      </a:r>
                    </a:p>
                  </a:txBody>
                  <a:tcPr/>
                </a:tc>
                <a:tc>
                  <a:txBody>
                    <a:bodyPr/>
                    <a:lstStyle/>
                    <a:p>
                      <a:r>
                        <a:rPr lang="en-US" sz="1000"/>
                        <a:t>43</a:t>
                      </a:r>
                    </a:p>
                  </a:txBody>
                  <a:tcPr/>
                </a:tc>
                <a:tc>
                  <a:txBody>
                    <a:bodyPr/>
                    <a:lstStyle/>
                    <a:p>
                      <a:r>
                        <a:rPr lang="en-US" sz="1000"/>
                        <a:t>1</a:t>
                      </a:r>
                    </a:p>
                  </a:txBody>
                  <a:tcPr/>
                </a:tc>
                <a:tc>
                  <a:txBody>
                    <a:bodyPr/>
                    <a:lstStyle/>
                    <a:p>
                      <a:r>
                        <a:rPr lang="en-US" sz="1000"/>
                        <a:t>1</a:t>
                      </a:r>
                    </a:p>
                  </a:txBody>
                  <a:tcPr/>
                </a:tc>
                <a:tc>
                  <a:txBody>
                    <a:bodyPr/>
                    <a:lstStyle/>
                    <a:p>
                      <a:r>
                        <a:rPr lang="en-US" sz="1000"/>
                        <a:t>1.4861%</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946103452"/>
                  </a:ext>
                </a:extLst>
              </a:tr>
              <a:tr h="370840">
                <a:tc>
                  <a:txBody>
                    <a:bodyPr/>
                    <a:lstStyle/>
                    <a:p>
                      <a:r>
                        <a:rPr lang="en-US" sz="1000" b="1"/>
                        <a:t>Philadelphia Insurance Companies - 2017-02-14 17:05:49</a:t>
                      </a:r>
                      <a:r>
                        <a:rPr lang="en-US" sz="1000"/>
                        <a:t>
Employees in our Leawood, KS office donated their time to help homeless animals by making dog treats and folding laundry for Wayside Waifs in Kansas City!</a:t>
                      </a:r>
                    </a:p>
                  </a:txBody>
                  <a:tcPr/>
                </a:tc>
                <a:tc>
                  <a:txBody>
                    <a:bodyPr/>
                    <a:lstStyle/>
                    <a:p>
                      <a:r>
                        <a:rPr lang="en-US" sz="1000"/>
                        <a:t>42</a:t>
                      </a:r>
                    </a:p>
                  </a:txBody>
                  <a:tcPr/>
                </a:tc>
                <a:tc>
                  <a:txBody>
                    <a:bodyPr/>
                    <a:lstStyle/>
                    <a:p>
                      <a:r>
                        <a:rPr lang="en-US" sz="1000"/>
                        <a:t>38</a:t>
                      </a:r>
                    </a:p>
                  </a:txBody>
                  <a:tcPr/>
                </a:tc>
                <a:tc>
                  <a:txBody>
                    <a:bodyPr/>
                    <a:lstStyle/>
                    <a:p>
                      <a:r>
                        <a:rPr lang="en-US" sz="1000"/>
                        <a:t>2</a:t>
                      </a:r>
                    </a:p>
                  </a:txBody>
                  <a:tcPr/>
                </a:tc>
                <a:tc>
                  <a:txBody>
                    <a:bodyPr/>
                    <a:lstStyle/>
                    <a:p>
                      <a:r>
                        <a:rPr lang="en-US" sz="1000"/>
                        <a:t>2</a:t>
                      </a:r>
                    </a:p>
                  </a:txBody>
                  <a:tcPr/>
                </a:tc>
                <a:tc>
                  <a:txBody>
                    <a:bodyPr/>
                    <a:lstStyle/>
                    <a:p>
                      <a:r>
                        <a:rPr lang="en-US" sz="1000"/>
                        <a:t>1.3926%</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341658653"/>
                  </a:ext>
                </a:extLst>
              </a:tr>
              <a:tr h="370840">
                <a:tc>
                  <a:txBody>
                    <a:bodyPr/>
                    <a:lstStyle/>
                    <a:p>
                      <a:r>
                        <a:rPr lang="en-US" sz="1000" b="1"/>
                        <a:t>Philadelphia Insurance Companies - 2017-02-09 14:37:55</a:t>
                      </a:r>
                      <a:r>
                        <a:rPr lang="en-US" sz="1000"/>
                        <a:t>
#TEAMPHLY gladly lent their culinary skills to prepare hot meals for those in need at Face to Face Germantown.</a:t>
                      </a:r>
                    </a:p>
                  </a:txBody>
                  <a:tcPr/>
                </a:tc>
                <a:tc>
                  <a:txBody>
                    <a:bodyPr/>
                    <a:lstStyle/>
                    <a:p>
                      <a:r>
                        <a:rPr lang="en-US" sz="1000"/>
                        <a:t>34</a:t>
                      </a:r>
                    </a:p>
                  </a:txBody>
                  <a:tcPr/>
                </a:tc>
                <a:tc>
                  <a:txBody>
                    <a:bodyPr/>
                    <a:lstStyle/>
                    <a:p>
                      <a:r>
                        <a:rPr lang="en-US" sz="1000"/>
                        <a:t>30</a:t>
                      </a:r>
                    </a:p>
                  </a:txBody>
                  <a:tcPr/>
                </a:tc>
                <a:tc>
                  <a:txBody>
                    <a:bodyPr/>
                    <a:lstStyle/>
                    <a:p>
                      <a:r>
                        <a:rPr lang="en-US" sz="1000"/>
                        <a:t>0</a:t>
                      </a:r>
                    </a:p>
                  </a:txBody>
                  <a:tcPr/>
                </a:tc>
                <a:tc>
                  <a:txBody>
                    <a:bodyPr/>
                    <a:lstStyle/>
                    <a:p>
                      <a:r>
                        <a:rPr lang="en-US" sz="1000"/>
                        <a:t>4</a:t>
                      </a:r>
                    </a:p>
                  </a:txBody>
                  <a:tcPr/>
                </a:tc>
                <a:tc>
                  <a:txBody>
                    <a:bodyPr/>
                    <a:lstStyle/>
                    <a:p>
                      <a:r>
                        <a:rPr lang="en-US" sz="1000"/>
                        <a:t>1.1277%</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284093555"/>
                  </a:ext>
                </a:extLst>
              </a:tr>
            </a:tbl>
          </a:graphicData>
        </a:graphic>
      </p:graphicFrame>
      <p:sp>
        <p:nvSpPr>
          <p:cNvPr id="4" name="Text Placeholder 3"/>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2761366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27735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811952761"/>
                    </a:ext>
                  </a:extLst>
                </a:gridCol>
                <a:gridCol w="493776">
                  <a:extLst>
                    <a:ext uri="{9D8B030D-6E8A-4147-A177-3AD203B41FA5}">
                      <a16:colId xmlns:a16="http://schemas.microsoft.com/office/drawing/2014/main" val="2334118503"/>
                    </a:ext>
                  </a:extLst>
                </a:gridCol>
                <a:gridCol w="493776">
                  <a:extLst>
                    <a:ext uri="{9D8B030D-6E8A-4147-A177-3AD203B41FA5}">
                      <a16:colId xmlns:a16="http://schemas.microsoft.com/office/drawing/2014/main" val="1713962641"/>
                    </a:ext>
                  </a:extLst>
                </a:gridCol>
                <a:gridCol w="493776">
                  <a:extLst>
                    <a:ext uri="{9D8B030D-6E8A-4147-A177-3AD203B41FA5}">
                      <a16:colId xmlns:a16="http://schemas.microsoft.com/office/drawing/2014/main" val="963246321"/>
                    </a:ext>
                  </a:extLst>
                </a:gridCol>
                <a:gridCol w="493776">
                  <a:extLst>
                    <a:ext uri="{9D8B030D-6E8A-4147-A177-3AD203B41FA5}">
                      <a16:colId xmlns:a16="http://schemas.microsoft.com/office/drawing/2014/main" val="1493660191"/>
                    </a:ext>
                  </a:extLst>
                </a:gridCol>
                <a:gridCol w="493776">
                  <a:extLst>
                    <a:ext uri="{9D8B030D-6E8A-4147-A177-3AD203B41FA5}">
                      <a16:colId xmlns:a16="http://schemas.microsoft.com/office/drawing/2014/main" val="890777510"/>
                    </a:ext>
                  </a:extLst>
                </a:gridCol>
                <a:gridCol w="493776">
                  <a:extLst>
                    <a:ext uri="{9D8B030D-6E8A-4147-A177-3AD203B41FA5}">
                      <a16:colId xmlns:a16="http://schemas.microsoft.com/office/drawing/2014/main" val="1875185965"/>
                    </a:ext>
                  </a:extLst>
                </a:gridCol>
                <a:gridCol w="493776">
                  <a:extLst>
                    <a:ext uri="{9D8B030D-6E8A-4147-A177-3AD203B41FA5}">
                      <a16:colId xmlns:a16="http://schemas.microsoft.com/office/drawing/2014/main" val="2894677907"/>
                    </a:ext>
                  </a:extLst>
                </a:gridCol>
                <a:gridCol w="493776">
                  <a:extLst>
                    <a:ext uri="{9D8B030D-6E8A-4147-A177-3AD203B41FA5}">
                      <a16:colId xmlns:a16="http://schemas.microsoft.com/office/drawing/2014/main" val="844411411"/>
                    </a:ext>
                  </a:extLst>
                </a:gridCol>
                <a:gridCol w="493776">
                  <a:extLst>
                    <a:ext uri="{9D8B030D-6E8A-4147-A177-3AD203B41FA5}">
                      <a16:colId xmlns:a16="http://schemas.microsoft.com/office/drawing/2014/main" val="3596648305"/>
                    </a:ext>
                  </a:extLst>
                </a:gridCol>
                <a:gridCol w="493776">
                  <a:extLst>
                    <a:ext uri="{9D8B030D-6E8A-4147-A177-3AD203B41FA5}">
                      <a16:colId xmlns:a16="http://schemas.microsoft.com/office/drawing/2014/main" val="3239461930"/>
                    </a:ext>
                  </a:extLst>
                </a:gridCol>
                <a:gridCol w="493776">
                  <a:extLst>
                    <a:ext uri="{9D8B030D-6E8A-4147-A177-3AD203B41FA5}">
                      <a16:colId xmlns:a16="http://schemas.microsoft.com/office/drawing/2014/main" val="2069712623"/>
                    </a:ext>
                  </a:extLst>
                </a:gridCol>
                <a:gridCol w="493776">
                  <a:extLst>
                    <a:ext uri="{9D8B030D-6E8A-4147-A177-3AD203B41FA5}">
                      <a16:colId xmlns:a16="http://schemas.microsoft.com/office/drawing/2014/main" val="1143423391"/>
                    </a:ext>
                  </a:extLst>
                </a:gridCol>
                <a:gridCol w="493776">
                  <a:extLst>
                    <a:ext uri="{9D8B030D-6E8A-4147-A177-3AD203B41FA5}">
                      <a16:colId xmlns:a16="http://schemas.microsoft.com/office/drawing/2014/main" val="381816352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67130633"/>
                  </a:ext>
                </a:extLst>
              </a:tr>
              <a:tr h="370840">
                <a:tc>
                  <a:txBody>
                    <a:bodyPr/>
                    <a:lstStyle/>
                    <a:p>
                      <a:r>
                        <a:rPr lang="en-US" sz="1000"/>
                        <a:t>@PHLYINS</a:t>
                      </a:r>
                    </a:p>
                  </a:txBody>
                  <a:tcPr/>
                </a:tc>
                <a:tc>
                  <a:txBody>
                    <a:bodyPr/>
                    <a:lstStyle/>
                    <a:p>
                      <a:r>
                        <a:rPr lang="en-US" sz="1000"/>
                        <a:t>2540</a:t>
                      </a:r>
                    </a:p>
                  </a:txBody>
                  <a:tcPr/>
                </a:tc>
                <a:tc>
                  <a:txBody>
                    <a:bodyPr/>
                    <a:lstStyle/>
                    <a:p>
                      <a:r>
                        <a:rPr lang="en-US" sz="1000"/>
                        <a:t>46</a:t>
                      </a:r>
                    </a:p>
                  </a:txBody>
                  <a:tcPr/>
                </a:tc>
                <a:tc>
                  <a:txBody>
                    <a:bodyPr/>
                    <a:lstStyle/>
                    <a:p>
                      <a:r>
                        <a:rPr lang="en-US" sz="1000"/>
                        <a:t>32</a:t>
                      </a:r>
                    </a:p>
                  </a:txBody>
                  <a:tcPr/>
                </a:tc>
                <a:tc>
                  <a:txBody>
                    <a:bodyPr/>
                    <a:lstStyle/>
                    <a:p>
                      <a:r>
                        <a:rPr lang="en-US" sz="1000"/>
                        <a:t>18</a:t>
                      </a:r>
                    </a:p>
                  </a:txBody>
                  <a:tcPr/>
                </a:tc>
                <a:tc>
                  <a:txBody>
                    <a:bodyPr/>
                    <a:lstStyle/>
                    <a:p>
                      <a:r>
                        <a:rPr lang="en-US" sz="1000"/>
                        <a:t>11</a:t>
                      </a:r>
                    </a:p>
                  </a:txBody>
                  <a:tcPr/>
                </a:tc>
                <a:tc>
                  <a:txBody>
                    <a:bodyPr/>
                    <a:lstStyle/>
                    <a:p>
                      <a:r>
                        <a:rPr lang="en-US" sz="1000"/>
                        <a:t>3</a:t>
                      </a:r>
                    </a:p>
                  </a:txBody>
                  <a:tcPr/>
                </a:tc>
                <a:tc>
                  <a:txBody>
                    <a:bodyPr/>
                    <a:lstStyle/>
                    <a:p>
                      <a:r>
                        <a:rPr lang="en-US" sz="1000"/>
                        <a:t>22</a:t>
                      </a:r>
                    </a:p>
                  </a:txBody>
                  <a:tcPr/>
                </a:tc>
                <a:tc>
                  <a:txBody>
                    <a:bodyPr/>
                    <a:lstStyle/>
                    <a:p>
                      <a:r>
                        <a:rPr lang="en-US" sz="1000"/>
                        <a:t>22</a:t>
                      </a:r>
                    </a:p>
                  </a:txBody>
                  <a:tcPr/>
                </a:tc>
                <a:tc>
                  <a:txBody>
                    <a:bodyPr/>
                    <a:lstStyle/>
                    <a:p>
                      <a:r>
                        <a:rPr lang="en-US" sz="1000"/>
                        <a:t>47</a:t>
                      </a:r>
                    </a:p>
                  </a:txBody>
                  <a:tcPr/>
                </a:tc>
                <a:tc>
                  <a:txBody>
                    <a:bodyPr/>
                    <a:lstStyle/>
                    <a:p>
                      <a:r>
                        <a:rPr lang="en-US" sz="1000"/>
                        <a:t>1</a:t>
                      </a:r>
                    </a:p>
                  </a:txBody>
                  <a:tcPr/>
                </a:tc>
                <a:tc>
                  <a:txBody>
                    <a:bodyPr/>
                    <a:lstStyle/>
                    <a:p>
                      <a:r>
                        <a:rPr lang="en-US" sz="1000"/>
                        <a:t>23</a:t>
                      </a:r>
                    </a:p>
                  </a:txBody>
                  <a:tcPr/>
                </a:tc>
                <a:tc>
                  <a:txBody>
                    <a:bodyPr/>
                    <a:lstStyle/>
                    <a:p>
                      <a:r>
                        <a:rPr lang="en-US" sz="1000"/>
                        <a:t>0.1545%</a:t>
                      </a:r>
                    </a:p>
                  </a:txBody>
                  <a:tcPr/>
                </a:tc>
                <a:tc>
                  <a:txBody>
                    <a:bodyPr/>
                    <a:lstStyle/>
                    <a:p>
                      <a:r>
                        <a:rPr lang="en-US" sz="1000"/>
                        <a:t>66.7%</a:t>
                      </a:r>
                    </a:p>
                  </a:txBody>
                  <a:tcPr/>
                </a:tc>
                <a:extLst>
                  <a:ext uri="{0D108BD9-81ED-4DB2-BD59-A6C34878D82A}">
                    <a16:rowId xmlns:a16="http://schemas.microsoft.com/office/drawing/2014/main" val="2989408692"/>
                  </a:ext>
                </a:extLst>
              </a:tr>
            </a:tbl>
          </a:graphicData>
        </a:graphic>
      </p:graphicFrame>
      <p:sp>
        <p:nvSpPr>
          <p:cNvPr id="4" name="Text Placeholder 3"/>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1100089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5214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7577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73733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9825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PHLY Twitter Mentions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806910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5621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Mentions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86261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03872553"/>
                    </a:ext>
                  </a:extLst>
                </a:gridCol>
                <a:gridCol w="822960">
                  <a:extLst>
                    <a:ext uri="{9D8B030D-6E8A-4147-A177-3AD203B41FA5}">
                      <a16:colId xmlns:a16="http://schemas.microsoft.com/office/drawing/2014/main" val="1306487002"/>
                    </a:ext>
                  </a:extLst>
                </a:gridCol>
                <a:gridCol w="822960">
                  <a:extLst>
                    <a:ext uri="{9D8B030D-6E8A-4147-A177-3AD203B41FA5}">
                      <a16:colId xmlns:a16="http://schemas.microsoft.com/office/drawing/2014/main" val="529722781"/>
                    </a:ext>
                  </a:extLst>
                </a:gridCol>
                <a:gridCol w="1645920">
                  <a:extLst>
                    <a:ext uri="{9D8B030D-6E8A-4147-A177-3AD203B41FA5}">
                      <a16:colId xmlns:a16="http://schemas.microsoft.com/office/drawing/2014/main" val="352562928"/>
                    </a:ext>
                  </a:extLst>
                </a:gridCol>
              </a:tblGrid>
              <a:tr h="370840">
                <a:tc>
                  <a:txBody>
                    <a:bodyPr/>
                    <a:lstStyle/>
                    <a:p>
                      <a:r>
                        <a:rPr lang="en-US" sz="1000"/>
                        <a:t>Mention</a:t>
                      </a:r>
                    </a:p>
                  </a:txBody>
                  <a:tcPr/>
                </a:tc>
                <a:tc>
                  <a:txBody>
                    <a:bodyPr/>
                    <a:lstStyle/>
                    <a:p>
                      <a:r>
                        <a:rPr lang="en-US" sz="1000"/>
                        <a:t>Retweets</a:t>
                      </a:r>
                    </a:p>
                  </a:txBody>
                  <a:tcPr/>
                </a:tc>
                <a:tc>
                  <a:txBody>
                    <a:bodyPr/>
                    <a:lstStyle/>
                    <a:p>
                      <a:r>
                        <a:rPr lang="en-US" sz="1000"/>
                        <a:t>Favs</a:t>
                      </a:r>
                    </a:p>
                  </a:txBody>
                  <a:tcPr/>
                </a:tc>
                <a:tc>
                  <a:txBody>
                    <a:bodyPr/>
                    <a:lstStyle/>
                    <a:p>
                      <a:r>
                        <a:rPr lang="en-US" sz="1000"/>
                        <a:t>Response Time</a:t>
                      </a:r>
                    </a:p>
                  </a:txBody>
                  <a:tcPr/>
                </a:tc>
                <a:extLst>
                  <a:ext uri="{0D108BD9-81ED-4DB2-BD59-A6C34878D82A}">
                    <a16:rowId xmlns:a16="http://schemas.microsoft.com/office/drawing/2014/main" val="3941110885"/>
                  </a:ext>
                </a:extLst>
              </a:tr>
              <a:tr h="370840">
                <a:tc>
                  <a:txBody>
                    <a:bodyPr/>
                    <a:lstStyle/>
                    <a:p>
                      <a:r>
                        <a:rPr lang="en-US" sz="1000" b="1"/>
                        <a:t>@PHLYINS</a:t>
                      </a:r>
                      <a:r>
                        <a:rPr lang="en-US" sz="1000"/>
                        <a:t> was mentioned by </a:t>
                      </a:r>
                      <a:r>
                        <a:rPr lang="en-US" sz="1000" b="1"/>
                        <a:t>@NHLFlyers - 2017-02-17 15:24:15</a:t>
                      </a:r>
                      <a:r>
                        <a:rPr lang="en-US" sz="1000"/>
                        <a:t>
Meet our @PHLYINS Community Teammate, Michael Rauch a local Philadelphia firefighter → https://t.co/hWgNTafcrZ</a:t>
                      </a:r>
                    </a:p>
                  </a:txBody>
                  <a:tcPr/>
                </a:tc>
                <a:tc>
                  <a:txBody>
                    <a:bodyPr/>
                    <a:lstStyle/>
                    <a:p>
                      <a:r>
                        <a:rPr lang="en-US" sz="1000"/>
                        <a:t>5</a:t>
                      </a:r>
                    </a:p>
                  </a:txBody>
                  <a:tcPr/>
                </a:tc>
                <a:tc>
                  <a:txBody>
                    <a:bodyPr/>
                    <a:lstStyle/>
                    <a:p>
                      <a:r>
                        <a:rPr lang="en-US" sz="1000"/>
                        <a:t>25</a:t>
                      </a:r>
                    </a:p>
                  </a:txBody>
                  <a:tcPr/>
                </a:tc>
                <a:tc>
                  <a:txBody>
                    <a:bodyPr/>
                    <a:lstStyle/>
                    <a:p>
                      <a:r>
                        <a:rPr lang="en-US" sz="1000"/>
                        <a:t>n/a</a:t>
                      </a:r>
                    </a:p>
                  </a:txBody>
                  <a:tcPr/>
                </a:tc>
                <a:extLst>
                  <a:ext uri="{0D108BD9-81ED-4DB2-BD59-A6C34878D82A}">
                    <a16:rowId xmlns:a16="http://schemas.microsoft.com/office/drawing/2014/main" val="1816818512"/>
                  </a:ext>
                </a:extLst>
              </a:tr>
              <a:tr h="370840">
                <a:tc>
                  <a:txBody>
                    <a:bodyPr/>
                    <a:lstStyle/>
                    <a:p>
                      <a:r>
                        <a:rPr lang="en-US" sz="1000" b="1"/>
                        <a:t>@PHLYINS</a:t>
                      </a:r>
                      <a:r>
                        <a:rPr lang="en-US" sz="1000"/>
                        <a:t> was mentioned by </a:t>
                      </a:r>
                      <a:r>
                        <a:rPr lang="en-US" sz="1000" b="1"/>
                        <a:t>@NHLFlyers - 2017-02-08 11:18:05</a:t>
                      </a:r>
                      <a:r>
                        <a:rPr lang="en-US" sz="1000"/>
                        <a:t>
Get to know this week’s @PHLYINS Community Teammate, Glen Casey → https://t.co/Qn3KuOVfKz</a:t>
                      </a:r>
                    </a:p>
                  </a:txBody>
                  <a:tcPr/>
                </a:tc>
                <a:tc>
                  <a:txBody>
                    <a:bodyPr/>
                    <a:lstStyle/>
                    <a:p>
                      <a:r>
                        <a:rPr lang="en-US" sz="1000"/>
                        <a:t>1</a:t>
                      </a:r>
                    </a:p>
                  </a:txBody>
                  <a:tcPr/>
                </a:tc>
                <a:tc>
                  <a:txBody>
                    <a:bodyPr/>
                    <a:lstStyle/>
                    <a:p>
                      <a:r>
                        <a:rPr lang="en-US" sz="1000"/>
                        <a:t>8</a:t>
                      </a:r>
                    </a:p>
                  </a:txBody>
                  <a:tcPr/>
                </a:tc>
                <a:tc>
                  <a:txBody>
                    <a:bodyPr/>
                    <a:lstStyle/>
                    <a:p>
                      <a:r>
                        <a:rPr lang="en-US" sz="1000"/>
                        <a:t>02/08/2017 18:55:35</a:t>
                      </a:r>
                    </a:p>
                  </a:txBody>
                  <a:tcPr/>
                </a:tc>
                <a:extLst>
                  <a:ext uri="{0D108BD9-81ED-4DB2-BD59-A6C34878D82A}">
                    <a16:rowId xmlns:a16="http://schemas.microsoft.com/office/drawing/2014/main" val="3104231507"/>
                  </a:ext>
                </a:extLst>
              </a:tr>
              <a:tr h="370840">
                <a:tc>
                  <a:txBody>
                    <a:bodyPr/>
                    <a:lstStyle/>
                    <a:p>
                      <a:r>
                        <a:rPr lang="en-US" sz="1000" b="1"/>
                        <a:t>@PHLYINS</a:t>
                      </a:r>
                      <a:r>
                        <a:rPr lang="en-US" sz="1000"/>
                        <a:t> was mentioned by </a:t>
                      </a:r>
                      <a:r>
                        <a:rPr lang="en-US" sz="1000" b="1"/>
                        <a:t>@TMNASrecruiting - 2017-02-07 17:10:18</a:t>
                      </a:r>
                      <a:r>
                        <a:rPr lang="en-US" sz="1000"/>
                        <a:t>
#InsuranceCareersMonth reminder: #insurance involves more than you may think! TMNAS provides support for @PHLYINS… https://t.co/LBCuVigKg7</a:t>
                      </a:r>
                    </a:p>
                  </a:txBody>
                  <a:tcPr/>
                </a:tc>
                <a:tc>
                  <a:txBody>
                    <a:bodyPr/>
                    <a:lstStyle/>
                    <a:p>
                      <a:r>
                        <a:rPr lang="en-US" sz="1000"/>
                        <a:t>0</a:t>
                      </a:r>
                    </a:p>
                  </a:txBody>
                  <a:tcPr/>
                </a:tc>
                <a:tc>
                  <a:txBody>
                    <a:bodyPr/>
                    <a:lstStyle/>
                    <a:p>
                      <a:r>
                        <a:rPr lang="en-US" sz="1000"/>
                        <a:t>4</a:t>
                      </a:r>
                    </a:p>
                  </a:txBody>
                  <a:tcPr/>
                </a:tc>
                <a:tc>
                  <a:txBody>
                    <a:bodyPr/>
                    <a:lstStyle/>
                    <a:p>
                      <a:r>
                        <a:rPr lang="en-US" sz="1000"/>
                        <a:t>n/a</a:t>
                      </a:r>
                    </a:p>
                  </a:txBody>
                  <a:tcPr/>
                </a:tc>
                <a:extLst>
                  <a:ext uri="{0D108BD9-81ED-4DB2-BD59-A6C34878D82A}">
                    <a16:rowId xmlns:a16="http://schemas.microsoft.com/office/drawing/2014/main" val="1890253418"/>
                  </a:ext>
                </a:extLst>
              </a:tr>
              <a:tr h="370840">
                <a:tc>
                  <a:txBody>
                    <a:bodyPr/>
                    <a:lstStyle/>
                    <a:p>
                      <a:r>
                        <a:rPr lang="en-US" sz="1000" b="1"/>
                        <a:t>@PHLYINS</a:t>
                      </a:r>
                      <a:r>
                        <a:rPr lang="en-US" sz="1000"/>
                        <a:t> was mentioned by </a:t>
                      </a:r>
                      <a:r>
                        <a:rPr lang="en-US" sz="1000" b="1"/>
                        <a:t>@TheFranklin - 2017-02-14 15:18:00</a:t>
                      </a:r>
                      <a:r>
                        <a:rPr lang="en-US" sz="1000"/>
                        <a:t>
We #GiantHeart you, @PHLYINS. Happy #ValentinesDay from The Franklin Institute! https://t.co/uWRQllgDVc #ValenFI https://t.co/vwTnj7gpUo</a:t>
                      </a:r>
                    </a:p>
                  </a:txBody>
                  <a:tcPr/>
                </a:tc>
                <a:tc>
                  <a:txBody>
                    <a:bodyPr/>
                    <a:lstStyle/>
                    <a:p>
                      <a:r>
                        <a:rPr lang="en-US" sz="1000"/>
                        <a:t>2</a:t>
                      </a:r>
                    </a:p>
                  </a:txBody>
                  <a:tcPr/>
                </a:tc>
                <a:tc>
                  <a:txBody>
                    <a:bodyPr/>
                    <a:lstStyle/>
                    <a:p>
                      <a:r>
                        <a:rPr lang="en-US" sz="1000"/>
                        <a:t>3</a:t>
                      </a:r>
                    </a:p>
                  </a:txBody>
                  <a:tcPr/>
                </a:tc>
                <a:tc>
                  <a:txBody>
                    <a:bodyPr/>
                    <a:lstStyle/>
                    <a:p>
                      <a:r>
                        <a:rPr lang="en-US" sz="1000"/>
                        <a:t>n/a</a:t>
                      </a:r>
                    </a:p>
                  </a:txBody>
                  <a:tcPr/>
                </a:tc>
                <a:extLst>
                  <a:ext uri="{0D108BD9-81ED-4DB2-BD59-A6C34878D82A}">
                    <a16:rowId xmlns:a16="http://schemas.microsoft.com/office/drawing/2014/main" val="2904938370"/>
                  </a:ext>
                </a:extLst>
              </a:tr>
              <a:tr h="370840">
                <a:tc>
                  <a:txBody>
                    <a:bodyPr/>
                    <a:lstStyle/>
                    <a:p>
                      <a:r>
                        <a:rPr lang="en-US" sz="1000" b="1"/>
                        <a:t>@PHLYINS</a:t>
                      </a:r>
                      <a:r>
                        <a:rPr lang="en-US" sz="1000"/>
                        <a:t> was mentioned by </a:t>
                      </a:r>
                      <a:r>
                        <a:rPr lang="en-US" sz="1000" b="1"/>
                        <a:t>@RunForCleanAir - 2017-02-02 12:51:01</a:t>
                      </a:r>
                      <a:r>
                        <a:rPr lang="en-US" sz="1000"/>
                        <a:t>
We’re excited to welcome @PHLYINS back as our #PHLY10K Run sponsor this year! #TBT to 2013, PHLY’s first year as a… https://t.co/pPxcYvivbx</a:t>
                      </a:r>
                    </a:p>
                  </a:txBody>
                  <a:tcPr/>
                </a:tc>
                <a:tc>
                  <a:txBody>
                    <a:bodyPr/>
                    <a:lstStyle/>
                    <a:p>
                      <a:r>
                        <a:rPr lang="en-US" sz="1000"/>
                        <a:t>1</a:t>
                      </a:r>
                    </a:p>
                  </a:txBody>
                  <a:tcPr/>
                </a:tc>
                <a:tc>
                  <a:txBody>
                    <a:bodyPr/>
                    <a:lstStyle/>
                    <a:p>
                      <a:r>
                        <a:rPr lang="en-US" sz="1000"/>
                        <a:t>2</a:t>
                      </a:r>
                    </a:p>
                  </a:txBody>
                  <a:tcPr/>
                </a:tc>
                <a:tc>
                  <a:txBody>
                    <a:bodyPr/>
                    <a:lstStyle/>
                    <a:p>
                      <a:r>
                        <a:rPr lang="en-US" sz="1000"/>
                        <a:t>02/02/2017 18:43:02</a:t>
                      </a:r>
                    </a:p>
                  </a:txBody>
                  <a:tcPr/>
                </a:tc>
                <a:extLst>
                  <a:ext uri="{0D108BD9-81ED-4DB2-BD59-A6C34878D82A}">
                    <a16:rowId xmlns:a16="http://schemas.microsoft.com/office/drawing/2014/main" val="1661332306"/>
                  </a:ext>
                </a:extLst>
              </a:tr>
            </a:tbl>
          </a:graphicData>
        </a:graphic>
      </p:graphicFrame>
      <p:sp>
        <p:nvSpPr>
          <p:cNvPr id="4" name="Text Placeholder 3"/>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1861563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Influencers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91327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43905801"/>
                    </a:ext>
                  </a:extLst>
                </a:gridCol>
                <a:gridCol w="2468880">
                  <a:extLst>
                    <a:ext uri="{9D8B030D-6E8A-4147-A177-3AD203B41FA5}">
                      <a16:colId xmlns:a16="http://schemas.microsoft.com/office/drawing/2014/main" val="2137104429"/>
                    </a:ext>
                  </a:extLst>
                </a:gridCol>
                <a:gridCol w="2468880">
                  <a:extLst>
                    <a:ext uri="{9D8B030D-6E8A-4147-A177-3AD203B41FA5}">
                      <a16:colId xmlns:a16="http://schemas.microsoft.com/office/drawing/2014/main" val="1830383374"/>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4248679875"/>
                  </a:ext>
                </a:extLst>
              </a:tr>
              <a:tr h="370840">
                <a:tc>
                  <a:txBody>
                    <a:bodyPr/>
                    <a:lstStyle/>
                    <a:p>
                      <a:r>
                        <a:rPr lang="en-US" sz="1000"/>
                        <a:t>@SilversSteve</a:t>
                      </a:r>
                    </a:p>
                  </a:txBody>
                  <a:tcPr/>
                </a:tc>
                <a:tc>
                  <a:txBody>
                    <a:bodyPr/>
                    <a:lstStyle/>
                    <a:p>
                      <a:r>
                        <a:rPr lang="en-US" sz="1000"/>
                        <a:t>@PHLYINS (26)</a:t>
                      </a:r>
                    </a:p>
                  </a:txBody>
                  <a:tcPr/>
                </a:tc>
                <a:tc>
                  <a:txBody>
                    <a:bodyPr/>
                    <a:lstStyle/>
                    <a:p>
                      <a:r>
                        <a:rPr lang="en-US" sz="1000"/>
                        <a:t>26</a:t>
                      </a:r>
                    </a:p>
                  </a:txBody>
                  <a:tcPr/>
                </a:tc>
                <a:extLst>
                  <a:ext uri="{0D108BD9-81ED-4DB2-BD59-A6C34878D82A}">
                    <a16:rowId xmlns:a16="http://schemas.microsoft.com/office/drawing/2014/main" val="1144259669"/>
                  </a:ext>
                </a:extLst>
              </a:tr>
              <a:tr h="370840">
                <a:tc>
                  <a:txBody>
                    <a:bodyPr/>
                    <a:lstStyle/>
                    <a:p>
                      <a:r>
                        <a:rPr lang="en-US" sz="1000"/>
                        <a:t>@RunForCleanAir</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2464620064"/>
                  </a:ext>
                </a:extLst>
              </a:tr>
              <a:tr h="370840">
                <a:tc>
                  <a:txBody>
                    <a:bodyPr/>
                    <a:lstStyle/>
                    <a:p>
                      <a:r>
                        <a:rPr lang="en-US" sz="1000"/>
                        <a:t>@ChristinaVerish</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430583184"/>
                  </a:ext>
                </a:extLst>
              </a:tr>
              <a:tr h="370840">
                <a:tc>
                  <a:txBody>
                    <a:bodyPr/>
                    <a:lstStyle/>
                    <a:p>
                      <a:r>
                        <a:rPr lang="en-US" sz="1000"/>
                        <a:t>@NHLFlyers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1249807239"/>
                  </a:ext>
                </a:extLst>
              </a:tr>
              <a:tr h="370840">
                <a:tc>
                  <a:txBody>
                    <a:bodyPr/>
                    <a:lstStyle/>
                    <a:p>
                      <a:r>
                        <a:rPr lang="en-US" sz="1000"/>
                        <a:t>@Dan_Charlton48</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1016460186"/>
                  </a:ext>
                </a:extLst>
              </a:tr>
              <a:tr h="370840">
                <a:tc>
                  <a:txBody>
                    <a:bodyPr/>
                    <a:lstStyle/>
                    <a:p>
                      <a:r>
                        <a:rPr lang="en-US" sz="1000"/>
                        <a:t>@flyerspress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1836268227"/>
                  </a:ext>
                </a:extLst>
              </a:tr>
              <a:tr h="370840">
                <a:tc>
                  <a:txBody>
                    <a:bodyPr/>
                    <a:lstStyle/>
                    <a:p>
                      <a:r>
                        <a:rPr lang="en-US" sz="1000"/>
                        <a:t>@HeatherDSt</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1506203007"/>
                  </a:ext>
                </a:extLst>
              </a:tr>
              <a:tr h="370840">
                <a:tc>
                  <a:txBody>
                    <a:bodyPr/>
                    <a:lstStyle/>
                    <a:p>
                      <a:r>
                        <a:rPr lang="en-US" sz="1000"/>
                        <a:t>@City_Ave</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3185477317"/>
                  </a:ext>
                </a:extLst>
              </a:tr>
              <a:tr h="370840">
                <a:tc>
                  <a:txBody>
                    <a:bodyPr/>
                    <a:lstStyle/>
                    <a:p>
                      <a:r>
                        <a:rPr lang="en-US" sz="1000"/>
                        <a:t>@NancyRobinson4</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2470774684"/>
                  </a:ext>
                </a:extLst>
              </a:tr>
              <a:tr h="370840">
                <a:tc>
                  <a:txBody>
                    <a:bodyPr/>
                    <a:lstStyle/>
                    <a:p>
                      <a:r>
                        <a:rPr lang="en-US" sz="1000"/>
                        <a:t>@jkjinc1</a:t>
                      </a:r>
                    </a:p>
                  </a:txBody>
                  <a:tcPr/>
                </a:tc>
                <a:tc>
                  <a:txBody>
                    <a:bodyPr/>
                    <a:lstStyle/>
                    <a:p>
                      <a:r>
                        <a:rPr lang="en-US" sz="1000"/>
                        <a:t>@PHLYINS (3)</a:t>
                      </a:r>
                    </a:p>
                  </a:txBody>
                  <a:tcPr/>
                </a:tc>
                <a:tc>
                  <a:txBody>
                    <a:bodyPr/>
                    <a:lstStyle/>
                    <a:p>
                      <a:r>
                        <a:rPr lang="en-US" sz="1000"/>
                        <a:t>3</a:t>
                      </a:r>
                    </a:p>
                  </a:txBody>
                  <a:tcPr/>
                </a:tc>
                <a:extLst>
                  <a:ext uri="{0D108BD9-81ED-4DB2-BD59-A6C34878D82A}">
                    <a16:rowId xmlns:a16="http://schemas.microsoft.com/office/drawing/2014/main" val="908149538"/>
                  </a:ext>
                </a:extLst>
              </a:tr>
            </a:tbl>
          </a:graphicData>
        </a:graphic>
      </p:graphicFrame>
      <p:sp>
        <p:nvSpPr>
          <p:cNvPr id="4" name="Text Placeholder 3"/>
          <p:cNvSpPr>
            <a:spLocks noGrp="1"/>
          </p:cNvSpPr>
          <p:nvPr>
            <p:ph type="body" sz="quarter" idx="14"/>
          </p:nvPr>
        </p:nvSpPr>
        <p:spPr/>
        <p:txBody>
          <a:bodyPr/>
          <a:lstStyle/>
          <a:p>
            <a:r>
              <a:rPr lang="en-US"/>
              <a:t>01/01/2017 - 12/31/2017</a:t>
            </a:r>
          </a:p>
        </p:txBody>
      </p:sp>
    </p:spTree>
    <p:extLst>
      <p:ext uri="{BB962C8B-B14F-4D97-AF65-F5344CB8AC3E}">
        <p14:creationId xmlns:p14="http://schemas.microsoft.com/office/powerpoint/2010/main" val="3844030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Own and Retweeted Tweets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38829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93377910"/>
                    </a:ext>
                  </a:extLst>
                </a:gridCol>
                <a:gridCol w="822960">
                  <a:extLst>
                    <a:ext uri="{9D8B030D-6E8A-4147-A177-3AD203B41FA5}">
                      <a16:colId xmlns:a16="http://schemas.microsoft.com/office/drawing/2014/main" val="801393221"/>
                    </a:ext>
                  </a:extLst>
                </a:gridCol>
                <a:gridCol w="822960">
                  <a:extLst>
                    <a:ext uri="{9D8B030D-6E8A-4147-A177-3AD203B41FA5}">
                      <a16:colId xmlns:a16="http://schemas.microsoft.com/office/drawing/2014/main" val="249746204"/>
                    </a:ext>
                  </a:extLst>
                </a:gridCol>
                <a:gridCol w="822960">
                  <a:extLst>
                    <a:ext uri="{9D8B030D-6E8A-4147-A177-3AD203B41FA5}">
                      <a16:colId xmlns:a16="http://schemas.microsoft.com/office/drawing/2014/main" val="1805396000"/>
                    </a:ext>
                  </a:extLst>
                </a:gridCol>
                <a:gridCol w="822960">
                  <a:extLst>
                    <a:ext uri="{9D8B030D-6E8A-4147-A177-3AD203B41FA5}">
                      <a16:colId xmlns:a16="http://schemas.microsoft.com/office/drawing/2014/main" val="2794266244"/>
                    </a:ext>
                  </a:extLst>
                </a:gridCol>
                <a:gridCol w="822960">
                  <a:extLst>
                    <a:ext uri="{9D8B030D-6E8A-4147-A177-3AD203B41FA5}">
                      <a16:colId xmlns:a16="http://schemas.microsoft.com/office/drawing/2014/main" val="4029301894"/>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605618709"/>
                  </a:ext>
                </a:extLst>
              </a:tr>
              <a:tr h="370840">
                <a:tc>
                  <a:txBody>
                    <a:bodyPr/>
                    <a:lstStyle/>
                    <a:p>
                      <a:r>
                        <a:rPr lang="en-US" sz="1000" b="1"/>
                        <a:t>@PHLYINS - 2017-02-28 16:52:28</a:t>
                      </a:r>
                      <a:r>
                        <a:rPr lang="en-US" sz="1000"/>
                        <a:t>
On the last day of #InsuranceCareersMonth, the spotlight is on two members of #TEAMPHLY. Here's why they chose a #career in #insurance! https://t.co/Lgh7JLh8Xk</a:t>
                      </a:r>
                    </a:p>
                  </a:txBody>
                  <a:tcPr/>
                </a:tc>
                <a:tc>
                  <a:txBody>
                    <a:bodyPr/>
                    <a:lstStyle/>
                    <a:p>
                      <a:r>
                        <a:rPr lang="en-US" sz="1000"/>
                        <a:t>No</a:t>
                      </a:r>
                    </a:p>
                  </a:txBody>
                  <a:tcPr/>
                </a:tc>
                <a:tc>
                  <a:txBody>
                    <a:bodyPr/>
                    <a:lstStyle/>
                    <a:p>
                      <a:r>
                        <a:rPr lang="en-US" sz="1000"/>
                        <a:t>2</a:t>
                      </a:r>
                    </a:p>
                  </a:txBody>
                  <a:tcPr/>
                </a:tc>
                <a:tc>
                  <a:txBody>
                    <a:bodyPr/>
                    <a:lstStyle/>
                    <a:p>
                      <a:r>
                        <a:rPr lang="en-US" sz="1000"/>
                        <a:t>8</a:t>
                      </a:r>
                    </a:p>
                  </a:txBody>
                  <a:tcPr/>
                </a:tc>
                <a:tc>
                  <a:txBody>
                    <a:bodyPr/>
                    <a:lstStyle/>
                    <a:p>
                      <a:r>
                        <a:rPr lang="en-US" sz="1000"/>
                        <a:t>0</a:t>
                      </a:r>
                    </a:p>
                  </a:txBody>
                  <a:tcPr/>
                </a:tc>
                <a:tc>
                  <a:txBody>
                    <a:bodyPr/>
                    <a:lstStyle/>
                    <a:p>
                      <a:r>
                        <a:rPr lang="en-US" sz="1000"/>
                        <a:t>0.3937%</a:t>
                      </a:r>
                    </a:p>
                  </a:txBody>
                  <a:tcPr/>
                </a:tc>
                <a:extLst>
                  <a:ext uri="{0D108BD9-81ED-4DB2-BD59-A6C34878D82A}">
                    <a16:rowId xmlns:a16="http://schemas.microsoft.com/office/drawing/2014/main" val="2901726744"/>
                  </a:ext>
                </a:extLst>
              </a:tr>
              <a:tr h="370840">
                <a:tc>
                  <a:txBody>
                    <a:bodyPr/>
                    <a:lstStyle/>
                    <a:p>
                      <a:r>
                        <a:rPr lang="en-US" sz="1000" b="1"/>
                        <a:t>@PHLYINS - 2017-02-07 13:42:27</a:t>
                      </a:r>
                      <a:r>
                        <a:rPr lang="en-US" sz="1000"/>
                        <a:t>
#Cyber criminals have targeted individuals, tax preparers, &amp;amp; businesses with tax scams. Tips to protect your info: https://t.co/6yBrc8XZyh</a:t>
                      </a:r>
                    </a:p>
                  </a:txBody>
                  <a:tcPr/>
                </a:tc>
                <a:tc>
                  <a:txBody>
                    <a:bodyPr/>
                    <a:lstStyle/>
                    <a:p>
                      <a:r>
                        <a:rPr lang="en-US" sz="1000"/>
                        <a:t>No</a:t>
                      </a:r>
                    </a:p>
                  </a:txBody>
                  <a:tcPr/>
                </a:tc>
                <a:tc>
                  <a:txBody>
                    <a:bodyPr/>
                    <a:lstStyle/>
                    <a:p>
                      <a:r>
                        <a:rPr lang="en-US" sz="1000"/>
                        <a:t>6</a:t>
                      </a:r>
                    </a:p>
                  </a:txBody>
                  <a:tcPr/>
                </a:tc>
                <a:tc>
                  <a:txBody>
                    <a:bodyPr/>
                    <a:lstStyle/>
                    <a:p>
                      <a:r>
                        <a:rPr lang="en-US" sz="1000"/>
                        <a:t>2</a:t>
                      </a:r>
                    </a:p>
                  </a:txBody>
                  <a:tcPr/>
                </a:tc>
                <a:tc>
                  <a:txBody>
                    <a:bodyPr/>
                    <a:lstStyle/>
                    <a:p>
                      <a:r>
                        <a:rPr lang="en-US" sz="1000"/>
                        <a:t>0</a:t>
                      </a:r>
                    </a:p>
                  </a:txBody>
                  <a:tcPr/>
                </a:tc>
                <a:tc>
                  <a:txBody>
                    <a:bodyPr/>
                    <a:lstStyle/>
                    <a:p>
                      <a:r>
                        <a:rPr lang="en-US" sz="1000"/>
                        <a:t>0.3194%</a:t>
                      </a:r>
                    </a:p>
                  </a:txBody>
                  <a:tcPr/>
                </a:tc>
                <a:extLst>
                  <a:ext uri="{0D108BD9-81ED-4DB2-BD59-A6C34878D82A}">
                    <a16:rowId xmlns:a16="http://schemas.microsoft.com/office/drawing/2014/main" val="4210821470"/>
                  </a:ext>
                </a:extLst>
              </a:tr>
              <a:tr h="370840">
                <a:tc>
                  <a:txBody>
                    <a:bodyPr/>
                    <a:lstStyle/>
                    <a:p>
                      <a:r>
                        <a:rPr lang="en-US" sz="1000" b="1"/>
                        <a:t>@PHLYINS - 2017-02-14 16:54:28</a:t>
                      </a:r>
                      <a:r>
                        <a:rPr lang="en-US" sz="1000"/>
                        <a:t>
Curious about a career in #insurance? Stop by #PaceU to meet #TEAMPHLY tomorrow at the 
Spring Job &amp;amp; Internship Fair! #InsuranceCareersMonth https://t.co/5ABrP7DAvb</a:t>
                      </a:r>
                    </a:p>
                  </a:txBody>
                  <a:tcPr/>
                </a:tc>
                <a:tc>
                  <a:txBody>
                    <a:bodyPr/>
                    <a:lstStyle/>
                    <a:p>
                      <a:r>
                        <a:rPr lang="en-US" sz="1000"/>
                        <a:t>No</a:t>
                      </a:r>
                    </a:p>
                  </a:txBody>
                  <a:tcPr/>
                </a:tc>
                <a:tc>
                  <a:txBody>
                    <a:bodyPr/>
                    <a:lstStyle/>
                    <a:p>
                      <a:r>
                        <a:rPr lang="en-US" sz="1000"/>
                        <a:t>2</a:t>
                      </a:r>
                    </a:p>
                  </a:txBody>
                  <a:tcPr/>
                </a:tc>
                <a:tc>
                  <a:txBody>
                    <a:bodyPr/>
                    <a:lstStyle/>
                    <a:p>
                      <a:r>
                        <a:rPr lang="en-US" sz="1000"/>
                        <a:t>5</a:t>
                      </a:r>
                    </a:p>
                  </a:txBody>
                  <a:tcPr/>
                </a:tc>
                <a:tc>
                  <a:txBody>
                    <a:bodyPr/>
                    <a:lstStyle/>
                    <a:p>
                      <a:r>
                        <a:rPr lang="en-US" sz="1000"/>
                        <a:t>0</a:t>
                      </a:r>
                    </a:p>
                  </a:txBody>
                  <a:tcPr/>
                </a:tc>
                <a:tc>
                  <a:txBody>
                    <a:bodyPr/>
                    <a:lstStyle/>
                    <a:p>
                      <a:r>
                        <a:rPr lang="en-US" sz="1000"/>
                        <a:t>0.2773%</a:t>
                      </a:r>
                    </a:p>
                  </a:txBody>
                  <a:tcPr/>
                </a:tc>
                <a:extLst>
                  <a:ext uri="{0D108BD9-81ED-4DB2-BD59-A6C34878D82A}">
                    <a16:rowId xmlns:a16="http://schemas.microsoft.com/office/drawing/2014/main" val="1775879198"/>
                  </a:ext>
                </a:extLst>
              </a:tr>
            </a:tbl>
          </a:graphicData>
        </a:graphic>
      </p:graphicFrame>
      <p:sp>
        <p:nvSpPr>
          <p:cNvPr id="4" name="Text Placeholder 3"/>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157674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94593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22520221"/>
                    </a:ext>
                  </a:extLst>
                </a:gridCol>
                <a:gridCol w="1069848">
                  <a:extLst>
                    <a:ext uri="{9D8B030D-6E8A-4147-A177-3AD203B41FA5}">
                      <a16:colId xmlns:a16="http://schemas.microsoft.com/office/drawing/2014/main" val="2580544254"/>
                    </a:ext>
                  </a:extLst>
                </a:gridCol>
                <a:gridCol w="1069848">
                  <a:extLst>
                    <a:ext uri="{9D8B030D-6E8A-4147-A177-3AD203B41FA5}">
                      <a16:colId xmlns:a16="http://schemas.microsoft.com/office/drawing/2014/main" val="2522174620"/>
                    </a:ext>
                  </a:extLst>
                </a:gridCol>
                <a:gridCol w="1069848">
                  <a:extLst>
                    <a:ext uri="{9D8B030D-6E8A-4147-A177-3AD203B41FA5}">
                      <a16:colId xmlns:a16="http://schemas.microsoft.com/office/drawing/2014/main" val="3755042479"/>
                    </a:ext>
                  </a:extLst>
                </a:gridCol>
                <a:gridCol w="1069848">
                  <a:extLst>
                    <a:ext uri="{9D8B030D-6E8A-4147-A177-3AD203B41FA5}">
                      <a16:colId xmlns:a16="http://schemas.microsoft.com/office/drawing/2014/main" val="497675628"/>
                    </a:ext>
                  </a:extLst>
                </a:gridCol>
                <a:gridCol w="1069848">
                  <a:extLst>
                    <a:ext uri="{9D8B030D-6E8A-4147-A177-3AD203B41FA5}">
                      <a16:colId xmlns:a16="http://schemas.microsoft.com/office/drawing/2014/main" val="10057062"/>
                    </a:ext>
                  </a:extLst>
                </a:gridCol>
                <a:gridCol w="1069848">
                  <a:extLst>
                    <a:ext uri="{9D8B030D-6E8A-4147-A177-3AD203B41FA5}">
                      <a16:colId xmlns:a16="http://schemas.microsoft.com/office/drawing/2014/main" val="259004968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61319698"/>
                  </a:ext>
                </a:extLst>
              </a:tr>
              <a:tr h="370840">
                <a:tc>
                  <a:txBody>
                    <a:bodyPr/>
                    <a:lstStyle/>
                    <a:p>
                      <a:r>
                        <a:rPr lang="en-US" sz="1000"/>
                        <a:t>Philadelphia Insurance Companies</a:t>
                      </a:r>
                    </a:p>
                  </a:txBody>
                  <a:tcPr/>
                </a:tc>
                <a:tc>
                  <a:txBody>
                    <a:bodyPr/>
                    <a:lstStyle/>
                    <a:p>
                      <a:r>
                        <a:rPr lang="en-US" sz="1000"/>
                        <a:t>11917</a:t>
                      </a:r>
                    </a:p>
                  </a:txBody>
                  <a:tcPr/>
                </a:tc>
                <a:tc>
                  <a:txBody>
                    <a:bodyPr/>
                    <a:lstStyle/>
                    <a:p>
                      <a:r>
                        <a:rPr lang="en-US" sz="1000"/>
                        <a:t>165</a:t>
                      </a:r>
                    </a:p>
                  </a:txBody>
                  <a:tcPr/>
                </a:tc>
                <a:tc>
                  <a:txBody>
                    <a:bodyPr/>
                    <a:lstStyle/>
                    <a:p>
                      <a:r>
                        <a:rPr lang="en-US" sz="1000"/>
                        <a:t>13</a:t>
                      </a:r>
                    </a:p>
                  </a:txBody>
                  <a:tcPr/>
                </a:tc>
                <a:tc>
                  <a:txBody>
                    <a:bodyPr/>
                    <a:lstStyle/>
                    <a:p>
                      <a:r>
                        <a:rPr lang="en-US" sz="1000"/>
                        <a:t>1134</a:t>
                      </a:r>
                    </a:p>
                  </a:txBody>
                  <a:tcPr/>
                </a:tc>
                <a:tc>
                  <a:txBody>
                    <a:bodyPr/>
                    <a:lstStyle/>
                    <a:p>
                      <a:r>
                        <a:rPr lang="en-US" sz="1000"/>
                        <a:t>39</a:t>
                      </a:r>
                    </a:p>
                  </a:txBody>
                  <a:tcPr/>
                </a:tc>
                <a:tc>
                  <a:txBody>
                    <a:bodyPr/>
                    <a:lstStyle/>
                    <a:p>
                      <a:r>
                        <a:rPr lang="en-US" sz="1000"/>
                        <a:t>0.7625%</a:t>
                      </a:r>
                    </a:p>
                  </a:txBody>
                  <a:tcPr/>
                </a:tc>
                <a:extLst>
                  <a:ext uri="{0D108BD9-81ED-4DB2-BD59-A6C34878D82A}">
                    <a16:rowId xmlns:a16="http://schemas.microsoft.com/office/drawing/2014/main" val="2244636503"/>
                  </a:ext>
                </a:extLst>
              </a:tr>
            </a:tbl>
          </a:graphicData>
        </a:graphic>
      </p:graphicFrame>
      <p:sp>
        <p:nvSpPr>
          <p:cNvPr id="4" name="Text Placeholder 3"/>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554826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470155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300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31303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5738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2736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12465566"/>
                    </a:ext>
                  </a:extLst>
                </a:gridCol>
                <a:gridCol w="987552">
                  <a:extLst>
                    <a:ext uri="{9D8B030D-6E8A-4147-A177-3AD203B41FA5}">
                      <a16:colId xmlns:a16="http://schemas.microsoft.com/office/drawing/2014/main" val="405382797"/>
                    </a:ext>
                  </a:extLst>
                </a:gridCol>
                <a:gridCol w="987552">
                  <a:extLst>
                    <a:ext uri="{9D8B030D-6E8A-4147-A177-3AD203B41FA5}">
                      <a16:colId xmlns:a16="http://schemas.microsoft.com/office/drawing/2014/main" val="1465661481"/>
                    </a:ext>
                  </a:extLst>
                </a:gridCol>
                <a:gridCol w="987552">
                  <a:extLst>
                    <a:ext uri="{9D8B030D-6E8A-4147-A177-3AD203B41FA5}">
                      <a16:colId xmlns:a16="http://schemas.microsoft.com/office/drawing/2014/main" val="1760295162"/>
                    </a:ext>
                  </a:extLst>
                </a:gridCol>
                <a:gridCol w="987552">
                  <a:extLst>
                    <a:ext uri="{9D8B030D-6E8A-4147-A177-3AD203B41FA5}">
                      <a16:colId xmlns:a16="http://schemas.microsoft.com/office/drawing/2014/main" val="935440434"/>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18155254"/>
                  </a:ext>
                </a:extLst>
              </a:tr>
              <a:tr h="370840">
                <a:tc>
                  <a:txBody>
                    <a:bodyPr/>
                    <a:lstStyle/>
                    <a:p>
                      <a:r>
                        <a:rPr lang="en-US" sz="1000" b="1"/>
                        <a:t>Philadelphia Insurance Companies - 2017-02-06 10:09:13</a:t>
                      </a:r>
                      <a:r>
                        <a:rPr lang="en-US" sz="1000"/>
                        <a:t>
We're pleased to announce the promotion of James Decker to Senior Vice President of Underwriting!</a:t>
                      </a:r>
                    </a:p>
                  </a:txBody>
                  <a:tcPr/>
                </a:tc>
                <a:tc>
                  <a:txBody>
                    <a:bodyPr/>
                    <a:lstStyle/>
                    <a:p>
                      <a:r>
                        <a:rPr lang="en-US" sz="1000"/>
                        <a:t>186</a:t>
                      </a:r>
                    </a:p>
                  </a:txBody>
                  <a:tcPr/>
                </a:tc>
                <a:tc>
                  <a:txBody>
                    <a:bodyPr/>
                    <a:lstStyle/>
                    <a:p>
                      <a:r>
                        <a:rPr lang="en-US" sz="1000"/>
                        <a:t>18</a:t>
                      </a:r>
                    </a:p>
                  </a:txBody>
                  <a:tcPr/>
                </a:tc>
                <a:tc>
                  <a:txBody>
                    <a:bodyPr/>
                    <a:lstStyle/>
                    <a:p>
                      <a:r>
                        <a:rPr lang="en-US" sz="1000"/>
                        <a:t>1.7309%</a:t>
                      </a:r>
                    </a:p>
                  </a:txBody>
                  <a:tcPr/>
                </a:tc>
                <a:tc>
                  <a:txBody>
                    <a:bodyPr/>
                    <a:lstStyle/>
                    <a:p>
                      <a:r>
                        <a:rPr lang="en-US" sz="1000"/>
                        <a:t>Photo</a:t>
                      </a:r>
                    </a:p>
                  </a:txBody>
                  <a:tcPr/>
                </a:tc>
                <a:extLst>
                  <a:ext uri="{0D108BD9-81ED-4DB2-BD59-A6C34878D82A}">
                    <a16:rowId xmlns:a16="http://schemas.microsoft.com/office/drawing/2014/main" val="774305718"/>
                  </a:ext>
                </a:extLst>
              </a:tr>
              <a:tr h="370840">
                <a:tc>
                  <a:txBody>
                    <a:bodyPr/>
                    <a:lstStyle/>
                    <a:p>
                      <a:r>
                        <a:rPr lang="en-US" sz="1000" b="1"/>
                        <a:t>Philadelphia Insurance Companies - 2017-02-22 11:07:28</a:t>
                      </a:r>
                      <a:r>
                        <a:rPr lang="en-US" sz="1000"/>
                        <a:t>
We're pleased to announce the promotion of five employees to Vice President in our Marketing, Compliance, and Claims departments! https://goo.gl/YrI636</a:t>
                      </a:r>
                    </a:p>
                  </a:txBody>
                  <a:tcPr/>
                </a:tc>
                <a:tc>
                  <a:txBody>
                    <a:bodyPr/>
                    <a:lstStyle/>
                    <a:p>
                      <a:r>
                        <a:rPr lang="en-US" sz="1000"/>
                        <a:t>191</a:t>
                      </a:r>
                    </a:p>
                  </a:txBody>
                  <a:tcPr/>
                </a:tc>
                <a:tc>
                  <a:txBody>
                    <a:bodyPr/>
                    <a:lstStyle/>
                    <a:p>
                      <a:r>
                        <a:rPr lang="en-US" sz="1000"/>
                        <a:t>12</a:t>
                      </a:r>
                    </a:p>
                  </a:txBody>
                  <a:tcPr/>
                </a:tc>
                <a:tc>
                  <a:txBody>
                    <a:bodyPr/>
                    <a:lstStyle/>
                    <a:p>
                      <a:r>
                        <a:rPr lang="en-US" sz="1000"/>
                        <a:t>1.7105%</a:t>
                      </a:r>
                    </a:p>
                  </a:txBody>
                  <a:tcPr/>
                </a:tc>
                <a:tc>
                  <a:txBody>
                    <a:bodyPr/>
                    <a:lstStyle/>
                    <a:p>
                      <a:r>
                        <a:rPr lang="en-US" sz="1000"/>
                        <a:t>Photo</a:t>
                      </a:r>
                    </a:p>
                  </a:txBody>
                  <a:tcPr/>
                </a:tc>
                <a:extLst>
                  <a:ext uri="{0D108BD9-81ED-4DB2-BD59-A6C34878D82A}">
                    <a16:rowId xmlns:a16="http://schemas.microsoft.com/office/drawing/2014/main" val="1546852221"/>
                  </a:ext>
                </a:extLst>
              </a:tr>
              <a:tr h="370840">
                <a:tc>
                  <a:txBody>
                    <a:bodyPr/>
                    <a:lstStyle/>
                    <a:p>
                      <a:r>
                        <a:rPr lang="en-US" sz="1000" b="1"/>
                        <a:t>Philadelphia Insurance Companies - 2017-02-16 16:53:20</a:t>
                      </a:r>
                      <a:r>
                        <a:rPr lang="en-US" sz="1000"/>
                        <a:t>
PHLY employees from around the country attended the 2017 National Sales Meeting in Philadelphia. After putting their heads together during panel discussions and break out sessions, the employees huddled up for a kickball and ping pong tournament at the Philadelphia Eagles' Novacare Training Facility!</a:t>
                      </a:r>
                    </a:p>
                  </a:txBody>
                  <a:tcPr/>
                </a:tc>
                <a:tc>
                  <a:txBody>
                    <a:bodyPr/>
                    <a:lstStyle/>
                    <a:p>
                      <a:r>
                        <a:rPr lang="en-US" sz="1000"/>
                        <a:t>122</a:t>
                      </a:r>
                    </a:p>
                  </a:txBody>
                  <a:tcPr/>
                </a:tc>
                <a:tc>
                  <a:txBody>
                    <a:bodyPr/>
                    <a:lstStyle/>
                    <a:p>
                      <a:r>
                        <a:rPr lang="en-US" sz="1000"/>
                        <a:t>1</a:t>
                      </a:r>
                    </a:p>
                  </a:txBody>
                  <a:tcPr/>
                </a:tc>
                <a:tc>
                  <a:txBody>
                    <a:bodyPr/>
                    <a:lstStyle/>
                    <a:p>
                      <a:r>
                        <a:rPr lang="en-US" sz="1000"/>
                        <a:t>1.0393%</a:t>
                      </a:r>
                    </a:p>
                  </a:txBody>
                  <a:tcPr/>
                </a:tc>
                <a:tc>
                  <a:txBody>
                    <a:bodyPr/>
                    <a:lstStyle/>
                    <a:p>
                      <a:r>
                        <a:rPr lang="en-US" sz="1000"/>
                        <a:t>Photo</a:t>
                      </a:r>
                    </a:p>
                  </a:txBody>
                  <a:tcPr/>
                </a:tc>
                <a:extLst>
                  <a:ext uri="{0D108BD9-81ED-4DB2-BD59-A6C34878D82A}">
                    <a16:rowId xmlns:a16="http://schemas.microsoft.com/office/drawing/2014/main" val="2926702487"/>
                  </a:ext>
                </a:extLst>
              </a:tr>
              <a:tr h="370840">
                <a:tc>
                  <a:txBody>
                    <a:bodyPr/>
                    <a:lstStyle/>
                    <a:p>
                      <a:r>
                        <a:rPr lang="en-US" sz="1000" b="1"/>
                        <a:t>Philadelphia Insurance Companies - 2017-02-02 16:56:34</a:t>
                      </a:r>
                      <a:r>
                        <a:rPr lang="en-US" sz="1000"/>
                        <a:t>
PHLY employees from our Naperville, IL office visitied Mooseheart, which is a home for children and teens in need. Although there was some friendly competition between TEAMPHLY and Chloe, the comfort dog, they enjoyed their time spent reading to the children who live there!</a:t>
                      </a:r>
                    </a:p>
                  </a:txBody>
                  <a:tcPr/>
                </a:tc>
                <a:tc>
                  <a:txBody>
                    <a:bodyPr/>
                    <a:lstStyle/>
                    <a:p>
                      <a:r>
                        <a:rPr lang="en-US" sz="1000"/>
                        <a:t>91</a:t>
                      </a:r>
                    </a:p>
                  </a:txBody>
                  <a:tcPr/>
                </a:tc>
                <a:tc>
                  <a:txBody>
                    <a:bodyPr/>
                    <a:lstStyle/>
                    <a:p>
                      <a:r>
                        <a:rPr lang="en-US" sz="1000"/>
                        <a:t>3</a:t>
                      </a:r>
                    </a:p>
                  </a:txBody>
                  <a:tcPr/>
                </a:tc>
                <a:tc>
                  <a:txBody>
                    <a:bodyPr/>
                    <a:lstStyle/>
                    <a:p>
                      <a:r>
                        <a:rPr lang="en-US" sz="1000"/>
                        <a:t>0.7986%</a:t>
                      </a:r>
                    </a:p>
                  </a:txBody>
                  <a:tcPr/>
                </a:tc>
                <a:tc>
                  <a:txBody>
                    <a:bodyPr/>
                    <a:lstStyle/>
                    <a:p>
                      <a:r>
                        <a:rPr lang="en-US" sz="1000"/>
                        <a:t>Photo</a:t>
                      </a:r>
                    </a:p>
                  </a:txBody>
                  <a:tcPr/>
                </a:tc>
                <a:extLst>
                  <a:ext uri="{0D108BD9-81ED-4DB2-BD59-A6C34878D82A}">
                    <a16:rowId xmlns:a16="http://schemas.microsoft.com/office/drawing/2014/main" val="2181992868"/>
                  </a:ext>
                </a:extLst>
              </a:tr>
              <a:tr h="370840">
                <a:tc>
                  <a:txBody>
                    <a:bodyPr/>
                    <a:lstStyle/>
                    <a:p>
                      <a:r>
                        <a:rPr lang="en-US" sz="1000" b="1"/>
                        <a:t>Philadelphia Insurance Companies - 2017-02-14 17:07:15</a:t>
                      </a:r>
                      <a:r>
                        <a:rPr lang="en-US" sz="1000"/>
                        <a:t>
Employees in our Leawood, KS office donated their time to help homeless animals by making dog treats and folding laundry for Wayside Waifs in Kansas City!</a:t>
                      </a:r>
                    </a:p>
                  </a:txBody>
                  <a:tcPr/>
                </a:tc>
                <a:tc>
                  <a:txBody>
                    <a:bodyPr/>
                    <a:lstStyle/>
                    <a:p>
                      <a:r>
                        <a:rPr lang="en-US" sz="1000"/>
                        <a:t>91</a:t>
                      </a:r>
                    </a:p>
                  </a:txBody>
                  <a:tcPr/>
                </a:tc>
                <a:tc>
                  <a:txBody>
                    <a:bodyPr/>
                    <a:lstStyle/>
                    <a:p>
                      <a:r>
                        <a:rPr lang="en-US" sz="1000"/>
                        <a:t>1</a:t>
                      </a:r>
                    </a:p>
                  </a:txBody>
                  <a:tcPr/>
                </a:tc>
                <a:tc>
                  <a:txBody>
                    <a:bodyPr/>
                    <a:lstStyle/>
                    <a:p>
                      <a:r>
                        <a:rPr lang="en-US" sz="1000"/>
                        <a:t>0.7783%</a:t>
                      </a:r>
                    </a:p>
                  </a:txBody>
                  <a:tcPr/>
                </a:tc>
                <a:tc>
                  <a:txBody>
                    <a:bodyPr/>
                    <a:lstStyle/>
                    <a:p>
                      <a:r>
                        <a:rPr lang="en-US" sz="1000"/>
                        <a:t>Photo</a:t>
                      </a:r>
                    </a:p>
                  </a:txBody>
                  <a:tcPr/>
                </a:tc>
                <a:extLst>
                  <a:ext uri="{0D108BD9-81ED-4DB2-BD59-A6C34878D82A}">
                    <a16:rowId xmlns:a16="http://schemas.microsoft.com/office/drawing/2014/main" val="165117444"/>
                  </a:ext>
                </a:extLst>
              </a:tr>
            </a:tbl>
          </a:graphicData>
        </a:graphic>
      </p:graphicFrame>
      <p:sp>
        <p:nvSpPr>
          <p:cNvPr id="4" name="Text Placeholder 3"/>
          <p:cNvSpPr>
            <a:spLocks noGrp="1"/>
          </p:cNvSpPr>
          <p:nvPr>
            <p:ph type="body" sz="quarter" idx="14"/>
          </p:nvPr>
        </p:nvSpPr>
        <p:spPr/>
        <p:txBody>
          <a:bodyPr/>
          <a:lstStyle/>
          <a:p>
            <a:r>
              <a:rPr lang="en-US"/>
              <a:t>02/01/2017 - 02/28/2017</a:t>
            </a:r>
          </a:p>
        </p:txBody>
      </p:sp>
    </p:spTree>
    <p:extLst>
      <p:ext uri="{BB962C8B-B14F-4D97-AF65-F5344CB8AC3E}">
        <p14:creationId xmlns:p14="http://schemas.microsoft.com/office/powerpoint/2010/main" val="38523744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573</Words>
  <Application>Microsoft Office PowerPoint</Application>
  <PresentationFormat>On-screen Show (4:3)</PresentationFormat>
  <Paragraphs>258</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Calibri</vt:lpstr>
      <vt:lpstr>Arial</vt:lpstr>
      <vt:lpstr>quintly_template</vt:lpstr>
      <vt:lpstr>PHLY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PHLY Twitter Mentions</vt:lpstr>
      <vt:lpstr>Twitter Mentions Table</vt:lpstr>
      <vt:lpstr>Twitter Key Influencers</vt:lpstr>
      <vt:lpstr>Twitter Own and Retweeted Tweets Table</vt:lpstr>
      <vt:lpstr>LinkedIn Key Metrics Table</vt:lpstr>
      <vt:lpstr>LinkedIn Followers Change</vt:lpstr>
      <vt:lpstr>Average Interactions Per LinkedIn Update</vt:lpstr>
      <vt:lpstr>LinkedIn Updates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2017-03-24T13:00:29Z</dcterms:created>
  <dcterms:modified xsi:type="dcterms:W3CDTF">2017-03-24T13:00:55Z</dcterms:modified>
</cp:coreProperties>
</file>