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9144000" cy="6858000" type="screen4x3"/>
  <p:notesSz cx="6858000" cy="9144000"/>
  <p:embeddedFontLst>
    <p:embeddedFont>
      <p:font typeface="Calibri" panose="020F0502020204030204" pitchFamily="34" charset="0"/>
      <p:regular r:id="rId21"/>
      <p:bold r:id="rId22"/>
      <p:italic r:id="rId23"/>
      <p:boldItalic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42767</c:v>
                </c:pt>
              </c:numCache>
            </c:numRef>
          </c:cat>
          <c:val>
            <c:numRef>
              <c:f>Sheet1!$B$2</c:f>
              <c:numCache>
                <c:formatCode>General</c:formatCode>
                <c:ptCount val="1"/>
                <c:pt idx="0">
                  <c:v>1320</c:v>
                </c:pt>
              </c:numCache>
            </c:numRef>
          </c:val>
          <c:extLst>
            <c:ext xmlns:c16="http://schemas.microsoft.com/office/drawing/2014/chart" uri="{C3380CC4-5D6E-409C-BE32-E72D297353CC}">
              <c16:uniqueId val="{00000000-6925-44BB-822C-F159DE118DF8}"/>
            </c:ext>
          </c:extLst>
        </c:ser>
        <c:ser>
          <c:idx val="1"/>
          <c:order val="1"/>
          <c:tx>
            <c:strRef>
              <c:f>Sheet1!$C$1</c:f>
              <c:strCache>
                <c:ptCount val="1"/>
                <c:pt idx="0">
                  <c:v>Twitter</c:v>
                </c:pt>
              </c:strCache>
            </c:strRef>
          </c:tx>
          <c:spPr>
            <a:solidFill>
              <a:schemeClr val="accent2"/>
            </a:solidFill>
            <a:ln>
              <a:noFill/>
            </a:ln>
            <a:effectLst/>
          </c:spPr>
          <c:invertIfNegative val="0"/>
          <c:cat>
            <c:numRef>
              <c:f>Sheet1!$A$2</c:f>
              <c:numCache>
                <c:formatCode>m/d/yyyy</c:formatCode>
                <c:ptCount val="1"/>
                <c:pt idx="0">
                  <c:v>42767</c:v>
                </c:pt>
              </c:numCache>
            </c:numRef>
          </c:cat>
          <c:val>
            <c:numRef>
              <c:f>Sheet1!$C$2</c:f>
              <c:numCache>
                <c:formatCode>General</c:formatCode>
                <c:ptCount val="1"/>
                <c:pt idx="0">
                  <c:v>1183</c:v>
                </c:pt>
              </c:numCache>
            </c:numRef>
          </c:val>
          <c:extLst>
            <c:ext xmlns:c16="http://schemas.microsoft.com/office/drawing/2014/chart" uri="{C3380CC4-5D6E-409C-BE32-E72D297353CC}">
              <c16:uniqueId val="{00000001-6925-44BB-822C-F159DE118DF8}"/>
            </c:ext>
          </c:extLst>
        </c:ser>
        <c:ser>
          <c:idx val="2"/>
          <c:order val="2"/>
          <c:tx>
            <c:strRef>
              <c:f>Sheet1!$D$1</c:f>
              <c:strCache>
                <c:ptCount val="1"/>
                <c:pt idx="0">
                  <c:v>YouTube</c:v>
                </c:pt>
              </c:strCache>
            </c:strRef>
          </c:tx>
          <c:spPr>
            <a:solidFill>
              <a:schemeClr val="accent3"/>
            </a:solidFill>
            <a:ln>
              <a:noFill/>
            </a:ln>
            <a:effectLst/>
          </c:spPr>
          <c:invertIfNegative val="0"/>
          <c:cat>
            <c:numRef>
              <c:f>Sheet1!$A$2</c:f>
              <c:numCache>
                <c:formatCode>m/d/yyyy</c:formatCode>
                <c:ptCount val="1"/>
                <c:pt idx="0">
                  <c:v>42767</c:v>
                </c:pt>
              </c:numCache>
            </c:numRef>
          </c:cat>
          <c:val>
            <c:numRef>
              <c:f>Sheet1!$D$2</c:f>
              <c:numCache>
                <c:formatCode>General</c:formatCode>
                <c:ptCount val="1"/>
                <c:pt idx="0">
                  <c:v>0</c:v>
                </c:pt>
              </c:numCache>
            </c:numRef>
          </c:val>
          <c:extLst>
            <c:ext xmlns:c16="http://schemas.microsoft.com/office/drawing/2014/chart" uri="{C3380CC4-5D6E-409C-BE32-E72D297353CC}">
              <c16:uniqueId val="{00000002-6925-44BB-822C-F159DE118DF8}"/>
            </c:ext>
          </c:extLst>
        </c:ser>
        <c:ser>
          <c:idx val="3"/>
          <c:order val="3"/>
          <c:tx>
            <c:strRef>
              <c:f>Sheet1!$E$1</c:f>
              <c:strCache>
                <c:ptCount val="1"/>
                <c:pt idx="0">
                  <c:v>Google+</c:v>
                </c:pt>
              </c:strCache>
            </c:strRef>
          </c:tx>
          <c:spPr>
            <a:solidFill>
              <a:schemeClr val="accent4"/>
            </a:solidFill>
            <a:ln>
              <a:noFill/>
            </a:ln>
            <a:effectLst/>
          </c:spPr>
          <c:invertIfNegative val="0"/>
          <c:cat>
            <c:numRef>
              <c:f>Sheet1!$A$2</c:f>
              <c:numCache>
                <c:formatCode>m/d/yyyy</c:formatCode>
                <c:ptCount val="1"/>
                <c:pt idx="0">
                  <c:v>42767</c:v>
                </c:pt>
              </c:numCache>
            </c:numRef>
          </c:cat>
          <c:val>
            <c:numRef>
              <c:f>Sheet1!$E$2</c:f>
              <c:numCache>
                <c:formatCode>General</c:formatCode>
                <c:ptCount val="1"/>
                <c:pt idx="0">
                  <c:v>0</c:v>
                </c:pt>
              </c:numCache>
            </c:numRef>
          </c:val>
          <c:extLst>
            <c:ext xmlns:c16="http://schemas.microsoft.com/office/drawing/2014/chart" uri="{C3380CC4-5D6E-409C-BE32-E72D297353CC}">
              <c16:uniqueId val="{00000003-6925-44BB-822C-F159DE118DF8}"/>
            </c:ext>
          </c:extLst>
        </c:ser>
        <c:ser>
          <c:idx val="4"/>
          <c:order val="4"/>
          <c:tx>
            <c:strRef>
              <c:f>Sheet1!$F$1</c:f>
              <c:strCache>
                <c:ptCount val="1"/>
                <c:pt idx="0">
                  <c:v>LinkedIn</c:v>
                </c:pt>
              </c:strCache>
            </c:strRef>
          </c:tx>
          <c:spPr>
            <a:solidFill>
              <a:schemeClr val="accent5"/>
            </a:solidFill>
            <a:ln>
              <a:noFill/>
            </a:ln>
            <a:effectLst/>
          </c:spPr>
          <c:invertIfNegative val="0"/>
          <c:cat>
            <c:numRef>
              <c:f>Sheet1!$A$2</c:f>
              <c:numCache>
                <c:formatCode>m/d/yyyy</c:formatCode>
                <c:ptCount val="1"/>
                <c:pt idx="0">
                  <c:v>42767</c:v>
                </c:pt>
              </c:numCache>
            </c:numRef>
          </c:cat>
          <c:val>
            <c:numRef>
              <c:f>Sheet1!$F$2</c:f>
              <c:numCache>
                <c:formatCode>General</c:formatCode>
                <c:ptCount val="1"/>
                <c:pt idx="0">
                  <c:v>777</c:v>
                </c:pt>
              </c:numCache>
            </c:numRef>
          </c:val>
          <c:extLst>
            <c:ext xmlns:c16="http://schemas.microsoft.com/office/drawing/2014/chart" uri="{C3380CC4-5D6E-409C-BE32-E72D297353CC}">
              <c16:uniqueId val="{00000004-6925-44BB-822C-F159DE118DF8}"/>
            </c:ext>
          </c:extLst>
        </c:ser>
        <c:ser>
          <c:idx val="5"/>
          <c:order val="5"/>
          <c:tx>
            <c:strRef>
              <c:f>Sheet1!$G$1</c:f>
              <c:strCache>
                <c:ptCount val="1"/>
                <c:pt idx="0">
                  <c:v>Instagram</c:v>
                </c:pt>
              </c:strCache>
            </c:strRef>
          </c:tx>
          <c:spPr>
            <a:solidFill>
              <a:schemeClr val="accent6"/>
            </a:solidFill>
            <a:ln>
              <a:noFill/>
            </a:ln>
            <a:effectLst/>
          </c:spPr>
          <c:invertIfNegative val="0"/>
          <c:cat>
            <c:numRef>
              <c:f>Sheet1!$A$2</c:f>
              <c:numCache>
                <c:formatCode>m/d/yyyy</c:formatCode>
                <c:ptCount val="1"/>
                <c:pt idx="0">
                  <c:v>42767</c:v>
                </c:pt>
              </c:numCache>
            </c:numRef>
          </c:cat>
          <c:val>
            <c:numRef>
              <c:f>Sheet1!$G$2</c:f>
              <c:numCache>
                <c:formatCode>General</c:formatCode>
                <c:ptCount val="1"/>
                <c:pt idx="0">
                  <c:v>2282</c:v>
                </c:pt>
              </c:numCache>
            </c:numRef>
          </c:val>
          <c:extLst>
            <c:ext xmlns:c16="http://schemas.microsoft.com/office/drawing/2014/chart" uri="{C3380CC4-5D6E-409C-BE32-E72D297353CC}">
              <c16:uniqueId val="{00000005-6925-44BB-822C-F159DE118DF8}"/>
            </c:ext>
          </c:extLst>
        </c:ser>
        <c:ser>
          <c:idx val="6"/>
          <c:order val="6"/>
          <c:tx>
            <c:strRef>
              <c:f>Sheet1!$H$1</c:f>
              <c:strCache>
                <c:ptCount val="1"/>
                <c:pt idx="0">
                  <c:v>Pinterest</c:v>
                </c:pt>
              </c:strCache>
            </c:strRef>
          </c:tx>
          <c:spPr>
            <a:solidFill>
              <a:schemeClr val="accent1">
                <a:lumMod val="60000"/>
              </a:schemeClr>
            </a:solidFill>
            <a:ln>
              <a:noFill/>
            </a:ln>
            <a:effectLst/>
          </c:spPr>
          <c:invertIfNegative val="0"/>
          <c:cat>
            <c:numRef>
              <c:f>Sheet1!$A$2</c:f>
              <c:numCache>
                <c:formatCode>m/d/yyyy</c:formatCode>
                <c:ptCount val="1"/>
                <c:pt idx="0">
                  <c:v>42767</c:v>
                </c:pt>
              </c:numCache>
            </c:numRef>
          </c:cat>
          <c:val>
            <c:numRef>
              <c:f>Sheet1!$H$2</c:f>
              <c:numCache>
                <c:formatCode>General</c:formatCode>
                <c:ptCount val="1"/>
                <c:pt idx="0">
                  <c:v>0</c:v>
                </c:pt>
              </c:numCache>
            </c:numRef>
          </c:val>
          <c:extLst>
            <c:ext xmlns:c16="http://schemas.microsoft.com/office/drawing/2014/chart" uri="{C3380CC4-5D6E-409C-BE32-E72D297353CC}">
              <c16:uniqueId val="{00000006-6925-44BB-822C-F159DE118DF8}"/>
            </c:ext>
          </c:extLst>
        </c:ser>
        <c:dLbls>
          <c:showLegendKey val="0"/>
          <c:showVal val="0"/>
          <c:showCatName val="0"/>
          <c:showSerName val="0"/>
          <c:showPercent val="0"/>
          <c:showBubbleSize val="0"/>
        </c:dLbls>
        <c:gapWidth val="219"/>
        <c:overlap val="-27"/>
        <c:axId val="246068864"/>
        <c:axId val="246069192"/>
      </c:barChart>
      <c:dateAx>
        <c:axId val="2460688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6069192"/>
        <c:crosses val="autoZero"/>
        <c:auto val="1"/>
        <c:lblOffset val="100"/>
        <c:baseTimeUnit val="days"/>
      </c:dateAx>
      <c:valAx>
        <c:axId val="246069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6068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-2</c:v>
                </c:pt>
                <c:pt idx="1">
                  <c:v>5</c:v>
                </c:pt>
                <c:pt idx="2">
                  <c:v>2</c:v>
                </c:pt>
              </c:numCache>
            </c:numRef>
          </c:val>
          <c:extLst>
            <c:ext xmlns:c16="http://schemas.microsoft.com/office/drawing/2014/chart" uri="{C3380CC4-5D6E-409C-BE32-E72D297353CC}">
              <c16:uniqueId val="{00000000-F705-4470-A99C-E83117E32745}"/>
            </c:ext>
          </c:extLst>
        </c:ser>
        <c:dLbls>
          <c:showLegendKey val="0"/>
          <c:showVal val="0"/>
          <c:showCatName val="0"/>
          <c:showSerName val="0"/>
          <c:showPercent val="0"/>
          <c:showBubbleSize val="0"/>
        </c:dLbls>
        <c:gapWidth val="219"/>
        <c:overlap val="-27"/>
        <c:axId val="274661296"/>
        <c:axId val="274664904"/>
      </c:barChart>
      <c:dateAx>
        <c:axId val="2746612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664904"/>
        <c:crosses val="autoZero"/>
        <c:auto val="1"/>
        <c:lblOffset val="100"/>
        <c:baseTimeUnit val="months"/>
      </c:dateAx>
      <c:valAx>
        <c:axId val="274664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661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18</c:v>
                </c:pt>
                <c:pt idx="1">
                  <c:v>15</c:v>
                </c:pt>
                <c:pt idx="2">
                  <c:v>16</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BB82-4334-8EFA-A5A33B2D54D0}"/>
            </c:ext>
          </c:extLst>
        </c:ser>
        <c:dLbls>
          <c:showLegendKey val="0"/>
          <c:showVal val="0"/>
          <c:showCatName val="0"/>
          <c:showSerName val="0"/>
          <c:showPercent val="0"/>
          <c:showBubbleSize val="0"/>
        </c:dLbls>
        <c:gapWidth val="219"/>
        <c:overlap val="-27"/>
        <c:axId val="274665232"/>
        <c:axId val="277293152"/>
      </c:barChart>
      <c:dateAx>
        <c:axId val="2746652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293152"/>
        <c:crosses val="autoZero"/>
        <c:auto val="1"/>
        <c:lblOffset val="100"/>
        <c:baseTimeUnit val="months"/>
      </c:dateAx>
      <c:valAx>
        <c:axId val="277293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665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20038</c:v>
                </c:pt>
                <c:pt idx="1">
                  <c:v>18162</c:v>
                </c:pt>
              </c:numCache>
            </c:numRef>
          </c:val>
          <c:extLst>
            <c:ext xmlns:c16="http://schemas.microsoft.com/office/drawing/2014/chart" uri="{C3380CC4-5D6E-409C-BE32-E72D297353CC}">
              <c16:uniqueId val="{00000000-C994-489C-9A16-34BD1F9C4117}"/>
            </c:ext>
          </c:extLst>
        </c:ser>
        <c:dLbls>
          <c:showLegendKey val="0"/>
          <c:showVal val="0"/>
          <c:showCatName val="0"/>
          <c:showSerName val="0"/>
          <c:showPercent val="0"/>
          <c:showBubbleSize val="0"/>
        </c:dLbls>
        <c:gapWidth val="219"/>
        <c:overlap val="-27"/>
        <c:axId val="277288232"/>
        <c:axId val="277292496"/>
      </c:barChart>
      <c:dateAx>
        <c:axId val="2772882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292496"/>
        <c:crosses val="autoZero"/>
        <c:auto val="1"/>
        <c:lblOffset val="100"/>
        <c:baseTimeUnit val="months"/>
      </c:dateAx>
      <c:valAx>
        <c:axId val="277292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288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13</c:v>
                </c:pt>
                <c:pt idx="1">
                  <c:v>-4</c:v>
                </c:pt>
                <c:pt idx="2">
                  <c:v>2</c:v>
                </c:pt>
              </c:numCache>
            </c:numRef>
          </c:val>
          <c:extLst>
            <c:ext xmlns:c16="http://schemas.microsoft.com/office/drawing/2014/chart" uri="{C3380CC4-5D6E-409C-BE32-E72D297353CC}">
              <c16:uniqueId val="{00000000-6D24-40EC-A711-E5D27E088C0A}"/>
            </c:ext>
          </c:extLst>
        </c:ser>
        <c:dLbls>
          <c:showLegendKey val="0"/>
          <c:showVal val="0"/>
          <c:showCatName val="0"/>
          <c:showSerName val="0"/>
          <c:showPercent val="0"/>
          <c:showBubbleSize val="0"/>
        </c:dLbls>
        <c:gapWidth val="219"/>
        <c:overlap val="-27"/>
        <c:axId val="281697096"/>
        <c:axId val="281694144"/>
      </c:barChart>
      <c:dateAx>
        <c:axId val="2816970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694144"/>
        <c:crosses val="autoZero"/>
        <c:auto val="1"/>
        <c:lblOffset val="100"/>
        <c:baseTimeUnit val="months"/>
      </c:dateAx>
      <c:valAx>
        <c:axId val="281694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697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1</c:v>
                </c:pt>
                <c:pt idx="1">
                  <c:v>1</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EC8B-48B6-9598-EA0E190FF3F6}"/>
            </c:ext>
          </c:extLst>
        </c:ser>
        <c:dLbls>
          <c:showLegendKey val="0"/>
          <c:showVal val="0"/>
          <c:showCatName val="0"/>
          <c:showSerName val="0"/>
          <c:showPercent val="0"/>
          <c:showBubbleSize val="0"/>
        </c:dLbls>
        <c:gapWidth val="219"/>
        <c:overlap val="-27"/>
        <c:axId val="281701032"/>
        <c:axId val="281704640"/>
      </c:barChart>
      <c:dateAx>
        <c:axId val="2817010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704640"/>
        <c:crosses val="autoZero"/>
        <c:auto val="1"/>
        <c:lblOffset val="100"/>
        <c:baseTimeUnit val="months"/>
      </c:dateAx>
      <c:valAx>
        <c:axId val="281704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701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7</c:v>
                </c:pt>
                <c:pt idx="1">
                  <c:v>4</c:v>
                </c:pt>
                <c:pt idx="2">
                  <c:v>4</c:v>
                </c:pt>
              </c:numCache>
            </c:numRef>
          </c:val>
          <c:extLst>
            <c:ext xmlns:c16="http://schemas.microsoft.com/office/drawing/2014/chart" uri="{C3380CC4-5D6E-409C-BE32-E72D297353CC}">
              <c16:uniqueId val="{00000000-805F-4EF4-83A3-2CD1032232D2}"/>
            </c:ext>
          </c:extLst>
        </c:ser>
        <c:dLbls>
          <c:showLegendKey val="0"/>
          <c:showVal val="0"/>
          <c:showCatName val="0"/>
          <c:showSerName val="0"/>
          <c:showPercent val="0"/>
          <c:showBubbleSize val="0"/>
        </c:dLbls>
        <c:gapWidth val="219"/>
        <c:overlap val="-27"/>
        <c:axId val="284435160"/>
        <c:axId val="284434504"/>
      </c:barChart>
      <c:dateAx>
        <c:axId val="2844351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434504"/>
        <c:crosses val="autoZero"/>
        <c:auto val="1"/>
        <c:lblOffset val="100"/>
        <c:baseTimeUnit val="months"/>
      </c:dateAx>
      <c:valAx>
        <c:axId val="284434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435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25</c:v>
                </c:pt>
                <c:pt idx="1">
                  <c:v>27</c:v>
                </c:pt>
                <c:pt idx="2">
                  <c:v>28</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45B4-4622-B621-0B5E2F86BA7D}"/>
            </c:ext>
          </c:extLst>
        </c:ser>
        <c:dLbls>
          <c:showLegendKey val="0"/>
          <c:showVal val="0"/>
          <c:showCatName val="0"/>
          <c:showSerName val="0"/>
          <c:showPercent val="0"/>
          <c:showBubbleSize val="0"/>
        </c:dLbls>
        <c:gapWidth val="219"/>
        <c:overlap val="-27"/>
        <c:axId val="169472224"/>
        <c:axId val="281696768"/>
      </c:barChart>
      <c:dateAx>
        <c:axId val="1694722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696768"/>
        <c:crosses val="autoZero"/>
        <c:auto val="1"/>
        <c:lblOffset val="100"/>
        <c:baseTimeUnit val="months"/>
      </c:dateAx>
      <c:valAx>
        <c:axId val="281696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9472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 (First Insurance Co. of Hawaii)</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27</c:v>
                </c:pt>
                <c:pt idx="1">
                  <c:v>0</c:v>
                </c:pt>
                <c:pt idx="2">
                  <c:v>5</c:v>
                </c:pt>
              </c:numCache>
            </c:numRef>
          </c:val>
          <c:extLst>
            <c:ext xmlns:c16="http://schemas.microsoft.com/office/drawing/2014/chart" uri="{C3380CC4-5D6E-409C-BE32-E72D297353CC}">
              <c16:uniqueId val="{00000000-6995-4FDB-814F-1F915942827B}"/>
            </c:ext>
          </c:extLst>
        </c:ser>
        <c:dLbls>
          <c:showLegendKey val="0"/>
          <c:showVal val="0"/>
          <c:showCatName val="0"/>
          <c:showSerName val="0"/>
          <c:showPercent val="0"/>
          <c:showBubbleSize val="0"/>
        </c:dLbls>
        <c:gapWidth val="219"/>
        <c:overlap val="-27"/>
        <c:axId val="324615920"/>
        <c:axId val="324620840"/>
      </c:barChart>
      <c:dateAx>
        <c:axId val="3246159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620840"/>
        <c:crosses val="autoZero"/>
        <c:auto val="1"/>
        <c:lblOffset val="100"/>
        <c:baseTimeUnit val="months"/>
      </c:dateAx>
      <c:valAx>
        <c:axId val="324620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615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 (First Insurance Co. of Hawaii)</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36</c:v>
                </c:pt>
                <c:pt idx="1">
                  <c:v>41</c:v>
                </c:pt>
                <c:pt idx="2">
                  <c:v>47</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3BC5-484D-9EBC-BFD1CB747DFB}"/>
            </c:ext>
          </c:extLst>
        </c:ser>
        <c:dLbls>
          <c:showLegendKey val="0"/>
          <c:showVal val="0"/>
          <c:showCatName val="0"/>
          <c:showSerName val="0"/>
          <c:showPercent val="0"/>
          <c:showBubbleSize val="0"/>
        </c:dLbls>
        <c:gapWidth val="219"/>
        <c:overlap val="-27"/>
        <c:axId val="324621824"/>
        <c:axId val="324622480"/>
      </c:barChart>
      <c:dateAx>
        <c:axId val="3246218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622480"/>
        <c:crosses val="autoZero"/>
        <c:auto val="1"/>
        <c:lblOffset val="100"/>
        <c:baseTimeUnit val="months"/>
      </c:dateAx>
      <c:valAx>
        <c:axId val="324622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621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FICOH Social Media</a:t>
            </a:r>
            <a:endParaRPr lang="en-US"/>
          </a:p>
        </p:txBody>
      </p:sp>
      <p:sp>
        <p:nvSpPr>
          <p:cNvPr id="3" name="Subtitle 2"/>
          <p:cNvSpPr>
            <a:spLocks noGrp="1"/>
          </p:cNvSpPr>
          <p:nvPr>
            <p:ph type="subTitle" idx="1"/>
          </p:nvPr>
        </p:nvSpPr>
        <p:spPr/>
        <p:txBody>
          <a:bodyPr/>
          <a:lstStyle/>
          <a:p>
            <a:r>
              <a:rPr lang="en-US"/>
              <a:t>Philadelphia Insurance Companies</a:t>
            </a:r>
            <a:endParaRPr lang="en-US"/>
          </a:p>
        </p:txBody>
      </p:sp>
    </p:spTree>
    <p:extLst>
      <p:ext uri="{BB962C8B-B14F-4D97-AF65-F5344CB8AC3E}">
        <p14:creationId xmlns:p14="http://schemas.microsoft.com/office/powerpoint/2010/main" val="5379091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Overall Audience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8781897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137212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Key Metrics Table</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8535536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27476674"/>
                    </a:ext>
                  </a:extLst>
                </a:gridCol>
                <a:gridCol w="740664">
                  <a:extLst>
                    <a:ext uri="{9D8B030D-6E8A-4147-A177-3AD203B41FA5}">
                      <a16:colId xmlns:a16="http://schemas.microsoft.com/office/drawing/2014/main" val="4285957477"/>
                    </a:ext>
                  </a:extLst>
                </a:gridCol>
                <a:gridCol w="740664">
                  <a:extLst>
                    <a:ext uri="{9D8B030D-6E8A-4147-A177-3AD203B41FA5}">
                      <a16:colId xmlns:a16="http://schemas.microsoft.com/office/drawing/2014/main" val="1744146642"/>
                    </a:ext>
                  </a:extLst>
                </a:gridCol>
                <a:gridCol w="740664">
                  <a:extLst>
                    <a:ext uri="{9D8B030D-6E8A-4147-A177-3AD203B41FA5}">
                      <a16:colId xmlns:a16="http://schemas.microsoft.com/office/drawing/2014/main" val="3063812003"/>
                    </a:ext>
                  </a:extLst>
                </a:gridCol>
                <a:gridCol w="740664">
                  <a:extLst>
                    <a:ext uri="{9D8B030D-6E8A-4147-A177-3AD203B41FA5}">
                      <a16:colId xmlns:a16="http://schemas.microsoft.com/office/drawing/2014/main" val="3823888181"/>
                    </a:ext>
                  </a:extLst>
                </a:gridCol>
                <a:gridCol w="740664">
                  <a:extLst>
                    <a:ext uri="{9D8B030D-6E8A-4147-A177-3AD203B41FA5}">
                      <a16:colId xmlns:a16="http://schemas.microsoft.com/office/drawing/2014/main" val="1652428959"/>
                    </a:ext>
                  </a:extLst>
                </a:gridCol>
                <a:gridCol w="740664">
                  <a:extLst>
                    <a:ext uri="{9D8B030D-6E8A-4147-A177-3AD203B41FA5}">
                      <a16:colId xmlns:a16="http://schemas.microsoft.com/office/drawing/2014/main" val="2233480161"/>
                    </a:ext>
                  </a:extLst>
                </a:gridCol>
                <a:gridCol w="740664">
                  <a:extLst>
                    <a:ext uri="{9D8B030D-6E8A-4147-A177-3AD203B41FA5}">
                      <a16:colId xmlns:a16="http://schemas.microsoft.com/office/drawing/2014/main" val="1501379240"/>
                    </a:ext>
                  </a:extLst>
                </a:gridCol>
                <a:gridCol w="740664">
                  <a:extLst>
                    <a:ext uri="{9D8B030D-6E8A-4147-A177-3AD203B41FA5}">
                      <a16:colId xmlns:a16="http://schemas.microsoft.com/office/drawing/2014/main" val="246829273"/>
                    </a:ext>
                  </a:extLst>
                </a:gridCol>
                <a:gridCol w="740664">
                  <a:extLst>
                    <a:ext uri="{9D8B030D-6E8A-4147-A177-3AD203B41FA5}">
                      <a16:colId xmlns:a16="http://schemas.microsoft.com/office/drawing/2014/main" val="1779534632"/>
                    </a:ext>
                  </a:extLst>
                </a:gridCol>
              </a:tblGrid>
              <a:tr h="370840">
                <a:tc>
                  <a:txBody>
                    <a:bodyPr/>
                    <a:lstStyle/>
                    <a:p>
                      <a:r>
                        <a:rPr lang="en-US" sz="1000"/>
                        <a:t>Name</a:t>
                      </a:r>
                      <a:endParaRPr lang="en-US" sz="1000"/>
                    </a:p>
                  </a:txBody>
                  <a:tcPr/>
                </a:tc>
                <a:tc>
                  <a:txBody>
                    <a:bodyPr/>
                    <a:lstStyle/>
                    <a:p>
                      <a:r>
                        <a:rPr lang="en-US" sz="1000"/>
                        <a:t>Fans</a:t>
                      </a:r>
                      <a:endParaRPr lang="en-US" sz="1000"/>
                    </a:p>
                  </a:txBody>
                  <a:tcPr/>
                </a:tc>
                <a:tc>
                  <a:txBody>
                    <a:bodyPr/>
                    <a:lstStyle/>
                    <a:p>
                      <a:r>
                        <a:rPr lang="en-US" sz="1000"/>
                        <a:t>+/-</a:t>
                      </a:r>
                      <a:endParaRPr lang="en-US" sz="1000"/>
                    </a:p>
                  </a:txBody>
                  <a:tcPr/>
                </a:tc>
                <a:tc>
                  <a:txBody>
                    <a:bodyPr/>
                    <a:lstStyle/>
                    <a:p>
                      <a:r>
                        <a:rPr lang="en-US" sz="1000"/>
                        <a:t>Posts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User Posts</a:t>
                      </a:r>
                      <a:endParaRPr lang="en-US" sz="1000"/>
                    </a:p>
                  </a:txBody>
                  <a:tcPr/>
                </a:tc>
                <a:tc>
                  <a:txBody>
                    <a:bodyPr/>
                    <a:lstStyle/>
                    <a:p>
                      <a:r>
                        <a:rPr lang="en-US" sz="1000"/>
                        <a:t>I-Rate</a:t>
                      </a:r>
                      <a:endParaRPr lang="en-US" sz="1000"/>
                    </a:p>
                  </a:txBody>
                  <a:tcPr/>
                </a:tc>
                <a:tc>
                  <a:txBody>
                    <a:bodyPr/>
                    <a:lstStyle/>
                    <a:p>
                      <a:r>
                        <a:rPr lang="en-US" sz="1000"/>
                        <a:t>Response Rate</a:t>
                      </a:r>
                      <a:endParaRPr lang="en-US" sz="1000"/>
                    </a:p>
                  </a:txBody>
                  <a:tcPr/>
                </a:tc>
                <a:extLst>
                  <a:ext uri="{0D108BD9-81ED-4DB2-BD59-A6C34878D82A}">
                    <a16:rowId xmlns:a16="http://schemas.microsoft.com/office/drawing/2014/main" val="1300486312"/>
                  </a:ext>
                </a:extLst>
              </a:tr>
              <a:tr h="370840">
                <a:tc>
                  <a:txBody>
                    <a:bodyPr/>
                    <a:lstStyle/>
                    <a:p>
                      <a:r>
                        <a:rPr lang="en-US" sz="1000"/>
                        <a:t>First Insurance Company of Hawaii</a:t>
                      </a:r>
                      <a:endParaRPr lang="en-US" sz="1000"/>
                    </a:p>
                  </a:txBody>
                  <a:tcPr/>
                </a:tc>
                <a:tc>
                  <a:txBody>
                    <a:bodyPr/>
                    <a:lstStyle/>
                    <a:p>
                      <a:r>
                        <a:rPr lang="en-US" sz="1000"/>
                        <a:t>1320</a:t>
                      </a:r>
                      <a:endParaRPr lang="en-US" sz="1000"/>
                    </a:p>
                  </a:txBody>
                  <a:tcPr/>
                </a:tc>
                <a:tc>
                  <a:txBody>
                    <a:bodyPr/>
                    <a:lstStyle/>
                    <a:p>
                      <a:r>
                        <a:rPr lang="en-US" sz="1000"/>
                        <a:t>5</a:t>
                      </a:r>
                      <a:endParaRPr lang="en-US" sz="1000"/>
                    </a:p>
                  </a:txBody>
                  <a:tcPr/>
                </a:tc>
                <a:tc>
                  <a:txBody>
                    <a:bodyPr/>
                    <a:lstStyle/>
                    <a:p>
                      <a:r>
                        <a:rPr lang="en-US" sz="1000"/>
                        <a:t>11</a:t>
                      </a:r>
                      <a:endParaRPr lang="en-US" sz="1000"/>
                    </a:p>
                  </a:txBody>
                  <a:tcPr/>
                </a:tc>
                <a:tc>
                  <a:txBody>
                    <a:bodyPr/>
                    <a:lstStyle/>
                    <a:p>
                      <a:r>
                        <a:rPr lang="en-US" sz="1000"/>
                        <a:t>168</a:t>
                      </a:r>
                      <a:endParaRPr lang="en-US" sz="1000"/>
                    </a:p>
                  </a:txBody>
                  <a:tcPr/>
                </a:tc>
                <a:tc>
                  <a:txBody>
                    <a:bodyPr/>
                    <a:lstStyle/>
                    <a:p>
                      <a:r>
                        <a:rPr lang="en-US" sz="1000"/>
                        <a:t>2</a:t>
                      </a:r>
                      <a:endParaRPr lang="en-US" sz="1000"/>
                    </a:p>
                  </a:txBody>
                  <a:tcPr/>
                </a:tc>
                <a:tc>
                  <a:txBody>
                    <a:bodyPr/>
                    <a:lstStyle/>
                    <a:p>
                      <a:r>
                        <a:rPr lang="en-US" sz="1000"/>
                        <a:t>8</a:t>
                      </a:r>
                      <a:endParaRPr lang="en-US" sz="1000"/>
                    </a:p>
                  </a:txBody>
                  <a:tcPr/>
                </a:tc>
                <a:tc>
                  <a:txBody>
                    <a:bodyPr/>
                    <a:lstStyle/>
                    <a:p>
                      <a:r>
                        <a:rPr lang="en-US" sz="1000"/>
                        <a:t>0</a:t>
                      </a:r>
                      <a:endParaRPr lang="en-US" sz="1000"/>
                    </a:p>
                  </a:txBody>
                  <a:tcPr/>
                </a:tc>
                <a:tc>
                  <a:txBody>
                    <a:bodyPr/>
                    <a:lstStyle/>
                    <a:p>
                      <a:r>
                        <a:rPr lang="en-US" sz="1000"/>
                        <a:t>1.2287%</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3469739899"/>
                  </a:ext>
                </a:extLst>
              </a:tr>
            </a:tbl>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Tree>
    <p:extLst>
      <p:ext uri="{BB962C8B-B14F-4D97-AF65-F5344CB8AC3E}">
        <p14:creationId xmlns:p14="http://schemas.microsoft.com/office/powerpoint/2010/main" val="5599910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Fans Change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720111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032276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Average Interactions Per Facebook Post</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7490889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526799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Impressions</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3399322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353911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820616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332186055"/>
                    </a:ext>
                  </a:extLst>
                </a:gridCol>
                <a:gridCol w="658368">
                  <a:extLst>
                    <a:ext uri="{9D8B030D-6E8A-4147-A177-3AD203B41FA5}">
                      <a16:colId xmlns:a16="http://schemas.microsoft.com/office/drawing/2014/main" val="1758809337"/>
                    </a:ext>
                  </a:extLst>
                </a:gridCol>
                <a:gridCol w="658368">
                  <a:extLst>
                    <a:ext uri="{9D8B030D-6E8A-4147-A177-3AD203B41FA5}">
                      <a16:colId xmlns:a16="http://schemas.microsoft.com/office/drawing/2014/main" val="1997301764"/>
                    </a:ext>
                  </a:extLst>
                </a:gridCol>
                <a:gridCol w="658368">
                  <a:extLst>
                    <a:ext uri="{9D8B030D-6E8A-4147-A177-3AD203B41FA5}">
                      <a16:colId xmlns:a16="http://schemas.microsoft.com/office/drawing/2014/main" val="2523312290"/>
                    </a:ext>
                  </a:extLst>
                </a:gridCol>
                <a:gridCol w="658368">
                  <a:extLst>
                    <a:ext uri="{9D8B030D-6E8A-4147-A177-3AD203B41FA5}">
                      <a16:colId xmlns:a16="http://schemas.microsoft.com/office/drawing/2014/main" val="1495142006"/>
                    </a:ext>
                  </a:extLst>
                </a:gridCol>
                <a:gridCol w="658368">
                  <a:extLst>
                    <a:ext uri="{9D8B030D-6E8A-4147-A177-3AD203B41FA5}">
                      <a16:colId xmlns:a16="http://schemas.microsoft.com/office/drawing/2014/main" val="3213818683"/>
                    </a:ext>
                  </a:extLst>
                </a:gridCol>
                <a:gridCol w="658368">
                  <a:extLst>
                    <a:ext uri="{9D8B030D-6E8A-4147-A177-3AD203B41FA5}">
                      <a16:colId xmlns:a16="http://schemas.microsoft.com/office/drawing/2014/main" val="164135640"/>
                    </a:ext>
                  </a:extLst>
                </a:gridCol>
                <a:gridCol w="658368">
                  <a:extLst>
                    <a:ext uri="{9D8B030D-6E8A-4147-A177-3AD203B41FA5}">
                      <a16:colId xmlns:a16="http://schemas.microsoft.com/office/drawing/2014/main" val="1950886843"/>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3889777427"/>
                  </a:ext>
                </a:extLst>
              </a:tr>
              <a:tr h="370840">
                <a:tc>
                  <a:txBody>
                    <a:bodyPr/>
                    <a:lstStyle/>
                    <a:p>
                      <a:r>
                        <a:rPr lang="en-US" sz="1000" b="1"/>
                        <a:t>First Insurance Company of Hawaii - 2017-02-21 12:13:03</a:t>
                      </a:r>
                      <a:r>
                        <a:rPr lang="en-US" sz="1000"/>
                        <a:t>
This mound of coats was donated by our associates to the One Warm Coat drive we are doing with our Tokio Marine North America sister companies. #warmamillion #igavewarmth</a:t>
                      </a:r>
                      <a:endParaRPr lang="en-US" sz="1000"/>
                    </a:p>
                  </a:txBody>
                  <a:tcPr/>
                </a:tc>
                <a:tc>
                  <a:txBody>
                    <a:bodyPr/>
                    <a:lstStyle/>
                    <a:p>
                      <a:r>
                        <a:rPr lang="en-US" sz="1000"/>
                        <a:t>44</a:t>
                      </a:r>
                      <a:endParaRPr lang="en-US" sz="1000"/>
                    </a:p>
                  </a:txBody>
                  <a:tcPr/>
                </a:tc>
                <a:tc>
                  <a:txBody>
                    <a:bodyPr/>
                    <a:lstStyle/>
                    <a:p>
                      <a:r>
                        <a:rPr lang="en-US" sz="1000"/>
                        <a:t>44</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3.3359%</a:t>
                      </a:r>
                      <a:endParaRPr lang="en-US" sz="1000"/>
                    </a:p>
                  </a:txBody>
                  <a:tcPr/>
                </a:tc>
                <a:tc>
                  <a:txBody>
                    <a:bodyPr/>
                    <a:lstStyle/>
                    <a:p>
                      <a:r>
                        <a:rPr lang="en-US" sz="1000"/>
                        <a:t>Photo</a:t>
                      </a:r>
                      <a:endParaRPr lang="en-US" sz="1000"/>
                    </a:p>
                  </a:txBody>
                  <a:tcPr/>
                </a:tc>
                <a:tc>
                  <a:txBody>
                    <a:bodyPr/>
                    <a:lstStyle/>
                    <a:p>
                      <a:r>
                        <a:rPr lang="en-US" sz="1000"/>
                        <a:t>Highly Likely</a:t>
                      </a:r>
                      <a:endParaRPr lang="en-US" sz="1000"/>
                    </a:p>
                  </a:txBody>
                  <a:tcPr/>
                </a:tc>
                <a:extLst>
                  <a:ext uri="{0D108BD9-81ED-4DB2-BD59-A6C34878D82A}">
                    <a16:rowId xmlns:a16="http://schemas.microsoft.com/office/drawing/2014/main" val="3138470497"/>
                  </a:ext>
                </a:extLst>
              </a:tr>
              <a:tr h="370840">
                <a:tc>
                  <a:txBody>
                    <a:bodyPr/>
                    <a:lstStyle/>
                    <a:p>
                      <a:r>
                        <a:rPr lang="en-US" sz="1000" b="1"/>
                        <a:t>First Insurance Company of Hawaii - 2017-02-13 13:21:59</a:t>
                      </a:r>
                      <a:r>
                        <a:rPr lang="en-US" sz="1000"/>
                        <a:t>
Congratulations to these four leaders on their recent promotions to Assistant Vice President! Clockwise from top left: Holly Araki - IT, Kei Kobayashi - Strategic Planning, Kevin Kurosu - Commercial Underwriting, and Linda O'Reilly - Claims Work Comp.</a:t>
                      </a:r>
                      <a:endParaRPr lang="en-US" sz="1000"/>
                    </a:p>
                  </a:txBody>
                  <a:tcPr/>
                </a:tc>
                <a:tc>
                  <a:txBody>
                    <a:bodyPr/>
                    <a:lstStyle/>
                    <a:p>
                      <a:r>
                        <a:rPr lang="en-US" sz="1000"/>
                        <a:t>42</a:t>
                      </a:r>
                      <a:endParaRPr lang="en-US" sz="1000"/>
                    </a:p>
                  </a:txBody>
                  <a:tcPr/>
                </a:tc>
                <a:tc>
                  <a:txBody>
                    <a:bodyPr/>
                    <a:lstStyle/>
                    <a:p>
                      <a:r>
                        <a:rPr lang="en-US" sz="1000"/>
                        <a:t>41</a:t>
                      </a:r>
                      <a:endParaRPr lang="en-US" sz="1000"/>
                    </a:p>
                  </a:txBody>
                  <a:tcPr/>
                </a:tc>
                <a:tc>
                  <a:txBody>
                    <a:bodyPr/>
                    <a:lstStyle/>
                    <a:p>
                      <a:r>
                        <a:rPr lang="en-US" sz="1000"/>
                        <a:t>1</a:t>
                      </a:r>
                      <a:endParaRPr lang="en-US" sz="1000"/>
                    </a:p>
                  </a:txBody>
                  <a:tcPr/>
                </a:tc>
                <a:tc>
                  <a:txBody>
                    <a:bodyPr/>
                    <a:lstStyle/>
                    <a:p>
                      <a:r>
                        <a:rPr lang="en-US" sz="1000"/>
                        <a:t>0</a:t>
                      </a:r>
                      <a:endParaRPr lang="en-US" sz="1000"/>
                    </a:p>
                  </a:txBody>
                  <a:tcPr/>
                </a:tc>
                <a:tc>
                  <a:txBody>
                    <a:bodyPr/>
                    <a:lstStyle/>
                    <a:p>
                      <a:r>
                        <a:rPr lang="en-US" sz="1000"/>
                        <a:t>3.1818%</a:t>
                      </a:r>
                      <a:endParaRPr lang="en-US" sz="1000"/>
                    </a:p>
                  </a:txBody>
                  <a:tcPr/>
                </a:tc>
                <a:tc>
                  <a:txBody>
                    <a:bodyPr/>
                    <a:lstStyle/>
                    <a:p>
                      <a:r>
                        <a:rPr lang="en-US" sz="1000"/>
                        <a:t>Photo</a:t>
                      </a:r>
                      <a:endParaRPr lang="en-US" sz="1000"/>
                    </a:p>
                  </a:txBody>
                  <a:tcPr/>
                </a:tc>
                <a:tc>
                  <a:txBody>
                    <a:bodyPr/>
                    <a:lstStyle/>
                    <a:p>
                      <a:r>
                        <a:rPr lang="en-US" sz="1000"/>
                        <a:t>Highly Likely</a:t>
                      </a:r>
                      <a:endParaRPr lang="en-US" sz="1000"/>
                    </a:p>
                  </a:txBody>
                  <a:tcPr/>
                </a:tc>
                <a:extLst>
                  <a:ext uri="{0D108BD9-81ED-4DB2-BD59-A6C34878D82A}">
                    <a16:rowId xmlns:a16="http://schemas.microsoft.com/office/drawing/2014/main" val="3190955020"/>
                  </a:ext>
                </a:extLst>
              </a:tr>
              <a:tr h="370840">
                <a:tc>
                  <a:txBody>
                    <a:bodyPr/>
                    <a:lstStyle/>
                    <a:p>
                      <a:r>
                        <a:rPr lang="en-US" sz="1000" b="1"/>
                        <a:t>First Insurance Company of Hawaii - 2017-02-08 11:59:32</a:t>
                      </a:r>
                      <a:r>
                        <a:rPr lang="en-US" sz="1000"/>
                        <a:t>
Careers in insurance offer challenge, growth, stability and the opportunity to make a difference. That's why so many professionals who enter the industry never leave. #insurancecareersmonth</a:t>
                      </a:r>
                      <a:endParaRPr lang="en-US" sz="1000"/>
                    </a:p>
                  </a:txBody>
                  <a:tcPr/>
                </a:tc>
                <a:tc>
                  <a:txBody>
                    <a:bodyPr/>
                    <a:lstStyle/>
                    <a:p>
                      <a:r>
                        <a:rPr lang="en-US" sz="1000"/>
                        <a:t>27</a:t>
                      </a:r>
                      <a:endParaRPr lang="en-US" sz="1000"/>
                    </a:p>
                  </a:txBody>
                  <a:tcPr/>
                </a:tc>
                <a:tc>
                  <a:txBody>
                    <a:bodyPr/>
                    <a:lstStyle/>
                    <a:p>
                      <a:r>
                        <a:rPr lang="en-US" sz="1000"/>
                        <a:t>25</a:t>
                      </a:r>
                      <a:endParaRPr lang="en-US" sz="1000"/>
                    </a:p>
                  </a:txBody>
                  <a:tcPr/>
                </a:tc>
                <a:tc>
                  <a:txBody>
                    <a:bodyPr/>
                    <a:lstStyle/>
                    <a:p>
                      <a:r>
                        <a:rPr lang="en-US" sz="1000"/>
                        <a:t>0</a:t>
                      </a:r>
                      <a:endParaRPr lang="en-US" sz="1000"/>
                    </a:p>
                  </a:txBody>
                  <a:tcPr/>
                </a:tc>
                <a:tc>
                  <a:txBody>
                    <a:bodyPr/>
                    <a:lstStyle/>
                    <a:p>
                      <a:r>
                        <a:rPr lang="en-US" sz="1000"/>
                        <a:t>2</a:t>
                      </a:r>
                      <a:endParaRPr lang="en-US" sz="1000"/>
                    </a:p>
                  </a:txBody>
                  <a:tcPr/>
                </a:tc>
                <a:tc>
                  <a:txBody>
                    <a:bodyPr/>
                    <a:lstStyle/>
                    <a:p>
                      <a:r>
                        <a:rPr lang="en-US" sz="1000"/>
                        <a:t>2.0470%</a:t>
                      </a:r>
                      <a:endParaRPr lang="en-US" sz="1000"/>
                    </a:p>
                  </a:txBody>
                  <a:tcPr/>
                </a:tc>
                <a:tc>
                  <a:txBody>
                    <a:bodyPr/>
                    <a:lstStyle/>
                    <a:p>
                      <a:r>
                        <a:rPr lang="en-US" sz="1000"/>
                        <a:t>Video</a:t>
                      </a:r>
                      <a:endParaRPr lang="en-US" sz="1000"/>
                    </a:p>
                  </a:txBody>
                  <a:tcPr/>
                </a:tc>
                <a:tc>
                  <a:txBody>
                    <a:bodyPr/>
                    <a:lstStyle/>
                    <a:p>
                      <a:r>
                        <a:rPr lang="en-US" sz="1000"/>
                        <a:t>Highly Unlikely</a:t>
                      </a:r>
                      <a:endParaRPr lang="en-US" sz="1000"/>
                    </a:p>
                  </a:txBody>
                  <a:tcPr/>
                </a:tc>
                <a:extLst>
                  <a:ext uri="{0D108BD9-81ED-4DB2-BD59-A6C34878D82A}">
                    <a16:rowId xmlns:a16="http://schemas.microsoft.com/office/drawing/2014/main" val="1552852948"/>
                  </a:ext>
                </a:extLst>
              </a:tr>
            </a:tbl>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Tree>
    <p:extLst>
      <p:ext uri="{BB962C8B-B14F-4D97-AF65-F5344CB8AC3E}">
        <p14:creationId xmlns:p14="http://schemas.microsoft.com/office/powerpoint/2010/main" val="2940683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Twitter Key Metrics Table</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163650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793269255"/>
                    </a:ext>
                  </a:extLst>
                </a:gridCol>
                <a:gridCol w="493776">
                  <a:extLst>
                    <a:ext uri="{9D8B030D-6E8A-4147-A177-3AD203B41FA5}">
                      <a16:colId xmlns:a16="http://schemas.microsoft.com/office/drawing/2014/main" val="3531661873"/>
                    </a:ext>
                  </a:extLst>
                </a:gridCol>
                <a:gridCol w="493776">
                  <a:extLst>
                    <a:ext uri="{9D8B030D-6E8A-4147-A177-3AD203B41FA5}">
                      <a16:colId xmlns:a16="http://schemas.microsoft.com/office/drawing/2014/main" val="1799568232"/>
                    </a:ext>
                  </a:extLst>
                </a:gridCol>
                <a:gridCol w="493776">
                  <a:extLst>
                    <a:ext uri="{9D8B030D-6E8A-4147-A177-3AD203B41FA5}">
                      <a16:colId xmlns:a16="http://schemas.microsoft.com/office/drawing/2014/main" val="53832224"/>
                    </a:ext>
                  </a:extLst>
                </a:gridCol>
                <a:gridCol w="493776">
                  <a:extLst>
                    <a:ext uri="{9D8B030D-6E8A-4147-A177-3AD203B41FA5}">
                      <a16:colId xmlns:a16="http://schemas.microsoft.com/office/drawing/2014/main" val="1920098285"/>
                    </a:ext>
                  </a:extLst>
                </a:gridCol>
                <a:gridCol w="493776">
                  <a:extLst>
                    <a:ext uri="{9D8B030D-6E8A-4147-A177-3AD203B41FA5}">
                      <a16:colId xmlns:a16="http://schemas.microsoft.com/office/drawing/2014/main" val="3956013136"/>
                    </a:ext>
                  </a:extLst>
                </a:gridCol>
                <a:gridCol w="493776">
                  <a:extLst>
                    <a:ext uri="{9D8B030D-6E8A-4147-A177-3AD203B41FA5}">
                      <a16:colId xmlns:a16="http://schemas.microsoft.com/office/drawing/2014/main" val="2672487961"/>
                    </a:ext>
                  </a:extLst>
                </a:gridCol>
                <a:gridCol w="493776">
                  <a:extLst>
                    <a:ext uri="{9D8B030D-6E8A-4147-A177-3AD203B41FA5}">
                      <a16:colId xmlns:a16="http://schemas.microsoft.com/office/drawing/2014/main" val="2939770552"/>
                    </a:ext>
                  </a:extLst>
                </a:gridCol>
                <a:gridCol w="493776">
                  <a:extLst>
                    <a:ext uri="{9D8B030D-6E8A-4147-A177-3AD203B41FA5}">
                      <a16:colId xmlns:a16="http://schemas.microsoft.com/office/drawing/2014/main" val="2549121985"/>
                    </a:ext>
                  </a:extLst>
                </a:gridCol>
                <a:gridCol w="493776">
                  <a:extLst>
                    <a:ext uri="{9D8B030D-6E8A-4147-A177-3AD203B41FA5}">
                      <a16:colId xmlns:a16="http://schemas.microsoft.com/office/drawing/2014/main" val="957457775"/>
                    </a:ext>
                  </a:extLst>
                </a:gridCol>
                <a:gridCol w="493776">
                  <a:extLst>
                    <a:ext uri="{9D8B030D-6E8A-4147-A177-3AD203B41FA5}">
                      <a16:colId xmlns:a16="http://schemas.microsoft.com/office/drawing/2014/main" val="3251198995"/>
                    </a:ext>
                  </a:extLst>
                </a:gridCol>
                <a:gridCol w="493776">
                  <a:extLst>
                    <a:ext uri="{9D8B030D-6E8A-4147-A177-3AD203B41FA5}">
                      <a16:colId xmlns:a16="http://schemas.microsoft.com/office/drawing/2014/main" val="3589032442"/>
                    </a:ext>
                  </a:extLst>
                </a:gridCol>
                <a:gridCol w="493776">
                  <a:extLst>
                    <a:ext uri="{9D8B030D-6E8A-4147-A177-3AD203B41FA5}">
                      <a16:colId xmlns:a16="http://schemas.microsoft.com/office/drawing/2014/main" val="1803762161"/>
                    </a:ext>
                  </a:extLst>
                </a:gridCol>
                <a:gridCol w="493776">
                  <a:extLst>
                    <a:ext uri="{9D8B030D-6E8A-4147-A177-3AD203B41FA5}">
                      <a16:colId xmlns:a16="http://schemas.microsoft.com/office/drawing/2014/main" val="1058541752"/>
                    </a:ext>
                  </a:extLst>
                </a:gridCol>
              </a:tblGrid>
              <a:tr h="370840">
                <a:tc>
                  <a:txBody>
                    <a:bodyPr/>
                    <a:lstStyle/>
                    <a:p>
                      <a:r>
                        <a:rPr lang="en-US" sz="1000"/>
                        <a:t>Name</a:t>
                      </a:r>
                      <a:endParaRPr lang="en-US" sz="1000"/>
                    </a:p>
                  </a:txBody>
                  <a:tcPr/>
                </a:tc>
                <a:tc>
                  <a:txBody>
                    <a:bodyPr/>
                    <a:lstStyle/>
                    <a:p>
                      <a:r>
                        <a:rPr lang="en-US" sz="1000"/>
                        <a:t>Followers</a:t>
                      </a:r>
                      <a:endParaRPr lang="en-US" sz="1000"/>
                    </a:p>
                  </a:txBody>
                  <a:tcPr/>
                </a:tc>
                <a:tc>
                  <a:txBody>
                    <a:bodyPr/>
                    <a:lstStyle/>
                    <a:p>
                      <a:r>
                        <a:rPr lang="en-US" sz="1000"/>
                        <a:t>+/-</a:t>
                      </a:r>
                      <a:endParaRPr lang="en-US" sz="1000"/>
                    </a:p>
                  </a:txBody>
                  <a:tcPr/>
                </a:tc>
                <a:tc>
                  <a:txBody>
                    <a:bodyPr/>
                    <a:lstStyle/>
                    <a:p>
                      <a:r>
                        <a:rPr lang="en-US" sz="1000"/>
                        <a:t>Tweets</a:t>
                      </a:r>
                      <a:endParaRPr lang="en-US" sz="1000"/>
                    </a:p>
                  </a:txBody>
                  <a:tcPr/>
                </a:tc>
                <a:tc>
                  <a:txBody>
                    <a:bodyPr/>
                    <a:lstStyle/>
                    <a:p>
                      <a:r>
                        <a:rPr lang="en-US" sz="1000"/>
                        <a:t>Own Tweets</a:t>
                      </a:r>
                      <a:endParaRPr lang="en-US" sz="1000"/>
                    </a:p>
                  </a:txBody>
                  <a:tcPr/>
                </a:tc>
                <a:tc>
                  <a:txBody>
                    <a:bodyPr/>
                    <a:lstStyle/>
                    <a:p>
                      <a:r>
                        <a:rPr lang="en-US" sz="1000"/>
                        <a:t>Retweeted Tweets</a:t>
                      </a:r>
                      <a:endParaRPr lang="en-US" sz="1000"/>
                    </a:p>
                  </a:txBody>
                  <a:tcPr/>
                </a:tc>
                <a:tc>
                  <a:txBody>
                    <a:bodyPr/>
                    <a:lstStyle/>
                    <a:p>
                      <a:r>
                        <a:rPr lang="en-US" sz="1000"/>
                        <a:t>Replies to Users</a:t>
                      </a:r>
                      <a:endParaRPr lang="en-US" sz="1000"/>
                    </a:p>
                  </a:txBody>
                  <a:tcPr/>
                </a:tc>
                <a:tc>
                  <a:txBody>
                    <a:bodyPr/>
                    <a:lstStyle/>
                    <a:p>
                      <a:r>
                        <a:rPr lang="en-US" sz="1000"/>
                        <a:t>All Retweets</a:t>
                      </a:r>
                      <a:endParaRPr lang="en-US" sz="1000"/>
                    </a:p>
                  </a:txBody>
                  <a:tcPr/>
                </a:tc>
                <a:tc>
                  <a:txBody>
                    <a:bodyPr/>
                    <a:lstStyle/>
                    <a:p>
                      <a:r>
                        <a:rPr lang="en-US" sz="1000"/>
                        <a:t>Retweets on Own Tweets</a:t>
                      </a:r>
                      <a:endParaRPr lang="en-US" sz="1000"/>
                    </a:p>
                  </a:txBody>
                  <a:tcPr/>
                </a:tc>
                <a:tc>
                  <a:txBody>
                    <a:bodyPr/>
                    <a:lstStyle/>
                    <a:p>
                      <a:r>
                        <a:rPr lang="en-US" sz="1000"/>
                        <a:t>Likes on Own Tweets</a:t>
                      </a:r>
                      <a:endParaRPr lang="en-US" sz="1000"/>
                    </a:p>
                  </a:txBody>
                  <a:tcPr/>
                </a:tc>
                <a:tc>
                  <a:txBody>
                    <a:bodyPr/>
                    <a:lstStyle/>
                    <a:p>
                      <a:r>
                        <a:rPr lang="en-US" sz="1000"/>
                        <a:t>Replies on Own Tweets</a:t>
                      </a:r>
                      <a:endParaRPr lang="en-US" sz="1000"/>
                    </a:p>
                  </a:txBody>
                  <a:tcPr/>
                </a:tc>
                <a:tc>
                  <a:txBody>
                    <a:bodyPr/>
                    <a:lstStyle/>
                    <a:p>
                      <a:r>
                        <a:rPr lang="en-US" sz="1000"/>
                        <a:t>Mentions</a:t>
                      </a:r>
                      <a:endParaRPr lang="en-US" sz="1000"/>
                    </a:p>
                  </a:txBody>
                  <a:tcPr/>
                </a:tc>
                <a:tc>
                  <a:txBody>
                    <a:bodyPr/>
                    <a:lstStyle/>
                    <a:p>
                      <a:r>
                        <a:rPr lang="en-US" sz="1000"/>
                        <a:t>I-Rate</a:t>
                      </a:r>
                      <a:endParaRPr lang="en-US" sz="1000"/>
                    </a:p>
                  </a:txBody>
                  <a:tcPr/>
                </a:tc>
                <a:tc>
                  <a:txBody>
                    <a:bodyPr/>
                    <a:lstStyle/>
                    <a:p>
                      <a:r>
                        <a:rPr lang="en-US" sz="1000"/>
                        <a:t>Response Rate</a:t>
                      </a:r>
                      <a:endParaRPr lang="en-US" sz="1000"/>
                    </a:p>
                  </a:txBody>
                  <a:tcPr/>
                </a:tc>
                <a:extLst>
                  <a:ext uri="{0D108BD9-81ED-4DB2-BD59-A6C34878D82A}">
                    <a16:rowId xmlns:a16="http://schemas.microsoft.com/office/drawing/2014/main" val="4150523380"/>
                  </a:ext>
                </a:extLst>
              </a:tr>
              <a:tr h="370840">
                <a:tc>
                  <a:txBody>
                    <a:bodyPr/>
                    <a:lstStyle/>
                    <a:p>
                      <a:r>
                        <a:rPr lang="en-US" sz="1000"/>
                        <a:t>@FirstInsHI</a:t>
                      </a:r>
                      <a:endParaRPr lang="en-US" sz="1000"/>
                    </a:p>
                  </a:txBody>
                  <a:tcPr/>
                </a:tc>
                <a:tc>
                  <a:txBody>
                    <a:bodyPr/>
                    <a:lstStyle/>
                    <a:p>
                      <a:r>
                        <a:rPr lang="en-US" sz="1000"/>
                        <a:t>1183</a:t>
                      </a:r>
                      <a:endParaRPr lang="en-US" sz="1000"/>
                    </a:p>
                  </a:txBody>
                  <a:tcPr/>
                </a:tc>
                <a:tc>
                  <a:txBody>
                    <a:bodyPr/>
                    <a:lstStyle/>
                    <a:p>
                      <a:r>
                        <a:rPr lang="en-US" sz="1000"/>
                        <a:t>-4</a:t>
                      </a:r>
                      <a:endParaRPr lang="en-US" sz="1000"/>
                    </a:p>
                  </a:txBody>
                  <a:tcPr/>
                </a:tc>
                <a:tc>
                  <a:txBody>
                    <a:bodyPr/>
                    <a:lstStyle/>
                    <a:p>
                      <a:r>
                        <a:rPr lang="en-US" sz="1000"/>
                        <a:t>15</a:t>
                      </a:r>
                      <a:endParaRPr lang="en-US" sz="1000"/>
                    </a:p>
                  </a:txBody>
                  <a:tcPr/>
                </a:tc>
                <a:tc>
                  <a:txBody>
                    <a:bodyPr/>
                    <a:lstStyle/>
                    <a:p>
                      <a:r>
                        <a:rPr lang="en-US" sz="1000"/>
                        <a:t>15</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6</a:t>
                      </a:r>
                      <a:endParaRPr lang="en-US" sz="1000"/>
                    </a:p>
                  </a:txBody>
                  <a:tcPr/>
                </a:tc>
                <a:tc>
                  <a:txBody>
                    <a:bodyPr/>
                    <a:lstStyle/>
                    <a:p>
                      <a:r>
                        <a:rPr lang="en-US" sz="1000"/>
                        <a:t>6</a:t>
                      </a:r>
                      <a:endParaRPr lang="en-US" sz="1000"/>
                    </a:p>
                  </a:txBody>
                  <a:tcPr/>
                </a:tc>
                <a:tc>
                  <a:txBody>
                    <a:bodyPr/>
                    <a:lstStyle/>
                    <a:p>
                      <a:r>
                        <a:rPr lang="en-US" sz="1000"/>
                        <a:t>17</a:t>
                      </a:r>
                      <a:endParaRPr lang="en-US" sz="1000"/>
                    </a:p>
                  </a:txBody>
                  <a:tcPr/>
                </a:tc>
                <a:tc>
                  <a:txBody>
                    <a:bodyPr/>
                    <a:lstStyle/>
                    <a:p>
                      <a:r>
                        <a:rPr lang="en-US" sz="1000"/>
                        <a:t>2</a:t>
                      </a:r>
                      <a:endParaRPr lang="en-US" sz="1000"/>
                    </a:p>
                  </a:txBody>
                  <a:tcPr/>
                </a:tc>
                <a:tc>
                  <a:txBody>
                    <a:bodyPr/>
                    <a:lstStyle/>
                    <a:p>
                      <a:r>
                        <a:rPr lang="en-US" sz="1000"/>
                        <a:t>9</a:t>
                      </a:r>
                      <a:endParaRPr lang="en-US" sz="1000"/>
                    </a:p>
                  </a:txBody>
                  <a:tcPr/>
                </a:tc>
                <a:tc>
                  <a:txBody>
                    <a:bodyPr/>
                    <a:lstStyle/>
                    <a:p>
                      <a:r>
                        <a:rPr lang="en-US" sz="1000"/>
                        <a:t>0.1406%</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727370183"/>
                  </a:ext>
                </a:extLst>
              </a:tr>
            </a:tbl>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Tree>
    <p:extLst>
      <p:ext uri="{BB962C8B-B14F-4D97-AF65-F5344CB8AC3E}">
        <p14:creationId xmlns:p14="http://schemas.microsoft.com/office/powerpoint/2010/main" val="38253841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Twitter Followers Change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575252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495905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Average Interactions Per Tweet</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5022097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191697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Twitter Own and Retweeted Tweets Table</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6391353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428167385"/>
                    </a:ext>
                  </a:extLst>
                </a:gridCol>
                <a:gridCol w="822960">
                  <a:extLst>
                    <a:ext uri="{9D8B030D-6E8A-4147-A177-3AD203B41FA5}">
                      <a16:colId xmlns:a16="http://schemas.microsoft.com/office/drawing/2014/main" val="2798554667"/>
                    </a:ext>
                  </a:extLst>
                </a:gridCol>
                <a:gridCol w="822960">
                  <a:extLst>
                    <a:ext uri="{9D8B030D-6E8A-4147-A177-3AD203B41FA5}">
                      <a16:colId xmlns:a16="http://schemas.microsoft.com/office/drawing/2014/main" val="498887362"/>
                    </a:ext>
                  </a:extLst>
                </a:gridCol>
                <a:gridCol w="822960">
                  <a:extLst>
                    <a:ext uri="{9D8B030D-6E8A-4147-A177-3AD203B41FA5}">
                      <a16:colId xmlns:a16="http://schemas.microsoft.com/office/drawing/2014/main" val="3978428224"/>
                    </a:ext>
                  </a:extLst>
                </a:gridCol>
                <a:gridCol w="822960">
                  <a:extLst>
                    <a:ext uri="{9D8B030D-6E8A-4147-A177-3AD203B41FA5}">
                      <a16:colId xmlns:a16="http://schemas.microsoft.com/office/drawing/2014/main" val="1790051524"/>
                    </a:ext>
                  </a:extLst>
                </a:gridCol>
                <a:gridCol w="822960">
                  <a:extLst>
                    <a:ext uri="{9D8B030D-6E8A-4147-A177-3AD203B41FA5}">
                      <a16:colId xmlns:a16="http://schemas.microsoft.com/office/drawing/2014/main" val="2830859572"/>
                    </a:ext>
                  </a:extLst>
                </a:gridCol>
              </a:tblGrid>
              <a:tr h="370840">
                <a:tc>
                  <a:txBody>
                    <a:bodyPr/>
                    <a:lstStyle/>
                    <a:p>
                      <a:r>
                        <a:rPr lang="en-US" sz="1000"/>
                        <a:t>Tweet</a:t>
                      </a:r>
                      <a:endParaRPr lang="en-US" sz="1000"/>
                    </a:p>
                  </a:txBody>
                  <a:tcPr/>
                </a:tc>
                <a:tc>
                  <a:txBody>
                    <a:bodyPr/>
                    <a:lstStyle/>
                    <a:p>
                      <a:r>
                        <a:rPr lang="en-US" sz="1000"/>
                        <a:t>Retweeted Tweet?</a:t>
                      </a:r>
                      <a:endParaRPr lang="en-US" sz="1000"/>
                    </a:p>
                  </a:txBody>
                  <a:tcPr/>
                </a:tc>
                <a:tc>
                  <a:txBody>
                    <a:bodyPr/>
                    <a:lstStyle/>
                    <a:p>
                      <a:r>
                        <a:rPr lang="en-US" sz="1000"/>
                        <a:t>Retweets</a:t>
                      </a:r>
                      <a:endParaRPr lang="en-US" sz="1000"/>
                    </a:p>
                  </a:txBody>
                  <a:tcPr/>
                </a:tc>
                <a:tc>
                  <a:txBody>
                    <a:bodyPr/>
                    <a:lstStyle/>
                    <a:p>
                      <a:r>
                        <a:rPr lang="en-US" sz="1000"/>
                        <a:t>Likes</a:t>
                      </a:r>
                      <a:endParaRPr lang="en-US" sz="1000"/>
                    </a:p>
                  </a:txBody>
                  <a:tcPr/>
                </a:tc>
                <a:tc>
                  <a:txBody>
                    <a:bodyPr/>
                    <a:lstStyle/>
                    <a:p>
                      <a:r>
                        <a:rPr lang="en-US" sz="1000"/>
                        <a:t>Replies</a:t>
                      </a:r>
                      <a:endParaRPr lang="en-US" sz="1000"/>
                    </a:p>
                  </a:txBody>
                  <a:tcPr/>
                </a:tc>
                <a:tc>
                  <a:txBody>
                    <a:bodyPr/>
                    <a:lstStyle/>
                    <a:p>
                      <a:r>
                        <a:rPr lang="en-US" sz="1000"/>
                        <a:t>I-Rate</a:t>
                      </a:r>
                      <a:endParaRPr lang="en-US" sz="1000"/>
                    </a:p>
                  </a:txBody>
                  <a:tcPr/>
                </a:tc>
                <a:extLst>
                  <a:ext uri="{0D108BD9-81ED-4DB2-BD59-A6C34878D82A}">
                    <a16:rowId xmlns:a16="http://schemas.microsoft.com/office/drawing/2014/main" val="234013965"/>
                  </a:ext>
                </a:extLst>
              </a:tr>
              <a:tr h="370840">
                <a:tc>
                  <a:txBody>
                    <a:bodyPr/>
                    <a:lstStyle/>
                    <a:p>
                      <a:r>
                        <a:rPr lang="en-US" sz="1000" b="1"/>
                        <a:t>@FirstInsHI - 2017-02-24 17:40:44</a:t>
                      </a:r>
                      <a:r>
                        <a:rPr lang="en-US" sz="1000"/>
                        <a:t>
We bought our @onewarmcoat drive to a successful conclusion today with a donation of 186 jackets and $1,965 to Makana O Ke Akua https://t.co/3HRGrcrO35</a:t>
                      </a:r>
                      <a:endParaRPr lang="en-US" sz="1000"/>
                    </a:p>
                  </a:txBody>
                  <a:tcPr/>
                </a:tc>
                <a:tc>
                  <a:txBody>
                    <a:bodyPr/>
                    <a:lstStyle/>
                    <a:p>
                      <a:r>
                        <a:rPr lang="en-US" sz="1000"/>
                        <a:t>No</a:t>
                      </a:r>
                      <a:endParaRPr lang="en-US" sz="1000"/>
                    </a:p>
                  </a:txBody>
                  <a:tcPr/>
                </a:tc>
                <a:tc>
                  <a:txBody>
                    <a:bodyPr/>
                    <a:lstStyle/>
                    <a:p>
                      <a:r>
                        <a:rPr lang="en-US" sz="1000"/>
                        <a:t>2</a:t>
                      </a:r>
                      <a:endParaRPr lang="en-US" sz="1000"/>
                    </a:p>
                  </a:txBody>
                  <a:tcPr/>
                </a:tc>
                <a:tc>
                  <a:txBody>
                    <a:bodyPr/>
                    <a:lstStyle/>
                    <a:p>
                      <a:r>
                        <a:rPr lang="en-US" sz="1000"/>
                        <a:t>6</a:t>
                      </a:r>
                      <a:endParaRPr lang="en-US" sz="1000"/>
                    </a:p>
                  </a:txBody>
                  <a:tcPr/>
                </a:tc>
                <a:tc>
                  <a:txBody>
                    <a:bodyPr/>
                    <a:lstStyle/>
                    <a:p>
                      <a:r>
                        <a:rPr lang="en-US" sz="1000"/>
                        <a:t>1</a:t>
                      </a:r>
                      <a:endParaRPr lang="en-US" sz="1000"/>
                    </a:p>
                  </a:txBody>
                  <a:tcPr/>
                </a:tc>
                <a:tc>
                  <a:txBody>
                    <a:bodyPr/>
                    <a:lstStyle/>
                    <a:p>
                      <a:r>
                        <a:rPr lang="en-US" sz="1000"/>
                        <a:t>0.7601%</a:t>
                      </a:r>
                      <a:endParaRPr lang="en-US" sz="1000"/>
                    </a:p>
                  </a:txBody>
                  <a:tcPr/>
                </a:tc>
                <a:extLst>
                  <a:ext uri="{0D108BD9-81ED-4DB2-BD59-A6C34878D82A}">
                    <a16:rowId xmlns:a16="http://schemas.microsoft.com/office/drawing/2014/main" val="1614474683"/>
                  </a:ext>
                </a:extLst>
              </a:tr>
              <a:tr h="370840">
                <a:tc>
                  <a:txBody>
                    <a:bodyPr/>
                    <a:lstStyle/>
                    <a:p>
                      <a:r>
                        <a:rPr lang="en-US" sz="1000" b="1"/>
                        <a:t>@FirstInsHI - 2017-02-03 15:13:55</a:t>
                      </a:r>
                      <a:r>
                        <a:rPr lang="en-US" sz="1000"/>
                        <a:t>
FICOH associates are going all out for #nationalwearREDday to raise awareness about #heartdisease https://t.co/dUwsNkFmXw</a:t>
                      </a:r>
                      <a:endParaRPr lang="en-US" sz="1000"/>
                    </a:p>
                  </a:txBody>
                  <a:tcPr/>
                </a:tc>
                <a:tc>
                  <a:txBody>
                    <a:bodyPr/>
                    <a:lstStyle/>
                    <a:p>
                      <a:r>
                        <a:rPr lang="en-US" sz="1000"/>
                        <a:t>No</a:t>
                      </a:r>
                      <a:endParaRPr lang="en-US" sz="1000"/>
                    </a:p>
                  </a:txBody>
                  <a:tcPr/>
                </a:tc>
                <a:tc>
                  <a:txBody>
                    <a:bodyPr/>
                    <a:lstStyle/>
                    <a:p>
                      <a:r>
                        <a:rPr lang="en-US" sz="1000"/>
                        <a:t>0</a:t>
                      </a:r>
                      <a:endParaRPr lang="en-US" sz="1000"/>
                    </a:p>
                  </a:txBody>
                  <a:tcPr/>
                </a:tc>
                <a:tc>
                  <a:txBody>
                    <a:bodyPr/>
                    <a:lstStyle/>
                    <a:p>
                      <a:r>
                        <a:rPr lang="en-US" sz="1000"/>
                        <a:t>4</a:t>
                      </a:r>
                      <a:endParaRPr lang="en-US" sz="1000"/>
                    </a:p>
                  </a:txBody>
                  <a:tcPr/>
                </a:tc>
                <a:tc>
                  <a:txBody>
                    <a:bodyPr/>
                    <a:lstStyle/>
                    <a:p>
                      <a:r>
                        <a:rPr lang="en-US" sz="1000"/>
                        <a:t>0</a:t>
                      </a:r>
                      <a:endParaRPr lang="en-US" sz="1000"/>
                    </a:p>
                  </a:txBody>
                  <a:tcPr/>
                </a:tc>
                <a:tc>
                  <a:txBody>
                    <a:bodyPr/>
                    <a:lstStyle/>
                    <a:p>
                      <a:r>
                        <a:rPr lang="en-US" sz="1000"/>
                        <a:t>0.3376%</a:t>
                      </a:r>
                      <a:endParaRPr lang="en-US" sz="1000"/>
                    </a:p>
                  </a:txBody>
                  <a:tcPr/>
                </a:tc>
                <a:extLst>
                  <a:ext uri="{0D108BD9-81ED-4DB2-BD59-A6C34878D82A}">
                    <a16:rowId xmlns:a16="http://schemas.microsoft.com/office/drawing/2014/main" val="1642848104"/>
                  </a:ext>
                </a:extLst>
              </a:tr>
              <a:tr h="370840">
                <a:tc>
                  <a:txBody>
                    <a:bodyPr/>
                    <a:lstStyle/>
                    <a:p>
                      <a:r>
                        <a:rPr lang="en-US" sz="1000" b="1"/>
                        <a:t>@FirstInsHI - 2017-02-13 13:50:17</a:t>
                      </a:r>
                      <a:r>
                        <a:rPr lang="en-US" sz="1000"/>
                        <a:t>
RT @PC_360 82% of #smallbusinesses plan at least 1 type of growth this year. Make sure your insurance grows with you https://t.co/LrdXxw22NO</a:t>
                      </a:r>
                      <a:endParaRPr lang="en-US" sz="1000"/>
                    </a:p>
                  </a:txBody>
                  <a:tcPr/>
                </a:tc>
                <a:tc>
                  <a:txBody>
                    <a:bodyPr/>
                    <a:lstStyle/>
                    <a:p>
                      <a:r>
                        <a:rPr lang="en-US" sz="1000"/>
                        <a:t>No</a:t>
                      </a:r>
                      <a:endParaRPr lang="en-US" sz="1000"/>
                    </a:p>
                  </a:txBody>
                  <a:tcPr/>
                </a:tc>
                <a:tc>
                  <a:txBody>
                    <a:bodyPr/>
                    <a:lstStyle/>
                    <a:p>
                      <a:r>
                        <a:rPr lang="en-US" sz="1000"/>
                        <a:t>1</a:t>
                      </a:r>
                      <a:endParaRPr lang="en-US" sz="1000"/>
                    </a:p>
                  </a:txBody>
                  <a:tcPr/>
                </a:tc>
                <a:tc>
                  <a:txBody>
                    <a:bodyPr/>
                    <a:lstStyle/>
                    <a:p>
                      <a:r>
                        <a:rPr lang="en-US" sz="1000"/>
                        <a:t>2</a:t>
                      </a:r>
                      <a:endParaRPr lang="en-US" sz="1000"/>
                    </a:p>
                  </a:txBody>
                  <a:tcPr/>
                </a:tc>
                <a:tc>
                  <a:txBody>
                    <a:bodyPr/>
                    <a:lstStyle/>
                    <a:p>
                      <a:r>
                        <a:rPr lang="en-US" sz="1000"/>
                        <a:t>0</a:t>
                      </a:r>
                      <a:endParaRPr lang="en-US" sz="1000"/>
                    </a:p>
                  </a:txBody>
                  <a:tcPr/>
                </a:tc>
                <a:tc>
                  <a:txBody>
                    <a:bodyPr/>
                    <a:lstStyle/>
                    <a:p>
                      <a:r>
                        <a:rPr lang="en-US" sz="1000"/>
                        <a:t>0.2542%</a:t>
                      </a:r>
                      <a:endParaRPr lang="en-US" sz="1000"/>
                    </a:p>
                  </a:txBody>
                  <a:tcPr/>
                </a:tc>
                <a:extLst>
                  <a:ext uri="{0D108BD9-81ED-4DB2-BD59-A6C34878D82A}">
                    <a16:rowId xmlns:a16="http://schemas.microsoft.com/office/drawing/2014/main" val="3967869389"/>
                  </a:ext>
                </a:extLst>
              </a:tr>
            </a:tbl>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Tree>
    <p:extLst>
      <p:ext uri="{BB962C8B-B14F-4D97-AF65-F5344CB8AC3E}">
        <p14:creationId xmlns:p14="http://schemas.microsoft.com/office/powerpoint/2010/main" val="23592323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LinkedIn Key Metrics Table</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4745041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987367682"/>
                    </a:ext>
                  </a:extLst>
                </a:gridCol>
                <a:gridCol w="1069848">
                  <a:extLst>
                    <a:ext uri="{9D8B030D-6E8A-4147-A177-3AD203B41FA5}">
                      <a16:colId xmlns:a16="http://schemas.microsoft.com/office/drawing/2014/main" val="1159389779"/>
                    </a:ext>
                  </a:extLst>
                </a:gridCol>
                <a:gridCol w="1069848">
                  <a:extLst>
                    <a:ext uri="{9D8B030D-6E8A-4147-A177-3AD203B41FA5}">
                      <a16:colId xmlns:a16="http://schemas.microsoft.com/office/drawing/2014/main" val="832769115"/>
                    </a:ext>
                  </a:extLst>
                </a:gridCol>
                <a:gridCol w="1069848">
                  <a:extLst>
                    <a:ext uri="{9D8B030D-6E8A-4147-A177-3AD203B41FA5}">
                      <a16:colId xmlns:a16="http://schemas.microsoft.com/office/drawing/2014/main" val="1461479501"/>
                    </a:ext>
                  </a:extLst>
                </a:gridCol>
                <a:gridCol w="1069848">
                  <a:extLst>
                    <a:ext uri="{9D8B030D-6E8A-4147-A177-3AD203B41FA5}">
                      <a16:colId xmlns:a16="http://schemas.microsoft.com/office/drawing/2014/main" val="762880097"/>
                    </a:ext>
                  </a:extLst>
                </a:gridCol>
                <a:gridCol w="1069848">
                  <a:extLst>
                    <a:ext uri="{9D8B030D-6E8A-4147-A177-3AD203B41FA5}">
                      <a16:colId xmlns:a16="http://schemas.microsoft.com/office/drawing/2014/main" val="1794975076"/>
                    </a:ext>
                  </a:extLst>
                </a:gridCol>
                <a:gridCol w="1069848">
                  <a:extLst>
                    <a:ext uri="{9D8B030D-6E8A-4147-A177-3AD203B41FA5}">
                      <a16:colId xmlns:a16="http://schemas.microsoft.com/office/drawing/2014/main" val="3153767622"/>
                    </a:ext>
                  </a:extLst>
                </a:gridCol>
              </a:tblGrid>
              <a:tr h="370840">
                <a:tc>
                  <a:txBody>
                    <a:bodyPr/>
                    <a:lstStyle/>
                    <a:p>
                      <a:r>
                        <a:rPr lang="en-US" sz="1000"/>
                        <a:t>Name</a:t>
                      </a:r>
                      <a:endParaRPr lang="en-US" sz="1000"/>
                    </a:p>
                  </a:txBody>
                  <a:tcPr/>
                </a:tc>
                <a:tc>
                  <a:txBody>
                    <a:bodyPr/>
                    <a:lstStyle/>
                    <a:p>
                      <a:r>
                        <a:rPr lang="en-US" sz="1000"/>
                        <a:t>Followers</a:t>
                      </a:r>
                      <a:endParaRPr lang="en-US" sz="1000"/>
                    </a:p>
                  </a:txBody>
                  <a:tcPr/>
                </a:tc>
                <a:tc>
                  <a:txBody>
                    <a:bodyPr/>
                    <a:lstStyle/>
                    <a:p>
                      <a:r>
                        <a:rPr lang="en-US" sz="1000"/>
                        <a:t>+/-</a:t>
                      </a:r>
                      <a:endParaRPr lang="en-US" sz="1000"/>
                    </a:p>
                  </a:txBody>
                  <a:tcPr/>
                </a:tc>
                <a:tc>
                  <a:txBody>
                    <a:bodyPr/>
                    <a:lstStyle/>
                    <a:p>
                      <a:r>
                        <a:rPr lang="en-US" sz="1000"/>
                        <a:t>Status Updates</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extLst>
                  <a:ext uri="{0D108BD9-81ED-4DB2-BD59-A6C34878D82A}">
                    <a16:rowId xmlns:a16="http://schemas.microsoft.com/office/drawing/2014/main" val="485364240"/>
                  </a:ext>
                </a:extLst>
              </a:tr>
              <a:tr h="370840">
                <a:tc>
                  <a:txBody>
                    <a:bodyPr/>
                    <a:lstStyle/>
                    <a:p>
                      <a:r>
                        <a:rPr lang="en-US" sz="1000"/>
                        <a:t>First Insurance Company of Hawaii</a:t>
                      </a:r>
                      <a:endParaRPr lang="en-US" sz="1000"/>
                    </a:p>
                  </a:txBody>
                  <a:tcPr/>
                </a:tc>
                <a:tc>
                  <a:txBody>
                    <a:bodyPr/>
                    <a:lstStyle/>
                    <a:p>
                      <a:r>
                        <a:rPr lang="en-US" sz="1000"/>
                        <a:t>777</a:t>
                      </a:r>
                      <a:endParaRPr lang="en-US" sz="1000"/>
                    </a:p>
                  </a:txBody>
                  <a:tcPr/>
                </a:tc>
                <a:tc>
                  <a:txBody>
                    <a:bodyPr/>
                    <a:lstStyle/>
                    <a:p>
                      <a:r>
                        <a:rPr lang="en-US" sz="1000"/>
                        <a:t>4</a:t>
                      </a:r>
                      <a:endParaRPr lang="en-US" sz="1000"/>
                    </a:p>
                  </a:txBody>
                  <a:tcPr/>
                </a:tc>
                <a:tc>
                  <a:txBody>
                    <a:bodyPr/>
                    <a:lstStyle/>
                    <a:p>
                      <a:r>
                        <a:rPr lang="en-US" sz="1000"/>
                        <a:t>4</a:t>
                      </a:r>
                      <a:endParaRPr lang="en-US" sz="1000"/>
                    </a:p>
                  </a:txBody>
                  <a:tcPr/>
                </a:tc>
                <a:tc>
                  <a:txBody>
                    <a:bodyPr/>
                    <a:lstStyle/>
                    <a:p>
                      <a:r>
                        <a:rPr lang="en-US" sz="1000"/>
                        <a:t>104</a:t>
                      </a:r>
                      <a:endParaRPr lang="en-US" sz="1000"/>
                    </a:p>
                  </a:txBody>
                  <a:tcPr/>
                </a:tc>
                <a:tc>
                  <a:txBody>
                    <a:bodyPr/>
                    <a:lstStyle/>
                    <a:p>
                      <a:r>
                        <a:rPr lang="en-US" sz="1000"/>
                        <a:t>5</a:t>
                      </a:r>
                      <a:endParaRPr lang="en-US" sz="1000"/>
                    </a:p>
                  </a:txBody>
                  <a:tcPr/>
                </a:tc>
                <a:tc>
                  <a:txBody>
                    <a:bodyPr/>
                    <a:lstStyle/>
                    <a:p>
                      <a:r>
                        <a:rPr lang="en-US" sz="1000"/>
                        <a:t>3.5161%</a:t>
                      </a:r>
                      <a:endParaRPr lang="en-US" sz="1000"/>
                    </a:p>
                  </a:txBody>
                  <a:tcPr/>
                </a:tc>
                <a:extLst>
                  <a:ext uri="{0D108BD9-81ED-4DB2-BD59-A6C34878D82A}">
                    <a16:rowId xmlns:a16="http://schemas.microsoft.com/office/drawing/2014/main" val="1087265886"/>
                  </a:ext>
                </a:extLst>
              </a:tr>
            </a:tbl>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Tree>
    <p:extLst>
      <p:ext uri="{BB962C8B-B14F-4D97-AF65-F5344CB8AC3E}">
        <p14:creationId xmlns:p14="http://schemas.microsoft.com/office/powerpoint/2010/main" val="7799217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LinkedIn Followers Change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5908346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491530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Average Interactions Per LinkedIn Update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6543027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854137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LinkedIn Updates Table</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5491588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03212514"/>
                    </a:ext>
                  </a:extLst>
                </a:gridCol>
                <a:gridCol w="987552">
                  <a:extLst>
                    <a:ext uri="{9D8B030D-6E8A-4147-A177-3AD203B41FA5}">
                      <a16:colId xmlns:a16="http://schemas.microsoft.com/office/drawing/2014/main" val="2162266356"/>
                    </a:ext>
                  </a:extLst>
                </a:gridCol>
                <a:gridCol w="987552">
                  <a:extLst>
                    <a:ext uri="{9D8B030D-6E8A-4147-A177-3AD203B41FA5}">
                      <a16:colId xmlns:a16="http://schemas.microsoft.com/office/drawing/2014/main" val="943477497"/>
                    </a:ext>
                  </a:extLst>
                </a:gridCol>
                <a:gridCol w="987552">
                  <a:extLst>
                    <a:ext uri="{9D8B030D-6E8A-4147-A177-3AD203B41FA5}">
                      <a16:colId xmlns:a16="http://schemas.microsoft.com/office/drawing/2014/main" val="4048028541"/>
                    </a:ext>
                  </a:extLst>
                </a:gridCol>
                <a:gridCol w="987552">
                  <a:extLst>
                    <a:ext uri="{9D8B030D-6E8A-4147-A177-3AD203B41FA5}">
                      <a16:colId xmlns:a16="http://schemas.microsoft.com/office/drawing/2014/main" val="1981219763"/>
                    </a:ext>
                  </a:extLst>
                </a:gridCol>
              </a:tblGrid>
              <a:tr h="370840">
                <a:tc>
                  <a:txBody>
                    <a:bodyPr/>
                    <a:lstStyle/>
                    <a:p>
                      <a:r>
                        <a:rPr lang="en-US" sz="1000"/>
                        <a:t>Status Update</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1320164716"/>
                  </a:ext>
                </a:extLst>
              </a:tr>
              <a:tr h="370840">
                <a:tc>
                  <a:txBody>
                    <a:bodyPr/>
                    <a:lstStyle/>
                    <a:p>
                      <a:r>
                        <a:rPr lang="en-US" sz="1000" b="1"/>
                        <a:t>First Insurance Company of Hawaii - 2017-02-09 16:56:31</a:t>
                      </a:r>
                      <a:r>
                        <a:rPr lang="en-US" sz="1000"/>
                        <a:t>
Congratulations to these four leaders on their recent promotion to Assistant Vice President! Clockwise from top left: Holly Araki - IT, Kei Kobayashi - Strategic Planning, Kevin Kurosu - Commercial Underwriting, and Linda O'Reilly - Claims Work Comp.</a:t>
                      </a:r>
                      <a:endParaRPr lang="en-US" sz="1000"/>
                    </a:p>
                  </a:txBody>
                  <a:tcPr/>
                </a:tc>
                <a:tc>
                  <a:txBody>
                    <a:bodyPr/>
                    <a:lstStyle/>
                    <a:p>
                      <a:r>
                        <a:rPr lang="en-US" sz="1000"/>
                        <a:t>40</a:t>
                      </a:r>
                      <a:endParaRPr lang="en-US" sz="1000"/>
                    </a:p>
                  </a:txBody>
                  <a:tcPr/>
                </a:tc>
                <a:tc>
                  <a:txBody>
                    <a:bodyPr/>
                    <a:lstStyle/>
                    <a:p>
                      <a:r>
                        <a:rPr lang="en-US" sz="1000"/>
                        <a:t>5</a:t>
                      </a:r>
                      <a:endParaRPr lang="en-US" sz="1000"/>
                    </a:p>
                  </a:txBody>
                  <a:tcPr/>
                </a:tc>
                <a:tc>
                  <a:txBody>
                    <a:bodyPr/>
                    <a:lstStyle/>
                    <a:p>
                      <a:r>
                        <a:rPr lang="en-US" sz="1000"/>
                        <a:t>5.8140%</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2703603795"/>
                  </a:ext>
                </a:extLst>
              </a:tr>
              <a:tr h="370840">
                <a:tc>
                  <a:txBody>
                    <a:bodyPr/>
                    <a:lstStyle/>
                    <a:p>
                      <a:r>
                        <a:rPr lang="en-US" sz="1000" b="1"/>
                        <a:t>First Insurance Company of Hawaii - 2017-02-03 11:45:51</a:t>
                      </a:r>
                      <a:r>
                        <a:rPr lang="en-US" sz="1000"/>
                        <a:t>
Insurance is a great career choice if you like to be challenged and want to make a positive difference in people's lives and your community. #insurancecareersmonth #tobeagoodcompany</a:t>
                      </a:r>
                      <a:endParaRPr lang="en-US" sz="1000"/>
                    </a:p>
                  </a:txBody>
                  <a:tcPr/>
                </a:tc>
                <a:tc>
                  <a:txBody>
                    <a:bodyPr/>
                    <a:lstStyle/>
                    <a:p>
                      <a:r>
                        <a:rPr lang="en-US" sz="1000"/>
                        <a:t>22</a:t>
                      </a:r>
                      <a:endParaRPr lang="en-US" sz="1000"/>
                    </a:p>
                  </a:txBody>
                  <a:tcPr/>
                </a:tc>
                <a:tc>
                  <a:txBody>
                    <a:bodyPr/>
                    <a:lstStyle/>
                    <a:p>
                      <a:r>
                        <a:rPr lang="en-US" sz="1000"/>
                        <a:t>0</a:t>
                      </a:r>
                      <a:endParaRPr lang="en-US" sz="1000"/>
                    </a:p>
                  </a:txBody>
                  <a:tcPr/>
                </a:tc>
                <a:tc>
                  <a:txBody>
                    <a:bodyPr/>
                    <a:lstStyle/>
                    <a:p>
                      <a:r>
                        <a:rPr lang="en-US" sz="1000"/>
                        <a:t>2.8424%</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335645347"/>
                  </a:ext>
                </a:extLst>
              </a:tr>
              <a:tr h="370840">
                <a:tc>
                  <a:txBody>
                    <a:bodyPr/>
                    <a:lstStyle/>
                    <a:p>
                      <a:r>
                        <a:rPr lang="en-US" sz="1000" b="1"/>
                        <a:t>First Insurance Company of Hawaii - 2017-02-21 12:08:22</a:t>
                      </a:r>
                      <a:r>
                        <a:rPr lang="en-US" sz="1000"/>
                        <a:t>
Here's our Facilities manager counting coats donated by our associates to the One Warm Coat drive we are doing with our Tokio Marine North America sister companies. #warmamillion #onewarmcoat</a:t>
                      </a:r>
                      <a:endParaRPr lang="en-US" sz="1000"/>
                    </a:p>
                  </a:txBody>
                  <a:tcPr/>
                </a:tc>
                <a:tc>
                  <a:txBody>
                    <a:bodyPr/>
                    <a:lstStyle/>
                    <a:p>
                      <a:r>
                        <a:rPr lang="en-US" sz="1000"/>
                        <a:t>21</a:t>
                      </a:r>
                      <a:endParaRPr lang="en-US" sz="1000"/>
                    </a:p>
                  </a:txBody>
                  <a:tcPr/>
                </a:tc>
                <a:tc>
                  <a:txBody>
                    <a:bodyPr/>
                    <a:lstStyle/>
                    <a:p>
                      <a:r>
                        <a:rPr lang="en-US" sz="1000"/>
                        <a:t>0</a:t>
                      </a:r>
                      <a:endParaRPr lang="en-US" sz="1000"/>
                    </a:p>
                  </a:txBody>
                  <a:tcPr/>
                </a:tc>
                <a:tc>
                  <a:txBody>
                    <a:bodyPr/>
                    <a:lstStyle/>
                    <a:p>
                      <a:r>
                        <a:rPr lang="en-US" sz="1000"/>
                        <a:t>2.7062%</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3073829289"/>
                  </a:ext>
                </a:extLst>
              </a:tr>
            </a:tbl>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Tree>
    <p:extLst>
      <p:ext uri="{BB962C8B-B14F-4D97-AF65-F5344CB8AC3E}">
        <p14:creationId xmlns:p14="http://schemas.microsoft.com/office/powerpoint/2010/main" val="39374797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Key Metrics Table</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0819847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695738645"/>
                    </a:ext>
                  </a:extLst>
                </a:gridCol>
                <a:gridCol w="740664">
                  <a:extLst>
                    <a:ext uri="{9D8B030D-6E8A-4147-A177-3AD203B41FA5}">
                      <a16:colId xmlns:a16="http://schemas.microsoft.com/office/drawing/2014/main" val="3833232765"/>
                    </a:ext>
                  </a:extLst>
                </a:gridCol>
                <a:gridCol w="740664">
                  <a:extLst>
                    <a:ext uri="{9D8B030D-6E8A-4147-A177-3AD203B41FA5}">
                      <a16:colId xmlns:a16="http://schemas.microsoft.com/office/drawing/2014/main" val="3606591998"/>
                    </a:ext>
                  </a:extLst>
                </a:gridCol>
                <a:gridCol w="740664">
                  <a:extLst>
                    <a:ext uri="{9D8B030D-6E8A-4147-A177-3AD203B41FA5}">
                      <a16:colId xmlns:a16="http://schemas.microsoft.com/office/drawing/2014/main" val="306351434"/>
                    </a:ext>
                  </a:extLst>
                </a:gridCol>
                <a:gridCol w="740664">
                  <a:extLst>
                    <a:ext uri="{9D8B030D-6E8A-4147-A177-3AD203B41FA5}">
                      <a16:colId xmlns:a16="http://schemas.microsoft.com/office/drawing/2014/main" val="3379680383"/>
                    </a:ext>
                  </a:extLst>
                </a:gridCol>
                <a:gridCol w="740664">
                  <a:extLst>
                    <a:ext uri="{9D8B030D-6E8A-4147-A177-3AD203B41FA5}">
                      <a16:colId xmlns:a16="http://schemas.microsoft.com/office/drawing/2014/main" val="900066796"/>
                    </a:ext>
                  </a:extLst>
                </a:gridCol>
                <a:gridCol w="740664">
                  <a:extLst>
                    <a:ext uri="{9D8B030D-6E8A-4147-A177-3AD203B41FA5}">
                      <a16:colId xmlns:a16="http://schemas.microsoft.com/office/drawing/2014/main" val="781726207"/>
                    </a:ext>
                  </a:extLst>
                </a:gridCol>
                <a:gridCol w="740664">
                  <a:extLst>
                    <a:ext uri="{9D8B030D-6E8A-4147-A177-3AD203B41FA5}">
                      <a16:colId xmlns:a16="http://schemas.microsoft.com/office/drawing/2014/main" val="1874052790"/>
                    </a:ext>
                  </a:extLst>
                </a:gridCol>
                <a:gridCol w="740664">
                  <a:extLst>
                    <a:ext uri="{9D8B030D-6E8A-4147-A177-3AD203B41FA5}">
                      <a16:colId xmlns:a16="http://schemas.microsoft.com/office/drawing/2014/main" val="1840514487"/>
                    </a:ext>
                  </a:extLst>
                </a:gridCol>
              </a:tblGrid>
              <a:tr h="370840">
                <a:tc>
                  <a:txBody>
                    <a:bodyPr/>
                    <a:lstStyle/>
                    <a:p>
                      <a:r>
                        <a:rPr lang="en-US" sz="1000"/>
                        <a:t>Name</a:t>
                      </a:r>
                      <a:endParaRPr lang="en-US" sz="1000"/>
                    </a:p>
                  </a:txBody>
                  <a:tcPr/>
                </a:tc>
                <a:tc>
                  <a:txBody>
                    <a:bodyPr/>
                    <a:lstStyle/>
                    <a:p>
                      <a:r>
                        <a:rPr lang="en-US" sz="1000"/>
                        <a:t>Followers</a:t>
                      </a:r>
                      <a:endParaRPr lang="en-US" sz="1000"/>
                    </a:p>
                  </a:txBody>
                  <a:tcPr/>
                </a:tc>
                <a:tc>
                  <a:txBody>
                    <a:bodyPr/>
                    <a:lstStyle/>
                    <a:p>
                      <a:r>
                        <a:rPr lang="en-US" sz="1000"/>
                        <a:t>+/-</a:t>
                      </a:r>
                      <a:endParaRPr lang="en-US" sz="1000"/>
                    </a:p>
                  </a:txBody>
                  <a:tcPr/>
                </a:tc>
                <a:tc>
                  <a:txBody>
                    <a:bodyPr/>
                    <a:lstStyle/>
                    <a:p>
                      <a:r>
                        <a:rPr lang="en-US" sz="1000"/>
                        <a:t>Images</a:t>
                      </a:r>
                      <a:endParaRPr lang="en-US" sz="1000"/>
                    </a:p>
                  </a:txBody>
                  <a:tcPr/>
                </a:tc>
                <a:tc>
                  <a:txBody>
                    <a:bodyPr/>
                    <a:lstStyle/>
                    <a:p>
                      <a:r>
                        <a:rPr lang="en-US" sz="1000"/>
                        <a:t>Videos</a:t>
                      </a:r>
                      <a:endParaRPr lang="en-US" sz="1000"/>
                    </a:p>
                  </a:txBody>
                  <a:tcPr/>
                </a:tc>
                <a:tc>
                  <a:txBody>
                    <a:bodyPr/>
                    <a:lstStyle/>
                    <a:p>
                      <a:r>
                        <a:rPr lang="en-US" sz="1000"/>
                        <a:t>Posts</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extLst>
                  <a:ext uri="{0D108BD9-81ED-4DB2-BD59-A6C34878D82A}">
                    <a16:rowId xmlns:a16="http://schemas.microsoft.com/office/drawing/2014/main" val="1943131697"/>
                  </a:ext>
                </a:extLst>
              </a:tr>
              <a:tr h="370840">
                <a:tc>
                  <a:txBody>
                    <a:bodyPr/>
                    <a:lstStyle/>
                    <a:p>
                      <a:r>
                        <a:rPr lang="en-US" sz="1000"/>
                        <a:t>firstinshi (First Insurance Co. of Hawaii)</a:t>
                      </a:r>
                      <a:endParaRPr lang="en-US" sz="1000"/>
                    </a:p>
                  </a:txBody>
                  <a:tcPr/>
                </a:tc>
                <a:tc>
                  <a:txBody>
                    <a:bodyPr/>
                    <a:lstStyle/>
                    <a:p>
                      <a:r>
                        <a:rPr lang="en-US" sz="1000"/>
                        <a:t>2255</a:t>
                      </a:r>
                      <a:endParaRPr lang="en-US" sz="1000"/>
                    </a:p>
                  </a:txBody>
                  <a:tcPr/>
                </a:tc>
                <a:tc>
                  <a:txBody>
                    <a:bodyPr/>
                    <a:lstStyle/>
                    <a:p>
                      <a:r>
                        <a:rPr lang="en-US" sz="1000"/>
                        <a:t>n/a</a:t>
                      </a:r>
                      <a:endParaRPr lang="en-US" sz="1000"/>
                    </a:p>
                  </a:txBody>
                  <a:tcPr/>
                </a:tc>
                <a:tc>
                  <a:txBody>
                    <a:bodyPr/>
                    <a:lstStyle/>
                    <a:p>
                      <a:r>
                        <a:rPr lang="en-US" sz="1000"/>
                        <a:t>100</a:t>
                      </a:r>
                      <a:endParaRPr lang="en-US" sz="1000"/>
                    </a:p>
                  </a:txBody>
                  <a:tcPr/>
                </a:tc>
                <a:tc>
                  <a:txBody>
                    <a:bodyPr/>
                    <a:lstStyle/>
                    <a:p>
                      <a:r>
                        <a:rPr lang="en-US" sz="1000"/>
                        <a:t>3</a:t>
                      </a:r>
                      <a:endParaRPr lang="en-US" sz="1000"/>
                    </a:p>
                  </a:txBody>
                  <a:tcPr/>
                </a:tc>
                <a:tc>
                  <a:txBody>
                    <a:bodyPr/>
                    <a:lstStyle/>
                    <a:p>
                      <a:r>
                        <a:rPr lang="en-US" sz="1000"/>
                        <a:t>103</a:t>
                      </a:r>
                      <a:endParaRPr lang="en-US" sz="1000"/>
                    </a:p>
                  </a:txBody>
                  <a:tcPr/>
                </a:tc>
                <a:tc>
                  <a:txBody>
                    <a:bodyPr/>
                    <a:lstStyle/>
                    <a:p>
                      <a:r>
                        <a:rPr lang="en-US" sz="1000"/>
                        <a:t>8495</a:t>
                      </a:r>
                      <a:endParaRPr lang="en-US" sz="1000"/>
                    </a:p>
                  </a:txBody>
                  <a:tcPr/>
                </a:tc>
                <a:tc>
                  <a:txBody>
                    <a:bodyPr/>
                    <a:lstStyle/>
                    <a:p>
                      <a:r>
                        <a:rPr lang="en-US" sz="1000"/>
                        <a:t>169</a:t>
                      </a:r>
                      <a:endParaRPr lang="en-US" sz="1000"/>
                    </a:p>
                  </a:txBody>
                  <a:tcPr/>
                </a:tc>
                <a:tc>
                  <a:txBody>
                    <a:bodyPr/>
                    <a:lstStyle/>
                    <a:p>
                      <a:r>
                        <a:rPr lang="en-US" sz="1000"/>
                        <a:t>n/a</a:t>
                      </a:r>
                      <a:endParaRPr lang="en-US" sz="1000"/>
                    </a:p>
                  </a:txBody>
                  <a:tcPr/>
                </a:tc>
                <a:extLst>
                  <a:ext uri="{0D108BD9-81ED-4DB2-BD59-A6C34878D82A}">
                    <a16:rowId xmlns:a16="http://schemas.microsoft.com/office/drawing/2014/main" val="1728968610"/>
                  </a:ext>
                </a:extLst>
              </a:tr>
            </a:tbl>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Tree>
    <p:extLst>
      <p:ext uri="{BB962C8B-B14F-4D97-AF65-F5344CB8AC3E}">
        <p14:creationId xmlns:p14="http://schemas.microsoft.com/office/powerpoint/2010/main" val="34663128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Followers Change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8630369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322401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Average Interactions Per Instagram Post</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6256125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230777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Top Instagram Posts Table</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7578916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568521835"/>
                    </a:ext>
                  </a:extLst>
                </a:gridCol>
                <a:gridCol w="987552">
                  <a:extLst>
                    <a:ext uri="{9D8B030D-6E8A-4147-A177-3AD203B41FA5}">
                      <a16:colId xmlns:a16="http://schemas.microsoft.com/office/drawing/2014/main" val="2206743837"/>
                    </a:ext>
                  </a:extLst>
                </a:gridCol>
                <a:gridCol w="987552">
                  <a:extLst>
                    <a:ext uri="{9D8B030D-6E8A-4147-A177-3AD203B41FA5}">
                      <a16:colId xmlns:a16="http://schemas.microsoft.com/office/drawing/2014/main" val="3735065875"/>
                    </a:ext>
                  </a:extLst>
                </a:gridCol>
                <a:gridCol w="987552">
                  <a:extLst>
                    <a:ext uri="{9D8B030D-6E8A-4147-A177-3AD203B41FA5}">
                      <a16:colId xmlns:a16="http://schemas.microsoft.com/office/drawing/2014/main" val="3260301945"/>
                    </a:ext>
                  </a:extLst>
                </a:gridCol>
                <a:gridCol w="987552">
                  <a:extLst>
                    <a:ext uri="{9D8B030D-6E8A-4147-A177-3AD203B41FA5}">
                      <a16:colId xmlns:a16="http://schemas.microsoft.com/office/drawing/2014/main" val="2136776433"/>
                    </a:ext>
                  </a:extLst>
                </a:gridCol>
              </a:tblGrid>
              <a:tr h="370840">
                <a:tc>
                  <a:txBody>
                    <a:bodyPr/>
                    <a:lstStyle/>
                    <a:p>
                      <a:r>
                        <a:rPr lang="en-US" sz="1000"/>
                        <a:t>Post</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1344200731"/>
                  </a:ext>
                </a:extLst>
              </a:tr>
              <a:tr h="370840">
                <a:tc>
                  <a:txBody>
                    <a:bodyPr/>
                    <a:lstStyle/>
                    <a:p>
                      <a:r>
                        <a:rPr lang="en-US" sz="1000" b="1"/>
                        <a:t>firstinshi (First Insurance Co. of Hawaii) - 2017-02-17 21:28:34</a:t>
                      </a:r>
                      <a:r>
                        <a:rPr lang="en-US" sz="1000"/>
                        <a:t>
Is there a better way to end a long week than ice cream? If so enlighten us because we're unaware of anything more soul-satisfying than ice cream with chocolate syrup! #tgif #worklife #wescreamforicecream #icecreammakeseverythingbetter</a:t>
                      </a:r>
                      <a:endParaRPr lang="en-US" sz="1000"/>
                    </a:p>
                  </a:txBody>
                  <a:tcPr/>
                </a:tc>
                <a:tc>
                  <a:txBody>
                    <a:bodyPr/>
                    <a:lstStyle/>
                    <a:p>
                      <a:r>
                        <a:rPr lang="en-US" sz="1000"/>
                        <a:t>57</a:t>
                      </a:r>
                      <a:endParaRPr lang="en-US" sz="1000"/>
                    </a:p>
                  </a:txBody>
                  <a:tcPr/>
                </a:tc>
                <a:tc>
                  <a:txBody>
                    <a:bodyPr/>
                    <a:lstStyle/>
                    <a:p>
                      <a:r>
                        <a:rPr lang="en-US" sz="1000"/>
                        <a:t>0</a:t>
                      </a:r>
                      <a:endParaRPr lang="en-US" sz="1000"/>
                    </a:p>
                  </a:txBody>
                  <a:tcPr/>
                </a:tc>
                <a:tc>
                  <a:txBody>
                    <a:bodyPr/>
                    <a:lstStyle/>
                    <a:p>
                      <a:r>
                        <a:rPr lang="en-US" sz="1000"/>
                        <a:t>2.4978%</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3560586582"/>
                  </a:ext>
                </a:extLst>
              </a:tr>
              <a:tr h="370840">
                <a:tc>
                  <a:txBody>
                    <a:bodyPr/>
                    <a:lstStyle/>
                    <a:p>
                      <a:r>
                        <a:rPr lang="en-US" sz="1000" b="1"/>
                        <a:t>firstinshi (First Insurance Co. of Hawaii) - 2017-02-28 18:30:42</a:t>
                      </a:r>
                      <a:r>
                        <a:rPr lang="en-US" sz="1000"/>
                        <a:t>
What a wonderful lunch at our insured @fetehawaii. Enjoyed the Bacalao fritters, Chaz Burger, eggplant tartine, and grilled Pulpo. Not pictured: homemade champagne guava sorbet. So good! We will definitely be back. #goodeats</a:t>
                      </a:r>
                      <a:endParaRPr lang="en-US" sz="1000"/>
                    </a:p>
                  </a:txBody>
                  <a:tcPr/>
                </a:tc>
                <a:tc>
                  <a:txBody>
                    <a:bodyPr/>
                    <a:lstStyle/>
                    <a:p>
                      <a:r>
                        <a:rPr lang="en-US" sz="1000"/>
                        <a:t>57</a:t>
                      </a:r>
                      <a:endParaRPr lang="en-US" sz="1000"/>
                    </a:p>
                  </a:txBody>
                  <a:tcPr/>
                </a:tc>
                <a:tc>
                  <a:txBody>
                    <a:bodyPr/>
                    <a:lstStyle/>
                    <a:p>
                      <a:r>
                        <a:rPr lang="en-US" sz="1000"/>
                        <a:t>0</a:t>
                      </a:r>
                      <a:endParaRPr lang="en-US" sz="1000"/>
                    </a:p>
                  </a:txBody>
                  <a:tcPr/>
                </a:tc>
                <a:tc>
                  <a:txBody>
                    <a:bodyPr/>
                    <a:lstStyle/>
                    <a:p>
                      <a:r>
                        <a:rPr lang="en-US" sz="1000"/>
                        <a:t>2.4978%</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855602994"/>
                  </a:ext>
                </a:extLst>
              </a:tr>
              <a:tr h="370840">
                <a:tc>
                  <a:txBody>
                    <a:bodyPr/>
                    <a:lstStyle/>
                    <a:p>
                      <a:r>
                        <a:rPr lang="en-US" sz="1000" b="1"/>
                        <a:t>firstinshi (First Insurance Co. of Hawaii) - 2017-02-17 14:41:17</a:t>
                      </a:r>
                      <a:r>
                        <a:rPr lang="en-US" sz="1000"/>
                        <a:t>
Some sunset action to get us extra excited for the weekend to begin! This photo was taken by G. Nishibe of our Commercial Underwriting department. The beauty of Hawaii is all around us, just gotta stop &amp; look. #mellowyellow #tgif #alohafriday #worklife</a:t>
                      </a:r>
                      <a:endParaRPr lang="en-US" sz="1000"/>
                    </a:p>
                  </a:txBody>
                  <a:tcPr/>
                </a:tc>
                <a:tc>
                  <a:txBody>
                    <a:bodyPr/>
                    <a:lstStyle/>
                    <a:p>
                      <a:r>
                        <a:rPr lang="en-US" sz="1000"/>
                        <a:t>54</a:t>
                      </a:r>
                      <a:endParaRPr lang="en-US" sz="1000"/>
                    </a:p>
                  </a:txBody>
                  <a:tcPr/>
                </a:tc>
                <a:tc>
                  <a:txBody>
                    <a:bodyPr/>
                    <a:lstStyle/>
                    <a:p>
                      <a:r>
                        <a:rPr lang="en-US" sz="1000"/>
                        <a:t>0</a:t>
                      </a:r>
                      <a:endParaRPr lang="en-US" sz="1000"/>
                    </a:p>
                  </a:txBody>
                  <a:tcPr/>
                </a:tc>
                <a:tc>
                  <a:txBody>
                    <a:bodyPr/>
                    <a:lstStyle/>
                    <a:p>
                      <a:r>
                        <a:rPr lang="en-US" sz="1000"/>
                        <a:t>2.3663%</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2841170780"/>
                  </a:ext>
                </a:extLst>
              </a:tr>
              <a:tr h="370840">
                <a:tc>
                  <a:txBody>
                    <a:bodyPr/>
                    <a:lstStyle/>
                    <a:p>
                      <a:r>
                        <a:rPr lang="en-US" sz="1000" b="1"/>
                        <a:t>firstinshi (First Insurance Co. of Hawaii) - 2017-02-19 15:27:34</a:t>
                      </a:r>
                      <a:r>
                        <a:rPr lang="en-US" sz="1000"/>
                        <a:t>
Counting coats donated by our associates to the @onewarmcoat drive with our sister companies. #warmamillion #igavewarmth @phlyinsurance @tmna_services</a:t>
                      </a:r>
                      <a:endParaRPr lang="en-US" sz="1000"/>
                    </a:p>
                  </a:txBody>
                  <a:tcPr/>
                </a:tc>
                <a:tc>
                  <a:txBody>
                    <a:bodyPr/>
                    <a:lstStyle/>
                    <a:p>
                      <a:r>
                        <a:rPr lang="en-US" sz="1000"/>
                        <a:t>44</a:t>
                      </a:r>
                      <a:endParaRPr lang="en-US" sz="1000"/>
                    </a:p>
                  </a:txBody>
                  <a:tcPr/>
                </a:tc>
                <a:tc>
                  <a:txBody>
                    <a:bodyPr/>
                    <a:lstStyle/>
                    <a:p>
                      <a:r>
                        <a:rPr lang="en-US" sz="1000"/>
                        <a:t>0</a:t>
                      </a:r>
                      <a:endParaRPr lang="en-US" sz="1000"/>
                    </a:p>
                  </a:txBody>
                  <a:tcPr/>
                </a:tc>
                <a:tc>
                  <a:txBody>
                    <a:bodyPr/>
                    <a:lstStyle/>
                    <a:p>
                      <a:r>
                        <a:rPr lang="en-US" sz="1000"/>
                        <a:t>1.9281%</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2679937939"/>
                  </a:ext>
                </a:extLst>
              </a:tr>
              <a:tr h="370840">
                <a:tc>
                  <a:txBody>
                    <a:bodyPr/>
                    <a:lstStyle/>
                    <a:p>
                      <a:r>
                        <a:rPr lang="en-US" sz="1000" b="1"/>
                        <a:t>firstinshi (First Insurance Co. of Hawaii) - 2017-02-03 15:21:02</a:t>
                      </a:r>
                      <a:r>
                        <a:rPr lang="en-US" sz="1000"/>
                        <a:t>
We're wearing red for #nationalwearREDday to raise awareness about #heartdisease - Heart disease and strokes cause 1 in 3 deaths among women each year. With the power of education and action, 80% of those deaths can be prevented. #goredforwomen</a:t>
                      </a:r>
                      <a:endParaRPr lang="en-US" sz="1000"/>
                    </a:p>
                  </a:txBody>
                  <a:tcPr/>
                </a:tc>
                <a:tc>
                  <a:txBody>
                    <a:bodyPr/>
                    <a:lstStyle/>
                    <a:p>
                      <a:r>
                        <a:rPr lang="en-US" sz="1000"/>
                        <a:t>42</a:t>
                      </a:r>
                      <a:endParaRPr lang="en-US" sz="1000"/>
                    </a:p>
                  </a:txBody>
                  <a:tcPr/>
                </a:tc>
                <a:tc>
                  <a:txBody>
                    <a:bodyPr/>
                    <a:lstStyle/>
                    <a:p>
                      <a:r>
                        <a:rPr lang="en-US" sz="1000"/>
                        <a:t>0</a:t>
                      </a:r>
                      <a:endParaRPr lang="en-US" sz="1000"/>
                    </a:p>
                  </a:txBody>
                  <a:tcPr/>
                </a:tc>
                <a:tc>
                  <a:txBody>
                    <a:bodyPr/>
                    <a:lstStyle/>
                    <a:p>
                      <a:r>
                        <a:rPr lang="en-US" sz="1000"/>
                        <a:t>1.8413%</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2929714240"/>
                  </a:ext>
                </a:extLst>
              </a:tr>
            </a:tbl>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Tree>
    <p:extLst>
      <p:ext uri="{BB962C8B-B14F-4D97-AF65-F5344CB8AC3E}">
        <p14:creationId xmlns:p14="http://schemas.microsoft.com/office/powerpoint/2010/main" val="344945629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520</Words>
  <Application>Microsoft Office PowerPoint</Application>
  <PresentationFormat>On-screen Show (4:3)</PresentationFormat>
  <Paragraphs>234</Paragraphs>
  <Slides>19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quintly_template</vt:lpstr>
      <vt:lpstr>FICOH Social Media</vt:lpstr>
      <vt:lpstr>Overall Audience</vt:lpstr>
      <vt:lpstr>Facebook Key Metrics Table</vt:lpstr>
      <vt:lpstr>Facebook Fans Change</vt:lpstr>
      <vt:lpstr>Average Interactions Per Facebook Post</vt:lpstr>
      <vt:lpstr>Facebook Impressions</vt:lpstr>
      <vt:lpstr>Facebook Own Posts Table</vt:lpstr>
      <vt:lpstr>Twitter Key Metrics Table</vt:lpstr>
      <vt:lpstr>Twitter Followers Change</vt:lpstr>
      <vt:lpstr>Average Interactions Per Tweet</vt:lpstr>
      <vt:lpstr>Twitter Own and Retweeted Tweets Table</vt:lpstr>
      <vt:lpstr>LinkedIn Key Metrics Table</vt:lpstr>
      <vt:lpstr>LinkedIn Followers Change</vt:lpstr>
      <vt:lpstr>Average Interactions Per LinkedIn Update</vt:lpstr>
      <vt:lpstr>LinkedIn Updates Table</vt:lpstr>
      <vt:lpstr>Instagram Key Metrics Table</vt:lpstr>
      <vt:lpstr>Instagram Followers Change</vt:lpstr>
      <vt:lpstr>Average Interactions Per Instagram Post</vt:lpstr>
      <vt:lpstr>Top Instagram Posts Table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FICOH Social Media</dc:title>
  <dc:creator>Administrator</dc:creator>
  <cp:lastModifiedBy>Administrator</cp:lastModifiedBy>
  <cp:revision>1</cp:revision>
  <dcterms:created xsi:type="dcterms:W3CDTF">2017-03-13T15:18:18Z</dcterms:created>
  <dcterms:modified xsi:type="dcterms:W3CDTF">2017-03-13T15:18:38Z</dcterms:modified>
</cp:coreProperties>
</file>