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42767</c:v>
                </c:pt>
              </c:numCache>
            </c:numRef>
          </c:cat>
          <c:val>
            <c:numRef>
              <c:f>Sheet1!$B$2</c:f>
              <c:numCache>
                <c:formatCode>General</c:formatCode>
                <c:ptCount val="1"/>
                <c:pt idx="0">
                  <c:v>3027</c:v>
                </c:pt>
              </c:numCache>
            </c:numRef>
          </c:val>
          <c:extLst>
            <c:ext xmlns:c16="http://schemas.microsoft.com/office/drawing/2014/chart" uri="{C3380CC4-5D6E-409C-BE32-E72D297353CC}">
              <c16:uniqueId val="{00000000-AC2C-49AB-979A-22305C03BD40}"/>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42767</c:v>
                </c:pt>
              </c:numCache>
            </c:numRef>
          </c:cat>
          <c:val>
            <c:numRef>
              <c:f>Sheet1!$C$2</c:f>
              <c:numCache>
                <c:formatCode>General</c:formatCode>
                <c:ptCount val="1"/>
                <c:pt idx="0">
                  <c:v>2540</c:v>
                </c:pt>
              </c:numCache>
            </c:numRef>
          </c:val>
          <c:extLst>
            <c:ext xmlns:c16="http://schemas.microsoft.com/office/drawing/2014/chart" uri="{C3380CC4-5D6E-409C-BE32-E72D297353CC}">
              <c16:uniqueId val="{00000001-AC2C-49AB-979A-22305C03BD40}"/>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42767</c:v>
                </c:pt>
              </c:numCache>
            </c:numRef>
          </c:cat>
          <c:val>
            <c:numRef>
              <c:f>Sheet1!$D$2</c:f>
              <c:numCache>
                <c:formatCode>General</c:formatCode>
                <c:ptCount val="1"/>
                <c:pt idx="0">
                  <c:v>0</c:v>
                </c:pt>
              </c:numCache>
            </c:numRef>
          </c:val>
          <c:extLst>
            <c:ext xmlns:c16="http://schemas.microsoft.com/office/drawing/2014/chart" uri="{C3380CC4-5D6E-409C-BE32-E72D297353CC}">
              <c16:uniqueId val="{00000002-AC2C-49AB-979A-22305C03BD40}"/>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42767</c:v>
                </c:pt>
              </c:numCache>
            </c:numRef>
          </c:cat>
          <c:val>
            <c:numRef>
              <c:f>Sheet1!$E$2</c:f>
              <c:numCache>
                <c:formatCode>General</c:formatCode>
                <c:ptCount val="1"/>
                <c:pt idx="0">
                  <c:v>0</c:v>
                </c:pt>
              </c:numCache>
            </c:numRef>
          </c:val>
          <c:extLst>
            <c:ext xmlns:c16="http://schemas.microsoft.com/office/drawing/2014/chart" uri="{C3380CC4-5D6E-409C-BE32-E72D297353CC}">
              <c16:uniqueId val="{00000003-AC2C-49AB-979A-22305C03BD40}"/>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42767</c:v>
                </c:pt>
              </c:numCache>
            </c:numRef>
          </c:cat>
          <c:val>
            <c:numRef>
              <c:f>Sheet1!$F$2</c:f>
              <c:numCache>
                <c:formatCode>General</c:formatCode>
                <c:ptCount val="1"/>
                <c:pt idx="0">
                  <c:v>11917</c:v>
                </c:pt>
              </c:numCache>
            </c:numRef>
          </c:val>
          <c:extLst>
            <c:ext xmlns:c16="http://schemas.microsoft.com/office/drawing/2014/chart" uri="{C3380CC4-5D6E-409C-BE32-E72D297353CC}">
              <c16:uniqueId val="{00000004-AC2C-49AB-979A-22305C03BD40}"/>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42767</c:v>
                </c:pt>
              </c:numCache>
            </c:numRef>
          </c:cat>
          <c:val>
            <c:numRef>
              <c:f>Sheet1!$G$2</c:f>
              <c:numCache>
                <c:formatCode>General</c:formatCode>
                <c:ptCount val="1"/>
                <c:pt idx="0">
                  <c:v>407</c:v>
                </c:pt>
              </c:numCache>
            </c:numRef>
          </c:val>
          <c:extLst>
            <c:ext xmlns:c16="http://schemas.microsoft.com/office/drawing/2014/chart" uri="{C3380CC4-5D6E-409C-BE32-E72D297353CC}">
              <c16:uniqueId val="{00000005-AC2C-49AB-979A-22305C03BD40}"/>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42767</c:v>
                </c:pt>
              </c:numCache>
            </c:numRef>
          </c:cat>
          <c:val>
            <c:numRef>
              <c:f>Sheet1!$H$2</c:f>
              <c:numCache>
                <c:formatCode>General</c:formatCode>
                <c:ptCount val="1"/>
                <c:pt idx="0">
                  <c:v>0</c:v>
                </c:pt>
              </c:numCache>
            </c:numRef>
          </c:val>
          <c:extLst>
            <c:ext xmlns:c16="http://schemas.microsoft.com/office/drawing/2014/chart" uri="{C3380CC4-5D6E-409C-BE32-E72D297353CC}">
              <c16:uniqueId val="{00000006-AC2C-49AB-979A-22305C03BD40}"/>
            </c:ext>
          </c:extLst>
        </c:ser>
        <c:dLbls>
          <c:showLegendKey val="0"/>
          <c:showVal val="0"/>
          <c:showCatName val="0"/>
          <c:showSerName val="0"/>
          <c:showPercent val="0"/>
          <c:showBubbleSize val="0"/>
        </c:dLbls>
        <c:gapWidth val="219"/>
        <c:overlap val="-27"/>
        <c:axId val="232495928"/>
        <c:axId val="232497896"/>
      </c:barChart>
      <c:dateAx>
        <c:axId val="232495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497896"/>
        <c:crosses val="autoZero"/>
        <c:auto val="1"/>
        <c:lblOffset val="100"/>
        <c:baseTimeUnit val="days"/>
      </c:dateAx>
      <c:valAx>
        <c:axId val="232497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495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66</c:v>
                </c:pt>
                <c:pt idx="1">
                  <c:v>21</c:v>
                </c:pt>
                <c:pt idx="2">
                  <c:v>7</c:v>
                </c:pt>
              </c:numCache>
            </c:numRef>
          </c:val>
          <c:extLst>
            <c:ext xmlns:c16="http://schemas.microsoft.com/office/drawing/2014/chart" uri="{C3380CC4-5D6E-409C-BE32-E72D297353CC}">
              <c16:uniqueId val="{00000000-6DDA-4464-92F6-D2DD8789465C}"/>
            </c:ext>
          </c:extLst>
        </c:ser>
        <c:dLbls>
          <c:showLegendKey val="0"/>
          <c:showVal val="0"/>
          <c:showCatName val="0"/>
          <c:showSerName val="0"/>
          <c:showPercent val="0"/>
          <c:showBubbleSize val="0"/>
        </c:dLbls>
        <c:gapWidth val="219"/>
        <c:overlap val="-27"/>
        <c:axId val="238296392"/>
        <c:axId val="238299016"/>
      </c:barChart>
      <c:dateAx>
        <c:axId val="238296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299016"/>
        <c:crosses val="autoZero"/>
        <c:auto val="1"/>
        <c:lblOffset val="100"/>
        <c:baseTimeUnit val="months"/>
      </c:dateAx>
      <c:valAx>
        <c:axId val="238299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296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26</c:v>
                </c:pt>
                <c:pt idx="1">
                  <c:v>19</c:v>
                </c:pt>
                <c:pt idx="2">
                  <c:v>15</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B4C0-43EE-873F-A5D8C45AA056}"/>
            </c:ext>
          </c:extLst>
        </c:ser>
        <c:dLbls>
          <c:showLegendKey val="0"/>
          <c:showVal val="0"/>
          <c:showCatName val="0"/>
          <c:showSerName val="0"/>
          <c:showPercent val="0"/>
          <c:showBubbleSize val="0"/>
        </c:dLbls>
        <c:gapWidth val="219"/>
        <c:overlap val="-27"/>
        <c:axId val="272467368"/>
        <c:axId val="272469336"/>
      </c:barChart>
      <c:dateAx>
        <c:axId val="272467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469336"/>
        <c:crosses val="autoZero"/>
        <c:auto val="1"/>
        <c:lblOffset val="100"/>
        <c:baseTimeUnit val="months"/>
      </c:dateAx>
      <c:valAx>
        <c:axId val="272469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467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203740</c:v>
                </c:pt>
                <c:pt idx="1">
                  <c:v>100247</c:v>
                </c:pt>
              </c:numCache>
            </c:numRef>
          </c:val>
          <c:extLst>
            <c:ext xmlns:c16="http://schemas.microsoft.com/office/drawing/2014/chart" uri="{C3380CC4-5D6E-409C-BE32-E72D297353CC}">
              <c16:uniqueId val="{00000000-58DA-4B52-95D6-AB92A4003747}"/>
            </c:ext>
          </c:extLst>
        </c:ser>
        <c:dLbls>
          <c:showLegendKey val="0"/>
          <c:showVal val="0"/>
          <c:showCatName val="0"/>
          <c:showSerName val="0"/>
          <c:showPercent val="0"/>
          <c:showBubbleSize val="0"/>
        </c:dLbls>
        <c:gapWidth val="219"/>
        <c:overlap val="-27"/>
        <c:axId val="272464416"/>
        <c:axId val="272465400"/>
      </c:barChart>
      <c:dateAx>
        <c:axId val="272464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465400"/>
        <c:crosses val="autoZero"/>
        <c:auto val="1"/>
        <c:lblOffset val="100"/>
        <c:baseTimeUnit val="months"/>
      </c:dateAx>
      <c:valAx>
        <c:axId val="272465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464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62</c:v>
                </c:pt>
                <c:pt idx="1">
                  <c:v>46</c:v>
                </c:pt>
                <c:pt idx="2">
                  <c:v>10</c:v>
                </c:pt>
              </c:numCache>
            </c:numRef>
          </c:val>
          <c:extLst>
            <c:ext xmlns:c16="http://schemas.microsoft.com/office/drawing/2014/chart" uri="{C3380CC4-5D6E-409C-BE32-E72D297353CC}">
              <c16:uniqueId val="{00000000-18F2-4F13-87B3-A762724216B3}"/>
            </c:ext>
          </c:extLst>
        </c:ser>
        <c:dLbls>
          <c:showLegendKey val="0"/>
          <c:showVal val="0"/>
          <c:showCatName val="0"/>
          <c:showSerName val="0"/>
          <c:showPercent val="0"/>
          <c:showBubbleSize val="0"/>
        </c:dLbls>
        <c:gapWidth val="219"/>
        <c:overlap val="-27"/>
        <c:axId val="283019592"/>
        <c:axId val="283024512"/>
      </c:barChart>
      <c:dateAx>
        <c:axId val="283019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024512"/>
        <c:crosses val="autoZero"/>
        <c:auto val="1"/>
        <c:lblOffset val="100"/>
        <c:baseTimeUnit val="months"/>
      </c:dateAx>
      <c:valAx>
        <c:axId val="283024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019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7</c:v>
                </c:pt>
                <c:pt idx="1">
                  <c:v>3</c:v>
                </c:pt>
                <c:pt idx="2">
                  <c:v>3</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F9D-423C-92FD-39A097F134CB}"/>
            </c:ext>
          </c:extLst>
        </c:ser>
        <c:dLbls>
          <c:showLegendKey val="0"/>
          <c:showVal val="0"/>
          <c:showCatName val="0"/>
          <c:showSerName val="0"/>
          <c:showPercent val="0"/>
          <c:showBubbleSize val="0"/>
        </c:dLbls>
        <c:gapWidth val="219"/>
        <c:overlap val="-27"/>
        <c:axId val="283023856"/>
        <c:axId val="283017296"/>
      </c:barChart>
      <c:dateAx>
        <c:axId val="283023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017296"/>
        <c:crosses val="autoZero"/>
        <c:auto val="1"/>
        <c:lblOffset val="100"/>
        <c:baseTimeUnit val="months"/>
      </c:dateAx>
      <c:valAx>
        <c:axId val="283017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023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12</c:v>
                </c:pt>
                <c:pt idx="1">
                  <c:v>23</c:v>
                </c:pt>
                <c:pt idx="2">
                  <c:v>12</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5BEF-4AC0-A57D-9D14777AE366}"/>
            </c:ext>
          </c:extLst>
        </c:ser>
        <c:dLbls>
          <c:showLegendKey val="0"/>
          <c:showVal val="0"/>
          <c:showCatName val="0"/>
          <c:showSerName val="0"/>
          <c:showPercent val="0"/>
          <c:showBubbleSize val="0"/>
        </c:dLbls>
        <c:gapWidth val="219"/>
        <c:overlap val="-27"/>
        <c:axId val="283030744"/>
        <c:axId val="283031072"/>
      </c:barChart>
      <c:dateAx>
        <c:axId val="283030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031072"/>
        <c:crosses val="autoZero"/>
        <c:auto val="1"/>
        <c:lblOffset val="100"/>
        <c:baseTimeUnit val="months"/>
      </c:dateAx>
      <c:valAx>
        <c:axId val="283031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030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148</c:v>
                </c:pt>
                <c:pt idx="1">
                  <c:v>165</c:v>
                </c:pt>
                <c:pt idx="2">
                  <c:v>56</c:v>
                </c:pt>
              </c:numCache>
            </c:numRef>
          </c:val>
          <c:extLst>
            <c:ext xmlns:c16="http://schemas.microsoft.com/office/drawing/2014/chart" uri="{C3380CC4-5D6E-409C-BE32-E72D297353CC}">
              <c16:uniqueId val="{00000000-8BBE-4E9F-AB52-1E66AEC7168C}"/>
            </c:ext>
          </c:extLst>
        </c:ser>
        <c:dLbls>
          <c:showLegendKey val="0"/>
          <c:showVal val="0"/>
          <c:showCatName val="0"/>
          <c:showSerName val="0"/>
          <c:showPercent val="0"/>
          <c:showBubbleSize val="0"/>
        </c:dLbls>
        <c:gapWidth val="219"/>
        <c:overlap val="-27"/>
        <c:axId val="314672152"/>
        <c:axId val="314666904"/>
      </c:barChart>
      <c:dateAx>
        <c:axId val="314672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666904"/>
        <c:crosses val="autoZero"/>
        <c:auto val="1"/>
        <c:lblOffset val="100"/>
        <c:baseTimeUnit val="months"/>
      </c:dateAx>
      <c:valAx>
        <c:axId val="314666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672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62</c:v>
                </c:pt>
                <c:pt idx="1">
                  <c:v>89</c:v>
                </c:pt>
                <c:pt idx="2">
                  <c:v>56</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3CE7-488C-84EB-3EE589CE7DC6}"/>
            </c:ext>
          </c:extLst>
        </c:ser>
        <c:dLbls>
          <c:showLegendKey val="0"/>
          <c:showVal val="0"/>
          <c:showCatName val="0"/>
          <c:showSerName val="0"/>
          <c:showPercent val="0"/>
          <c:showBubbleSize val="0"/>
        </c:dLbls>
        <c:gapWidth val="219"/>
        <c:overlap val="-27"/>
        <c:axId val="314678056"/>
        <c:axId val="314674448"/>
      </c:barChart>
      <c:dateAx>
        <c:axId val="314678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674448"/>
        <c:crosses val="autoZero"/>
        <c:auto val="1"/>
        <c:lblOffset val="100"/>
        <c:baseTimeUnit val="months"/>
      </c:dateAx>
      <c:valAx>
        <c:axId val="314674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678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PHLY Social Media</a:t>
            </a:r>
            <a:endParaRPr lang="en-US"/>
          </a:p>
        </p:txBody>
      </p:sp>
      <p:sp>
        <p:nvSpPr>
          <p:cNvPr id="3" name="Subtitle 2"/>
          <p:cNvSpPr>
            <a:spLocks noGrp="1"/>
          </p:cNvSpPr>
          <p:nvPr>
            <p:ph type="subTitle" idx="1"/>
          </p:nvPr>
        </p:nvSpPr>
        <p:spPr/>
        <p:txBody>
          <a:bodyPr/>
          <a:lstStyle/>
          <a:p>
            <a:r>
              <a:rPr lang="en-US"/>
              <a:t>Philadelphia Insurance Companies</a:t>
            </a:r>
            <a:endParaRPr lang="en-US"/>
          </a:p>
        </p:txBody>
      </p:sp>
    </p:spTree>
    <p:extLst>
      <p:ext uri="{BB962C8B-B14F-4D97-AF65-F5344CB8AC3E}">
        <p14:creationId xmlns:p14="http://schemas.microsoft.com/office/powerpoint/2010/main" val="12548720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Overall Audience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1038194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67595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Table</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01039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48982953"/>
                    </a:ext>
                  </a:extLst>
                </a:gridCol>
                <a:gridCol w="740664">
                  <a:extLst>
                    <a:ext uri="{9D8B030D-6E8A-4147-A177-3AD203B41FA5}">
                      <a16:colId xmlns:a16="http://schemas.microsoft.com/office/drawing/2014/main" val="3724279855"/>
                    </a:ext>
                  </a:extLst>
                </a:gridCol>
                <a:gridCol w="740664">
                  <a:extLst>
                    <a:ext uri="{9D8B030D-6E8A-4147-A177-3AD203B41FA5}">
                      <a16:colId xmlns:a16="http://schemas.microsoft.com/office/drawing/2014/main" val="813237326"/>
                    </a:ext>
                  </a:extLst>
                </a:gridCol>
                <a:gridCol w="740664">
                  <a:extLst>
                    <a:ext uri="{9D8B030D-6E8A-4147-A177-3AD203B41FA5}">
                      <a16:colId xmlns:a16="http://schemas.microsoft.com/office/drawing/2014/main" val="1935136291"/>
                    </a:ext>
                  </a:extLst>
                </a:gridCol>
                <a:gridCol w="740664">
                  <a:extLst>
                    <a:ext uri="{9D8B030D-6E8A-4147-A177-3AD203B41FA5}">
                      <a16:colId xmlns:a16="http://schemas.microsoft.com/office/drawing/2014/main" val="858437181"/>
                    </a:ext>
                  </a:extLst>
                </a:gridCol>
                <a:gridCol w="740664">
                  <a:extLst>
                    <a:ext uri="{9D8B030D-6E8A-4147-A177-3AD203B41FA5}">
                      <a16:colId xmlns:a16="http://schemas.microsoft.com/office/drawing/2014/main" val="4050558415"/>
                    </a:ext>
                  </a:extLst>
                </a:gridCol>
                <a:gridCol w="740664">
                  <a:extLst>
                    <a:ext uri="{9D8B030D-6E8A-4147-A177-3AD203B41FA5}">
                      <a16:colId xmlns:a16="http://schemas.microsoft.com/office/drawing/2014/main" val="1201057814"/>
                    </a:ext>
                  </a:extLst>
                </a:gridCol>
                <a:gridCol w="740664">
                  <a:extLst>
                    <a:ext uri="{9D8B030D-6E8A-4147-A177-3AD203B41FA5}">
                      <a16:colId xmlns:a16="http://schemas.microsoft.com/office/drawing/2014/main" val="759393111"/>
                    </a:ext>
                  </a:extLst>
                </a:gridCol>
                <a:gridCol w="740664">
                  <a:extLst>
                    <a:ext uri="{9D8B030D-6E8A-4147-A177-3AD203B41FA5}">
                      <a16:colId xmlns:a16="http://schemas.microsoft.com/office/drawing/2014/main" val="206569557"/>
                    </a:ext>
                  </a:extLst>
                </a:gridCol>
                <a:gridCol w="740664">
                  <a:extLst>
                    <a:ext uri="{9D8B030D-6E8A-4147-A177-3AD203B41FA5}">
                      <a16:colId xmlns:a16="http://schemas.microsoft.com/office/drawing/2014/main" val="3335811807"/>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3919127807"/>
                  </a:ext>
                </a:extLst>
              </a:tr>
              <a:tr h="370840">
                <a:tc>
                  <a:txBody>
                    <a:bodyPr/>
                    <a:lstStyle/>
                    <a:p>
                      <a:r>
                        <a:rPr lang="en-US" sz="1000"/>
                        <a:t>Philadelphia Insurance Companies</a:t>
                      </a:r>
                      <a:endParaRPr lang="en-US" sz="1000"/>
                    </a:p>
                  </a:txBody>
                  <a:tcPr/>
                </a:tc>
                <a:tc>
                  <a:txBody>
                    <a:bodyPr/>
                    <a:lstStyle/>
                    <a:p>
                      <a:r>
                        <a:rPr lang="en-US" sz="1000"/>
                        <a:t>3027</a:t>
                      </a:r>
                      <a:endParaRPr lang="en-US" sz="1000"/>
                    </a:p>
                  </a:txBody>
                  <a:tcPr/>
                </a:tc>
                <a:tc>
                  <a:txBody>
                    <a:bodyPr/>
                    <a:lstStyle/>
                    <a:p>
                      <a:r>
                        <a:rPr lang="en-US" sz="1000"/>
                        <a:t>21</a:t>
                      </a:r>
                      <a:endParaRPr lang="en-US" sz="1000"/>
                    </a:p>
                  </a:txBody>
                  <a:tcPr/>
                </a:tc>
                <a:tc>
                  <a:txBody>
                    <a:bodyPr/>
                    <a:lstStyle/>
                    <a:p>
                      <a:r>
                        <a:rPr lang="en-US" sz="1000"/>
                        <a:t>16</a:t>
                      </a:r>
                      <a:endParaRPr lang="en-US" sz="1000"/>
                    </a:p>
                  </a:txBody>
                  <a:tcPr/>
                </a:tc>
                <a:tc>
                  <a:txBody>
                    <a:bodyPr/>
                    <a:lstStyle/>
                    <a:p>
                      <a:r>
                        <a:rPr lang="en-US" sz="1000"/>
                        <a:t>297</a:t>
                      </a:r>
                      <a:endParaRPr lang="en-US" sz="1000"/>
                    </a:p>
                  </a:txBody>
                  <a:tcPr/>
                </a:tc>
                <a:tc>
                  <a:txBody>
                    <a:bodyPr/>
                    <a:lstStyle/>
                    <a:p>
                      <a:r>
                        <a:rPr lang="en-US" sz="1000"/>
                        <a:t>8</a:t>
                      </a:r>
                      <a:endParaRPr lang="en-US" sz="1000"/>
                    </a:p>
                  </a:txBody>
                  <a:tcPr/>
                </a:tc>
                <a:tc>
                  <a:txBody>
                    <a:bodyPr/>
                    <a:lstStyle/>
                    <a:p>
                      <a:r>
                        <a:rPr lang="en-US" sz="1000"/>
                        <a:t>20</a:t>
                      </a:r>
                      <a:endParaRPr lang="en-US" sz="1000"/>
                    </a:p>
                  </a:txBody>
                  <a:tcPr/>
                </a:tc>
                <a:tc>
                  <a:txBody>
                    <a:bodyPr/>
                    <a:lstStyle/>
                    <a:p>
                      <a:r>
                        <a:rPr lang="en-US" sz="1000"/>
                        <a:t>2</a:t>
                      </a:r>
                      <a:endParaRPr lang="en-US" sz="1000"/>
                    </a:p>
                  </a:txBody>
                  <a:tcPr/>
                </a:tc>
                <a:tc>
                  <a:txBody>
                    <a:bodyPr/>
                    <a:lstStyle/>
                    <a:p>
                      <a:r>
                        <a:rPr lang="en-US" sz="1000"/>
                        <a:t>0.6735%</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891795881"/>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30378430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2714986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79653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Facebook Post</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2543258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10922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Impressions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1544058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87329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61763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98672874"/>
                    </a:ext>
                  </a:extLst>
                </a:gridCol>
                <a:gridCol w="658368">
                  <a:extLst>
                    <a:ext uri="{9D8B030D-6E8A-4147-A177-3AD203B41FA5}">
                      <a16:colId xmlns:a16="http://schemas.microsoft.com/office/drawing/2014/main" val="1523324973"/>
                    </a:ext>
                  </a:extLst>
                </a:gridCol>
                <a:gridCol w="658368">
                  <a:extLst>
                    <a:ext uri="{9D8B030D-6E8A-4147-A177-3AD203B41FA5}">
                      <a16:colId xmlns:a16="http://schemas.microsoft.com/office/drawing/2014/main" val="3163885032"/>
                    </a:ext>
                  </a:extLst>
                </a:gridCol>
                <a:gridCol w="658368">
                  <a:extLst>
                    <a:ext uri="{9D8B030D-6E8A-4147-A177-3AD203B41FA5}">
                      <a16:colId xmlns:a16="http://schemas.microsoft.com/office/drawing/2014/main" val="3871658661"/>
                    </a:ext>
                  </a:extLst>
                </a:gridCol>
                <a:gridCol w="658368">
                  <a:extLst>
                    <a:ext uri="{9D8B030D-6E8A-4147-A177-3AD203B41FA5}">
                      <a16:colId xmlns:a16="http://schemas.microsoft.com/office/drawing/2014/main" val="2590189167"/>
                    </a:ext>
                  </a:extLst>
                </a:gridCol>
                <a:gridCol w="658368">
                  <a:extLst>
                    <a:ext uri="{9D8B030D-6E8A-4147-A177-3AD203B41FA5}">
                      <a16:colId xmlns:a16="http://schemas.microsoft.com/office/drawing/2014/main" val="3143004438"/>
                    </a:ext>
                  </a:extLst>
                </a:gridCol>
                <a:gridCol w="658368">
                  <a:extLst>
                    <a:ext uri="{9D8B030D-6E8A-4147-A177-3AD203B41FA5}">
                      <a16:colId xmlns:a16="http://schemas.microsoft.com/office/drawing/2014/main" val="1476014182"/>
                    </a:ext>
                  </a:extLst>
                </a:gridCol>
                <a:gridCol w="658368">
                  <a:extLst>
                    <a:ext uri="{9D8B030D-6E8A-4147-A177-3AD203B41FA5}">
                      <a16:colId xmlns:a16="http://schemas.microsoft.com/office/drawing/2014/main" val="2214144915"/>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122436201"/>
                  </a:ext>
                </a:extLst>
              </a:tr>
              <a:tr h="370840">
                <a:tc>
                  <a:txBody>
                    <a:bodyPr/>
                    <a:lstStyle/>
                    <a:p>
                      <a:r>
                        <a:rPr lang="en-US" sz="1000" b="1"/>
                        <a:t>Philadelphia Insurance Companies - 2017-02-06 12:00:00</a:t>
                      </a:r>
                      <a:r>
                        <a:rPr lang="en-US" sz="1000"/>
                        <a:t>
We're pleased to announce the promotion of James Decker to Senior Vice President of Underwriting!</a:t>
                      </a:r>
                      <a:endParaRPr lang="en-US" sz="1000"/>
                    </a:p>
                  </a:txBody>
                  <a:tcPr/>
                </a:tc>
                <a:tc>
                  <a:txBody>
                    <a:bodyPr/>
                    <a:lstStyle/>
                    <a:p>
                      <a:r>
                        <a:rPr lang="en-US" sz="1000"/>
                        <a:t>55</a:t>
                      </a:r>
                      <a:endParaRPr lang="en-US" sz="1000"/>
                    </a:p>
                  </a:txBody>
                  <a:tcPr/>
                </a:tc>
                <a:tc>
                  <a:txBody>
                    <a:bodyPr/>
                    <a:lstStyle/>
                    <a:p>
                      <a:r>
                        <a:rPr lang="en-US" sz="1000"/>
                        <a:t>49</a:t>
                      </a:r>
                      <a:endParaRPr lang="en-US" sz="1000"/>
                    </a:p>
                  </a:txBody>
                  <a:tcPr/>
                </a:tc>
                <a:tc>
                  <a:txBody>
                    <a:bodyPr/>
                    <a:lstStyle/>
                    <a:p>
                      <a:r>
                        <a:rPr lang="en-US" sz="1000"/>
                        <a:t>5</a:t>
                      </a:r>
                      <a:endParaRPr lang="en-US" sz="1000"/>
                    </a:p>
                  </a:txBody>
                  <a:tcPr/>
                </a:tc>
                <a:tc>
                  <a:txBody>
                    <a:bodyPr/>
                    <a:lstStyle/>
                    <a:p>
                      <a:r>
                        <a:rPr lang="en-US" sz="1000"/>
                        <a:t>1</a:t>
                      </a:r>
                      <a:endParaRPr lang="en-US" sz="1000"/>
                    </a:p>
                  </a:txBody>
                  <a:tcPr/>
                </a:tc>
                <a:tc>
                  <a:txBody>
                    <a:bodyPr/>
                    <a:lstStyle/>
                    <a:p>
                      <a:r>
                        <a:rPr lang="en-US" sz="1000"/>
                        <a:t>1.8248%</a:t>
                      </a:r>
                      <a:endParaRPr lang="en-US" sz="1000"/>
                    </a:p>
                  </a:txBody>
                  <a:tcPr/>
                </a:tc>
                <a:tc>
                  <a:txBody>
                    <a:bodyPr/>
                    <a:lstStyle/>
                    <a:p>
                      <a:r>
                        <a:rPr lang="en-US" sz="1000"/>
                        <a:t>Photo</a:t>
                      </a:r>
                      <a:endParaRPr lang="en-US" sz="1000"/>
                    </a:p>
                  </a:txBody>
                  <a:tcPr/>
                </a:tc>
                <a:tc>
                  <a:txBody>
                    <a:bodyPr/>
                    <a:lstStyle/>
                    <a:p>
                      <a:r>
                        <a:rPr lang="en-US" sz="1000"/>
                        <a:t>Highly Unlikely</a:t>
                      </a:r>
                      <a:endParaRPr lang="en-US" sz="1000"/>
                    </a:p>
                  </a:txBody>
                  <a:tcPr/>
                </a:tc>
                <a:extLst>
                  <a:ext uri="{0D108BD9-81ED-4DB2-BD59-A6C34878D82A}">
                    <a16:rowId xmlns:a16="http://schemas.microsoft.com/office/drawing/2014/main" val="1863600661"/>
                  </a:ext>
                </a:extLst>
              </a:tr>
              <a:tr h="370840">
                <a:tc>
                  <a:txBody>
                    <a:bodyPr/>
                    <a:lstStyle/>
                    <a:p>
                      <a:r>
                        <a:rPr lang="en-US" sz="1000" b="1"/>
                        <a:t>Philadelphia Insurance Companies - 2017-02-22 12:00:03</a:t>
                      </a:r>
                      <a:r>
                        <a:rPr lang="en-US" sz="1000"/>
                        <a:t>
We're pleased to announce the promotion of five employees to Vice President in our Marketing, Compliance, and Claims departments! https://goo.gl/YrI636</a:t>
                      </a:r>
                      <a:endParaRPr lang="en-US" sz="1000"/>
                    </a:p>
                  </a:txBody>
                  <a:tcPr/>
                </a:tc>
                <a:tc>
                  <a:txBody>
                    <a:bodyPr/>
                    <a:lstStyle/>
                    <a:p>
                      <a:r>
                        <a:rPr lang="en-US" sz="1000"/>
                        <a:t>45</a:t>
                      </a:r>
                      <a:endParaRPr lang="en-US" sz="1000"/>
                    </a:p>
                  </a:txBody>
                  <a:tcPr/>
                </a:tc>
                <a:tc>
                  <a:txBody>
                    <a:bodyPr/>
                    <a:lstStyle/>
                    <a:p>
                      <a:r>
                        <a:rPr lang="en-US" sz="1000"/>
                        <a:t>43</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tc>
                  <a:txBody>
                    <a:bodyPr/>
                    <a:lstStyle/>
                    <a:p>
                      <a:r>
                        <a:rPr lang="en-US" sz="1000"/>
                        <a:t>1.4861%</a:t>
                      </a:r>
                      <a:endParaRPr lang="en-US" sz="1000"/>
                    </a:p>
                  </a:txBody>
                  <a:tcPr/>
                </a:tc>
                <a:tc>
                  <a:txBody>
                    <a:bodyPr/>
                    <a:lstStyle/>
                    <a:p>
                      <a:r>
                        <a:rPr lang="en-US" sz="1000"/>
                        <a:t>Photo</a:t>
                      </a:r>
                      <a:endParaRPr lang="en-US" sz="1000"/>
                    </a:p>
                  </a:txBody>
                  <a:tcPr/>
                </a:tc>
                <a:tc>
                  <a:txBody>
                    <a:bodyPr/>
                    <a:lstStyle/>
                    <a:p>
                      <a:r>
                        <a:rPr lang="en-US" sz="1000"/>
                        <a:t>Highly Unlikely</a:t>
                      </a:r>
                      <a:endParaRPr lang="en-US" sz="1000"/>
                    </a:p>
                  </a:txBody>
                  <a:tcPr/>
                </a:tc>
                <a:extLst>
                  <a:ext uri="{0D108BD9-81ED-4DB2-BD59-A6C34878D82A}">
                    <a16:rowId xmlns:a16="http://schemas.microsoft.com/office/drawing/2014/main" val="2913107140"/>
                  </a:ext>
                </a:extLst>
              </a:tr>
              <a:tr h="370840">
                <a:tc>
                  <a:txBody>
                    <a:bodyPr/>
                    <a:lstStyle/>
                    <a:p>
                      <a:r>
                        <a:rPr lang="en-US" sz="1000" b="1"/>
                        <a:t>Philadelphia Insurance Companies - 2017-02-14 17:05:49</a:t>
                      </a:r>
                      <a:r>
                        <a:rPr lang="en-US" sz="1000"/>
                        <a:t>
Employees in our Leawood, KS office donated their time to help homeless animals by making dog treats and folding laundry for Wayside Waifs in Kansas City!</a:t>
                      </a:r>
                      <a:endParaRPr lang="en-US" sz="1000"/>
                    </a:p>
                  </a:txBody>
                  <a:tcPr/>
                </a:tc>
                <a:tc>
                  <a:txBody>
                    <a:bodyPr/>
                    <a:lstStyle/>
                    <a:p>
                      <a:r>
                        <a:rPr lang="en-US" sz="1000"/>
                        <a:t>42</a:t>
                      </a:r>
                      <a:endParaRPr lang="en-US" sz="1000"/>
                    </a:p>
                  </a:txBody>
                  <a:tcPr/>
                </a:tc>
                <a:tc>
                  <a:txBody>
                    <a:bodyPr/>
                    <a:lstStyle/>
                    <a:p>
                      <a:r>
                        <a:rPr lang="en-US" sz="1000"/>
                        <a:t>38</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tc>
                  <a:txBody>
                    <a:bodyPr/>
                    <a:lstStyle/>
                    <a:p>
                      <a:r>
                        <a:rPr lang="en-US" sz="1000"/>
                        <a:t>1.3926%</a:t>
                      </a:r>
                      <a:endParaRPr lang="en-US" sz="1000"/>
                    </a:p>
                  </a:txBody>
                  <a:tcPr/>
                </a:tc>
                <a:tc>
                  <a:txBody>
                    <a:bodyPr/>
                    <a:lstStyle/>
                    <a:p>
                      <a:r>
                        <a:rPr lang="en-US" sz="1000"/>
                        <a:t>Photo</a:t>
                      </a:r>
                      <a:endParaRPr lang="en-US" sz="1000"/>
                    </a:p>
                  </a:txBody>
                  <a:tcPr/>
                </a:tc>
                <a:tc>
                  <a:txBody>
                    <a:bodyPr/>
                    <a:lstStyle/>
                    <a:p>
                      <a:r>
                        <a:rPr lang="en-US" sz="1000"/>
                        <a:t>Highly Unlikely</a:t>
                      </a:r>
                      <a:endParaRPr lang="en-US" sz="1000"/>
                    </a:p>
                  </a:txBody>
                  <a:tcPr/>
                </a:tc>
                <a:extLst>
                  <a:ext uri="{0D108BD9-81ED-4DB2-BD59-A6C34878D82A}">
                    <a16:rowId xmlns:a16="http://schemas.microsoft.com/office/drawing/2014/main" val="2904603982"/>
                  </a:ext>
                </a:extLst>
              </a:tr>
              <a:tr h="370840">
                <a:tc>
                  <a:txBody>
                    <a:bodyPr/>
                    <a:lstStyle/>
                    <a:p>
                      <a:r>
                        <a:rPr lang="en-US" sz="1000" b="1"/>
                        <a:t>Philadelphia Insurance Companies - 2017-02-09 14:37:55</a:t>
                      </a:r>
                      <a:r>
                        <a:rPr lang="en-US" sz="1000"/>
                        <a:t>
#TEAMPHLY gladly lent their culinary skills to prepare hot meals for those in need at Face to Face Germantown.</a:t>
                      </a:r>
                      <a:endParaRPr lang="en-US" sz="1000"/>
                    </a:p>
                  </a:txBody>
                  <a:tcPr/>
                </a:tc>
                <a:tc>
                  <a:txBody>
                    <a:bodyPr/>
                    <a:lstStyle/>
                    <a:p>
                      <a:r>
                        <a:rPr lang="en-US" sz="1000"/>
                        <a:t>34</a:t>
                      </a:r>
                      <a:endParaRPr lang="en-US" sz="1000"/>
                    </a:p>
                  </a:txBody>
                  <a:tcPr/>
                </a:tc>
                <a:tc>
                  <a:txBody>
                    <a:bodyPr/>
                    <a:lstStyle/>
                    <a:p>
                      <a:r>
                        <a:rPr lang="en-US" sz="1000"/>
                        <a:t>30</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1.1277%</a:t>
                      </a:r>
                      <a:endParaRPr lang="en-US" sz="1000"/>
                    </a:p>
                  </a:txBody>
                  <a:tcPr/>
                </a:tc>
                <a:tc>
                  <a:txBody>
                    <a:bodyPr/>
                    <a:lstStyle/>
                    <a:p>
                      <a:r>
                        <a:rPr lang="en-US" sz="1000"/>
                        <a:t>Photo</a:t>
                      </a:r>
                      <a:endParaRPr lang="en-US" sz="1000"/>
                    </a:p>
                  </a:txBody>
                  <a:tcPr/>
                </a:tc>
                <a:tc>
                  <a:txBody>
                    <a:bodyPr/>
                    <a:lstStyle/>
                    <a:p>
                      <a:r>
                        <a:rPr lang="en-US" sz="1000"/>
                        <a:t>Highly Unlikely</a:t>
                      </a:r>
                      <a:endParaRPr lang="en-US" sz="1000"/>
                    </a:p>
                  </a:txBody>
                  <a:tcPr/>
                </a:tc>
                <a:extLst>
                  <a:ext uri="{0D108BD9-81ED-4DB2-BD59-A6C34878D82A}">
                    <a16:rowId xmlns:a16="http://schemas.microsoft.com/office/drawing/2014/main" val="1103568808"/>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29876714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Key Metrics Table</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215710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70495573"/>
                    </a:ext>
                  </a:extLst>
                </a:gridCol>
                <a:gridCol w="493776">
                  <a:extLst>
                    <a:ext uri="{9D8B030D-6E8A-4147-A177-3AD203B41FA5}">
                      <a16:colId xmlns:a16="http://schemas.microsoft.com/office/drawing/2014/main" val="1049689542"/>
                    </a:ext>
                  </a:extLst>
                </a:gridCol>
                <a:gridCol w="493776">
                  <a:extLst>
                    <a:ext uri="{9D8B030D-6E8A-4147-A177-3AD203B41FA5}">
                      <a16:colId xmlns:a16="http://schemas.microsoft.com/office/drawing/2014/main" val="1271299389"/>
                    </a:ext>
                  </a:extLst>
                </a:gridCol>
                <a:gridCol w="493776">
                  <a:extLst>
                    <a:ext uri="{9D8B030D-6E8A-4147-A177-3AD203B41FA5}">
                      <a16:colId xmlns:a16="http://schemas.microsoft.com/office/drawing/2014/main" val="1683375864"/>
                    </a:ext>
                  </a:extLst>
                </a:gridCol>
                <a:gridCol w="493776">
                  <a:extLst>
                    <a:ext uri="{9D8B030D-6E8A-4147-A177-3AD203B41FA5}">
                      <a16:colId xmlns:a16="http://schemas.microsoft.com/office/drawing/2014/main" val="418991241"/>
                    </a:ext>
                  </a:extLst>
                </a:gridCol>
                <a:gridCol w="493776">
                  <a:extLst>
                    <a:ext uri="{9D8B030D-6E8A-4147-A177-3AD203B41FA5}">
                      <a16:colId xmlns:a16="http://schemas.microsoft.com/office/drawing/2014/main" val="3667545232"/>
                    </a:ext>
                  </a:extLst>
                </a:gridCol>
                <a:gridCol w="493776">
                  <a:extLst>
                    <a:ext uri="{9D8B030D-6E8A-4147-A177-3AD203B41FA5}">
                      <a16:colId xmlns:a16="http://schemas.microsoft.com/office/drawing/2014/main" val="538949968"/>
                    </a:ext>
                  </a:extLst>
                </a:gridCol>
                <a:gridCol w="493776">
                  <a:extLst>
                    <a:ext uri="{9D8B030D-6E8A-4147-A177-3AD203B41FA5}">
                      <a16:colId xmlns:a16="http://schemas.microsoft.com/office/drawing/2014/main" val="58696321"/>
                    </a:ext>
                  </a:extLst>
                </a:gridCol>
                <a:gridCol w="493776">
                  <a:extLst>
                    <a:ext uri="{9D8B030D-6E8A-4147-A177-3AD203B41FA5}">
                      <a16:colId xmlns:a16="http://schemas.microsoft.com/office/drawing/2014/main" val="3040764644"/>
                    </a:ext>
                  </a:extLst>
                </a:gridCol>
                <a:gridCol w="493776">
                  <a:extLst>
                    <a:ext uri="{9D8B030D-6E8A-4147-A177-3AD203B41FA5}">
                      <a16:colId xmlns:a16="http://schemas.microsoft.com/office/drawing/2014/main" val="3812766325"/>
                    </a:ext>
                  </a:extLst>
                </a:gridCol>
                <a:gridCol w="493776">
                  <a:extLst>
                    <a:ext uri="{9D8B030D-6E8A-4147-A177-3AD203B41FA5}">
                      <a16:colId xmlns:a16="http://schemas.microsoft.com/office/drawing/2014/main" val="289004918"/>
                    </a:ext>
                  </a:extLst>
                </a:gridCol>
                <a:gridCol w="493776">
                  <a:extLst>
                    <a:ext uri="{9D8B030D-6E8A-4147-A177-3AD203B41FA5}">
                      <a16:colId xmlns:a16="http://schemas.microsoft.com/office/drawing/2014/main" val="1755007243"/>
                    </a:ext>
                  </a:extLst>
                </a:gridCol>
                <a:gridCol w="493776">
                  <a:extLst>
                    <a:ext uri="{9D8B030D-6E8A-4147-A177-3AD203B41FA5}">
                      <a16:colId xmlns:a16="http://schemas.microsoft.com/office/drawing/2014/main" val="2060173053"/>
                    </a:ext>
                  </a:extLst>
                </a:gridCol>
                <a:gridCol w="493776">
                  <a:extLst>
                    <a:ext uri="{9D8B030D-6E8A-4147-A177-3AD203B41FA5}">
                      <a16:colId xmlns:a16="http://schemas.microsoft.com/office/drawing/2014/main" val="3819309831"/>
                    </a:ext>
                  </a:extLst>
                </a:gridCol>
              </a:tblGrid>
              <a:tr h="370840">
                <a:tc>
                  <a:txBody>
                    <a:bodyPr/>
                    <a:lstStyle/>
                    <a:p>
                      <a:r>
                        <a:rPr lang="en-US" sz="1000"/>
                        <a:t>Name</a:t>
                      </a:r>
                      <a:endParaRPr lang="en-US" sz="1000"/>
                    </a:p>
                  </a:txBody>
                  <a:tcPr/>
                </a:tc>
                <a:tc>
                  <a:txBody>
                    <a:bodyPr/>
                    <a:lstStyle/>
                    <a:p>
                      <a:r>
                        <a:rPr lang="en-US" sz="1000"/>
                        <a:t>Followers</a:t>
                      </a:r>
                      <a:endParaRPr lang="en-US" sz="1000"/>
                    </a:p>
                  </a:txBody>
                  <a:tcPr/>
                </a:tc>
                <a:tc>
                  <a:txBody>
                    <a:bodyPr/>
                    <a:lstStyle/>
                    <a:p>
                      <a:r>
                        <a:rPr lang="en-US" sz="1000"/>
                        <a:t>+/-</a:t>
                      </a:r>
                      <a:endParaRPr lang="en-US" sz="1000"/>
                    </a:p>
                  </a:txBody>
                  <a:tcPr/>
                </a:tc>
                <a:tc>
                  <a:txBody>
                    <a:bodyPr/>
                    <a:lstStyle/>
                    <a:p>
                      <a:r>
                        <a:rPr lang="en-US" sz="1000"/>
                        <a:t>Tweets</a:t>
                      </a:r>
                      <a:endParaRPr lang="en-US" sz="1000"/>
                    </a:p>
                  </a:txBody>
                  <a:tcPr/>
                </a:tc>
                <a:tc>
                  <a:txBody>
                    <a:bodyPr/>
                    <a:lstStyle/>
                    <a:p>
                      <a:r>
                        <a:rPr lang="en-US" sz="1000"/>
                        <a:t>Own Tweets</a:t>
                      </a:r>
                      <a:endParaRPr lang="en-US" sz="1000"/>
                    </a:p>
                  </a:txBody>
                  <a:tcPr/>
                </a:tc>
                <a:tc>
                  <a:txBody>
                    <a:bodyPr/>
                    <a:lstStyle/>
                    <a:p>
                      <a:r>
                        <a:rPr lang="en-US" sz="1000"/>
                        <a:t>Retweeted Tweets</a:t>
                      </a:r>
                      <a:endParaRPr lang="en-US" sz="1000"/>
                    </a:p>
                  </a:txBody>
                  <a:tcPr/>
                </a:tc>
                <a:tc>
                  <a:txBody>
                    <a:bodyPr/>
                    <a:lstStyle/>
                    <a:p>
                      <a:r>
                        <a:rPr lang="en-US" sz="1000"/>
                        <a:t>Replies to Users</a:t>
                      </a:r>
                      <a:endParaRPr lang="en-US" sz="1000"/>
                    </a:p>
                  </a:txBody>
                  <a:tcPr/>
                </a:tc>
                <a:tc>
                  <a:txBody>
                    <a:bodyPr/>
                    <a:lstStyle/>
                    <a:p>
                      <a:r>
                        <a:rPr lang="en-US" sz="1000"/>
                        <a:t>All Retweets</a:t>
                      </a:r>
                      <a:endParaRPr lang="en-US" sz="1000"/>
                    </a:p>
                  </a:txBody>
                  <a:tcPr/>
                </a:tc>
                <a:tc>
                  <a:txBody>
                    <a:bodyPr/>
                    <a:lstStyle/>
                    <a:p>
                      <a:r>
                        <a:rPr lang="en-US" sz="1000"/>
                        <a:t>Retweets on Own Tweets</a:t>
                      </a:r>
                      <a:endParaRPr lang="en-US" sz="1000"/>
                    </a:p>
                  </a:txBody>
                  <a:tcPr/>
                </a:tc>
                <a:tc>
                  <a:txBody>
                    <a:bodyPr/>
                    <a:lstStyle/>
                    <a:p>
                      <a:r>
                        <a:rPr lang="en-US" sz="1000"/>
                        <a:t>Likes on Own Tweets</a:t>
                      </a:r>
                      <a:endParaRPr lang="en-US" sz="1000"/>
                    </a:p>
                  </a:txBody>
                  <a:tcPr/>
                </a:tc>
                <a:tc>
                  <a:txBody>
                    <a:bodyPr/>
                    <a:lstStyle/>
                    <a:p>
                      <a:r>
                        <a:rPr lang="en-US" sz="1000"/>
                        <a:t>Replies on Own Tweets</a:t>
                      </a:r>
                      <a:endParaRPr lang="en-US" sz="1000"/>
                    </a:p>
                  </a:txBody>
                  <a:tcPr/>
                </a:tc>
                <a:tc>
                  <a:txBody>
                    <a:bodyPr/>
                    <a:lstStyle/>
                    <a:p>
                      <a:r>
                        <a:rPr lang="en-US" sz="1000"/>
                        <a:t>Mentions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935287700"/>
                  </a:ext>
                </a:extLst>
              </a:tr>
              <a:tr h="370840">
                <a:tc>
                  <a:txBody>
                    <a:bodyPr/>
                    <a:lstStyle/>
                    <a:p>
                      <a:r>
                        <a:rPr lang="en-US" sz="1000"/>
                        <a:t>@PHLYINS</a:t>
                      </a:r>
                      <a:endParaRPr lang="en-US" sz="1000"/>
                    </a:p>
                  </a:txBody>
                  <a:tcPr/>
                </a:tc>
                <a:tc>
                  <a:txBody>
                    <a:bodyPr/>
                    <a:lstStyle/>
                    <a:p>
                      <a:r>
                        <a:rPr lang="en-US" sz="1000"/>
                        <a:t>2540</a:t>
                      </a:r>
                      <a:endParaRPr lang="en-US" sz="1000"/>
                    </a:p>
                  </a:txBody>
                  <a:tcPr/>
                </a:tc>
                <a:tc>
                  <a:txBody>
                    <a:bodyPr/>
                    <a:lstStyle/>
                    <a:p>
                      <a:r>
                        <a:rPr lang="en-US" sz="1000"/>
                        <a:t>46</a:t>
                      </a:r>
                      <a:endParaRPr lang="en-US" sz="1000"/>
                    </a:p>
                  </a:txBody>
                  <a:tcPr/>
                </a:tc>
                <a:tc>
                  <a:txBody>
                    <a:bodyPr/>
                    <a:lstStyle/>
                    <a:p>
                      <a:r>
                        <a:rPr lang="en-US" sz="1000"/>
                        <a:t>32</a:t>
                      </a:r>
                      <a:endParaRPr lang="en-US" sz="1000"/>
                    </a:p>
                  </a:txBody>
                  <a:tcPr/>
                </a:tc>
                <a:tc>
                  <a:txBody>
                    <a:bodyPr/>
                    <a:lstStyle/>
                    <a:p>
                      <a:r>
                        <a:rPr lang="en-US" sz="1000"/>
                        <a:t>18</a:t>
                      </a:r>
                      <a:endParaRPr lang="en-US" sz="1000"/>
                    </a:p>
                  </a:txBody>
                  <a:tcPr/>
                </a:tc>
                <a:tc>
                  <a:txBody>
                    <a:bodyPr/>
                    <a:lstStyle/>
                    <a:p>
                      <a:r>
                        <a:rPr lang="en-US" sz="1000"/>
                        <a:t>11</a:t>
                      </a:r>
                      <a:endParaRPr lang="en-US" sz="1000"/>
                    </a:p>
                  </a:txBody>
                  <a:tcPr/>
                </a:tc>
                <a:tc>
                  <a:txBody>
                    <a:bodyPr/>
                    <a:lstStyle/>
                    <a:p>
                      <a:r>
                        <a:rPr lang="en-US" sz="1000"/>
                        <a:t>3</a:t>
                      </a:r>
                      <a:endParaRPr lang="en-US" sz="1000"/>
                    </a:p>
                  </a:txBody>
                  <a:tcPr/>
                </a:tc>
                <a:tc>
                  <a:txBody>
                    <a:bodyPr/>
                    <a:lstStyle/>
                    <a:p>
                      <a:r>
                        <a:rPr lang="en-US" sz="1000"/>
                        <a:t>22</a:t>
                      </a:r>
                      <a:endParaRPr lang="en-US" sz="1000"/>
                    </a:p>
                  </a:txBody>
                  <a:tcPr/>
                </a:tc>
                <a:tc>
                  <a:txBody>
                    <a:bodyPr/>
                    <a:lstStyle/>
                    <a:p>
                      <a:r>
                        <a:rPr lang="en-US" sz="1000"/>
                        <a:t>22</a:t>
                      </a:r>
                      <a:endParaRPr lang="en-US" sz="1000"/>
                    </a:p>
                  </a:txBody>
                  <a:tcPr/>
                </a:tc>
                <a:tc>
                  <a:txBody>
                    <a:bodyPr/>
                    <a:lstStyle/>
                    <a:p>
                      <a:r>
                        <a:rPr lang="en-US" sz="1000"/>
                        <a:t>46</a:t>
                      </a:r>
                      <a:endParaRPr lang="en-US" sz="1000"/>
                    </a:p>
                  </a:txBody>
                  <a:tcPr/>
                </a:tc>
                <a:tc>
                  <a:txBody>
                    <a:bodyPr/>
                    <a:lstStyle/>
                    <a:p>
                      <a:r>
                        <a:rPr lang="en-US" sz="1000"/>
                        <a:t>1</a:t>
                      </a:r>
                      <a:endParaRPr lang="en-US" sz="1000"/>
                    </a:p>
                  </a:txBody>
                  <a:tcPr/>
                </a:tc>
                <a:tc>
                  <a:txBody>
                    <a:bodyPr/>
                    <a:lstStyle/>
                    <a:p>
                      <a:r>
                        <a:rPr lang="en-US" sz="1000"/>
                        <a:t>23</a:t>
                      </a:r>
                      <a:endParaRPr lang="en-US" sz="1000"/>
                    </a:p>
                  </a:txBody>
                  <a:tcPr/>
                </a:tc>
                <a:tc>
                  <a:txBody>
                    <a:bodyPr/>
                    <a:lstStyle/>
                    <a:p>
                      <a:r>
                        <a:rPr lang="en-US" sz="1000"/>
                        <a:t>0.1523%</a:t>
                      </a:r>
                      <a:endParaRPr lang="en-US" sz="1000"/>
                    </a:p>
                  </a:txBody>
                  <a:tcPr/>
                </a:tc>
                <a:tc>
                  <a:txBody>
                    <a:bodyPr/>
                    <a:lstStyle/>
                    <a:p>
                      <a:r>
                        <a:rPr lang="en-US" sz="1000"/>
                        <a:t>66.7%</a:t>
                      </a:r>
                      <a:endParaRPr lang="en-US" sz="1000"/>
                    </a:p>
                  </a:txBody>
                  <a:tcPr/>
                </a:tc>
                <a:extLst>
                  <a:ext uri="{0D108BD9-81ED-4DB2-BD59-A6C34878D82A}">
                    <a16:rowId xmlns:a16="http://schemas.microsoft.com/office/drawing/2014/main" val="2290051767"/>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8479273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Followers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9052674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008052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Tweet</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5929266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74986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PHLY Twitter Mentions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9301140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71230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Mentions Table</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50445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87059924"/>
                    </a:ext>
                  </a:extLst>
                </a:gridCol>
                <a:gridCol w="822960">
                  <a:extLst>
                    <a:ext uri="{9D8B030D-6E8A-4147-A177-3AD203B41FA5}">
                      <a16:colId xmlns:a16="http://schemas.microsoft.com/office/drawing/2014/main" val="1874301962"/>
                    </a:ext>
                  </a:extLst>
                </a:gridCol>
                <a:gridCol w="822960">
                  <a:extLst>
                    <a:ext uri="{9D8B030D-6E8A-4147-A177-3AD203B41FA5}">
                      <a16:colId xmlns:a16="http://schemas.microsoft.com/office/drawing/2014/main" val="1994088485"/>
                    </a:ext>
                  </a:extLst>
                </a:gridCol>
                <a:gridCol w="1645920">
                  <a:extLst>
                    <a:ext uri="{9D8B030D-6E8A-4147-A177-3AD203B41FA5}">
                      <a16:colId xmlns:a16="http://schemas.microsoft.com/office/drawing/2014/main" val="2151580256"/>
                    </a:ext>
                  </a:extLst>
                </a:gridCol>
              </a:tblGrid>
              <a:tr h="370840">
                <a:tc>
                  <a:txBody>
                    <a:bodyPr/>
                    <a:lstStyle/>
                    <a:p>
                      <a:r>
                        <a:rPr lang="en-US" sz="1000"/>
                        <a:t>Mention</a:t>
                      </a:r>
                      <a:endParaRPr lang="en-US" sz="1000"/>
                    </a:p>
                  </a:txBody>
                  <a:tcPr/>
                </a:tc>
                <a:tc>
                  <a:txBody>
                    <a:bodyPr/>
                    <a:lstStyle/>
                    <a:p>
                      <a:r>
                        <a:rPr lang="en-US" sz="1000"/>
                        <a:t>Retweets</a:t>
                      </a:r>
                      <a:endParaRPr lang="en-US" sz="1000"/>
                    </a:p>
                  </a:txBody>
                  <a:tcPr/>
                </a:tc>
                <a:tc>
                  <a:txBody>
                    <a:bodyPr/>
                    <a:lstStyle/>
                    <a:p>
                      <a:r>
                        <a:rPr lang="en-US" sz="1000"/>
                        <a:t>Favs</a:t>
                      </a:r>
                      <a:endParaRPr lang="en-US" sz="1000"/>
                    </a:p>
                  </a:txBody>
                  <a:tcPr/>
                </a:tc>
                <a:tc>
                  <a:txBody>
                    <a:bodyPr/>
                    <a:lstStyle/>
                    <a:p>
                      <a:r>
                        <a:rPr lang="en-US" sz="1000"/>
                        <a:t>Response Time</a:t>
                      </a:r>
                      <a:endParaRPr lang="en-US" sz="1000"/>
                    </a:p>
                  </a:txBody>
                  <a:tcPr/>
                </a:tc>
                <a:extLst>
                  <a:ext uri="{0D108BD9-81ED-4DB2-BD59-A6C34878D82A}">
                    <a16:rowId xmlns:a16="http://schemas.microsoft.com/office/drawing/2014/main" val="1201389247"/>
                  </a:ext>
                </a:extLst>
              </a:tr>
              <a:tr h="370840">
                <a:tc>
                  <a:txBody>
                    <a:bodyPr/>
                    <a:lstStyle/>
                    <a:p>
                      <a:r>
                        <a:rPr lang="en-US" sz="1000" b="1"/>
                        <a:t>@PHLYINS</a:t>
                      </a:r>
                      <a:r>
                        <a:rPr lang="en-US" sz="1000"/>
                        <a:t> was mentioned by </a:t>
                      </a:r>
                      <a:r>
                        <a:rPr lang="en-US" sz="1000" b="1"/>
                        <a:t>@NHLFlyers - 2017-02-17 15:24:15</a:t>
                      </a:r>
                      <a:r>
                        <a:rPr lang="en-US" sz="1000"/>
                        <a:t>
Meet our @PHLYINS Community Teammate, Michael Rauch a local Philadelphia firefighter → https://t.co/hWgNTafcrZ</a:t>
                      </a:r>
                      <a:endParaRPr lang="en-US" sz="1000"/>
                    </a:p>
                  </a:txBody>
                  <a:tcPr/>
                </a:tc>
                <a:tc>
                  <a:txBody>
                    <a:bodyPr/>
                    <a:lstStyle/>
                    <a:p>
                      <a:r>
                        <a:rPr lang="en-US" sz="1000"/>
                        <a:t>5</a:t>
                      </a:r>
                      <a:endParaRPr lang="en-US" sz="1000"/>
                    </a:p>
                  </a:txBody>
                  <a:tcPr/>
                </a:tc>
                <a:tc>
                  <a:txBody>
                    <a:bodyPr/>
                    <a:lstStyle/>
                    <a:p>
                      <a:r>
                        <a:rPr lang="en-US" sz="1000"/>
                        <a:t>25</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1904476640"/>
                  </a:ext>
                </a:extLst>
              </a:tr>
              <a:tr h="370840">
                <a:tc>
                  <a:txBody>
                    <a:bodyPr/>
                    <a:lstStyle/>
                    <a:p>
                      <a:r>
                        <a:rPr lang="en-US" sz="1000" b="1"/>
                        <a:t>@PHLYINS</a:t>
                      </a:r>
                      <a:r>
                        <a:rPr lang="en-US" sz="1000"/>
                        <a:t> was mentioned by </a:t>
                      </a:r>
                      <a:r>
                        <a:rPr lang="en-US" sz="1000" b="1"/>
                        <a:t>@NHLFlyers - 2017-02-08 11:18:05</a:t>
                      </a:r>
                      <a:r>
                        <a:rPr lang="en-US" sz="1000"/>
                        <a:t>
Get to know this week’s @PHLYINS Community Teammate, Glen Casey → https://t.co/Qn3KuOVfKz</a:t>
                      </a:r>
                      <a:endParaRPr lang="en-US" sz="1000"/>
                    </a:p>
                  </a:txBody>
                  <a:tcPr/>
                </a:tc>
                <a:tc>
                  <a:txBody>
                    <a:bodyPr/>
                    <a:lstStyle/>
                    <a:p>
                      <a:r>
                        <a:rPr lang="en-US" sz="1000"/>
                        <a:t>1</a:t>
                      </a:r>
                      <a:endParaRPr lang="en-US" sz="1000"/>
                    </a:p>
                  </a:txBody>
                  <a:tcPr/>
                </a:tc>
                <a:tc>
                  <a:txBody>
                    <a:bodyPr/>
                    <a:lstStyle/>
                    <a:p>
                      <a:r>
                        <a:rPr lang="en-US" sz="1000"/>
                        <a:t>8</a:t>
                      </a:r>
                      <a:endParaRPr lang="en-US" sz="1000"/>
                    </a:p>
                  </a:txBody>
                  <a:tcPr/>
                </a:tc>
                <a:tc>
                  <a:txBody>
                    <a:bodyPr/>
                    <a:lstStyle/>
                    <a:p>
                      <a:r>
                        <a:rPr lang="en-US" sz="1000"/>
                        <a:t>02/08/2017 18:55:35</a:t>
                      </a:r>
                      <a:endParaRPr lang="en-US" sz="1000"/>
                    </a:p>
                  </a:txBody>
                  <a:tcPr/>
                </a:tc>
                <a:extLst>
                  <a:ext uri="{0D108BD9-81ED-4DB2-BD59-A6C34878D82A}">
                    <a16:rowId xmlns:a16="http://schemas.microsoft.com/office/drawing/2014/main" val="1531781897"/>
                  </a:ext>
                </a:extLst>
              </a:tr>
              <a:tr h="370840">
                <a:tc>
                  <a:txBody>
                    <a:bodyPr/>
                    <a:lstStyle/>
                    <a:p>
                      <a:r>
                        <a:rPr lang="en-US" sz="1000" b="1"/>
                        <a:t>@PHLYINS</a:t>
                      </a:r>
                      <a:r>
                        <a:rPr lang="en-US" sz="1000"/>
                        <a:t> was mentioned by </a:t>
                      </a:r>
                      <a:r>
                        <a:rPr lang="en-US" sz="1000" b="1"/>
                        <a:t>@TMNASrecruiting - 2017-02-07 17:10:18</a:t>
                      </a:r>
                      <a:r>
                        <a:rPr lang="en-US" sz="1000"/>
                        <a:t>
#InsuranceCareersMonth reminder: #insurance involves more than you may think! TMNAS provides support for @PHLYINS… https://t.co/LBCuVigKg7</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3738512914"/>
                  </a:ext>
                </a:extLst>
              </a:tr>
              <a:tr h="370840">
                <a:tc>
                  <a:txBody>
                    <a:bodyPr/>
                    <a:lstStyle/>
                    <a:p>
                      <a:r>
                        <a:rPr lang="en-US" sz="1000" b="1"/>
                        <a:t>@PHLYINS</a:t>
                      </a:r>
                      <a:r>
                        <a:rPr lang="en-US" sz="1000"/>
                        <a:t> was mentioned by </a:t>
                      </a:r>
                      <a:r>
                        <a:rPr lang="en-US" sz="1000" b="1"/>
                        <a:t>@TheFranklin - 2017-02-14 15:18:00</a:t>
                      </a:r>
                      <a:r>
                        <a:rPr lang="en-US" sz="1000"/>
                        <a:t>
We #GiantHeart you, @PHLYINS. Happy #ValentinesDay from The Franklin Institute! https://t.co/uWRQllgDVc #ValenFI https://t.co/vwTnj7gpUo</a:t>
                      </a:r>
                      <a:endParaRPr lang="en-US" sz="1000"/>
                    </a:p>
                  </a:txBody>
                  <a:tcPr/>
                </a:tc>
                <a:tc>
                  <a:txBody>
                    <a:bodyPr/>
                    <a:lstStyle/>
                    <a:p>
                      <a:r>
                        <a:rPr lang="en-US" sz="1000"/>
                        <a:t>2</a:t>
                      </a:r>
                      <a:endParaRPr lang="en-US" sz="1000"/>
                    </a:p>
                  </a:txBody>
                  <a:tcPr/>
                </a:tc>
                <a:tc>
                  <a:txBody>
                    <a:bodyPr/>
                    <a:lstStyle/>
                    <a:p>
                      <a:r>
                        <a:rPr lang="en-US" sz="1000"/>
                        <a:t>3</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3868844364"/>
                  </a:ext>
                </a:extLst>
              </a:tr>
              <a:tr h="370840">
                <a:tc>
                  <a:txBody>
                    <a:bodyPr/>
                    <a:lstStyle/>
                    <a:p>
                      <a:r>
                        <a:rPr lang="en-US" sz="1000" b="1"/>
                        <a:t>@PHLYINS</a:t>
                      </a:r>
                      <a:r>
                        <a:rPr lang="en-US" sz="1000"/>
                        <a:t> was mentioned by </a:t>
                      </a:r>
                      <a:r>
                        <a:rPr lang="en-US" sz="1000" b="1"/>
                        <a:t>@RunForCleanAir - 2017-02-02 12:51:01</a:t>
                      </a:r>
                      <a:r>
                        <a:rPr lang="en-US" sz="1000"/>
                        <a:t>
We’re excited to welcome @PHLYINS back as our #PHLY10K Run sponsor this year! #TBT to 2013, PHLY’s first year as a… https://t.co/pPxcYvivbx</a:t>
                      </a:r>
                      <a:endParaRPr lang="en-US" sz="1000"/>
                    </a:p>
                  </a:txBody>
                  <a:tcPr/>
                </a:tc>
                <a:tc>
                  <a:txBody>
                    <a:bodyPr/>
                    <a:lstStyle/>
                    <a:p>
                      <a:r>
                        <a:rPr lang="en-US" sz="1000"/>
                        <a:t>1</a:t>
                      </a:r>
                      <a:endParaRPr lang="en-US" sz="1000"/>
                    </a:p>
                  </a:txBody>
                  <a:tcPr/>
                </a:tc>
                <a:tc>
                  <a:txBody>
                    <a:bodyPr/>
                    <a:lstStyle/>
                    <a:p>
                      <a:r>
                        <a:rPr lang="en-US" sz="1000"/>
                        <a:t>2</a:t>
                      </a:r>
                      <a:endParaRPr lang="en-US" sz="1000"/>
                    </a:p>
                  </a:txBody>
                  <a:tcPr/>
                </a:tc>
                <a:tc>
                  <a:txBody>
                    <a:bodyPr/>
                    <a:lstStyle/>
                    <a:p>
                      <a:r>
                        <a:rPr lang="en-US" sz="1000"/>
                        <a:t>02/02/2017 18:43:02</a:t>
                      </a:r>
                      <a:endParaRPr lang="en-US" sz="1000"/>
                    </a:p>
                  </a:txBody>
                  <a:tcPr/>
                </a:tc>
                <a:extLst>
                  <a:ext uri="{0D108BD9-81ED-4DB2-BD59-A6C34878D82A}">
                    <a16:rowId xmlns:a16="http://schemas.microsoft.com/office/drawing/2014/main" val="2195349840"/>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32953078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Key Influencers</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274744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8924181"/>
                    </a:ext>
                  </a:extLst>
                </a:gridCol>
                <a:gridCol w="2468880">
                  <a:extLst>
                    <a:ext uri="{9D8B030D-6E8A-4147-A177-3AD203B41FA5}">
                      <a16:colId xmlns:a16="http://schemas.microsoft.com/office/drawing/2014/main" val="379958389"/>
                    </a:ext>
                  </a:extLst>
                </a:gridCol>
                <a:gridCol w="2468880">
                  <a:extLst>
                    <a:ext uri="{9D8B030D-6E8A-4147-A177-3AD203B41FA5}">
                      <a16:colId xmlns:a16="http://schemas.microsoft.com/office/drawing/2014/main" val="3458601005"/>
                    </a:ext>
                  </a:extLst>
                </a:gridCol>
              </a:tblGrid>
              <a:tr h="370840">
                <a:tc>
                  <a:txBody>
                    <a:bodyPr/>
                    <a:lstStyle/>
                    <a:p>
                      <a:r>
                        <a:rPr lang="en-US" sz="1000"/>
                        <a:t>Name</a:t>
                      </a:r>
                      <a:endParaRPr lang="en-US" sz="1000"/>
                    </a:p>
                  </a:txBody>
                  <a:tcPr/>
                </a:tc>
                <a:tc>
                  <a:txBody>
                    <a:bodyPr/>
                    <a:lstStyle/>
                    <a:p>
                      <a:r>
                        <a:rPr lang="en-US" sz="1000"/>
                        <a:t>On Profiles</a:t>
                      </a:r>
                      <a:endParaRPr lang="en-US" sz="1000"/>
                    </a:p>
                  </a:txBody>
                  <a:tcPr/>
                </a:tc>
                <a:tc>
                  <a:txBody>
                    <a:bodyPr/>
                    <a:lstStyle/>
                    <a:p>
                      <a:r>
                        <a:rPr lang="en-US" sz="1000"/>
                        <a:t>Mentions</a:t>
                      </a:r>
                      <a:endParaRPr lang="en-US" sz="1000"/>
                    </a:p>
                  </a:txBody>
                  <a:tcPr/>
                </a:tc>
                <a:extLst>
                  <a:ext uri="{0D108BD9-81ED-4DB2-BD59-A6C34878D82A}">
                    <a16:rowId xmlns:a16="http://schemas.microsoft.com/office/drawing/2014/main" val="690659471"/>
                  </a:ext>
                </a:extLst>
              </a:tr>
              <a:tr h="370840">
                <a:tc>
                  <a:txBody>
                    <a:bodyPr/>
                    <a:lstStyle/>
                    <a:p>
                      <a:r>
                        <a:rPr lang="en-US" sz="1000"/>
                        <a:t>@SilversSteve</a:t>
                      </a:r>
                      <a:endParaRPr lang="en-US" sz="1000"/>
                    </a:p>
                  </a:txBody>
                  <a:tcPr/>
                </a:tc>
                <a:tc>
                  <a:txBody>
                    <a:bodyPr/>
                    <a:lstStyle/>
                    <a:p>
                      <a:r>
                        <a:rPr lang="en-US" sz="1000"/>
                        <a:t>@PHLYINS (21)</a:t>
                      </a:r>
                      <a:endParaRPr lang="en-US" sz="1000"/>
                    </a:p>
                  </a:txBody>
                  <a:tcPr/>
                </a:tc>
                <a:tc>
                  <a:txBody>
                    <a:bodyPr/>
                    <a:lstStyle/>
                    <a:p>
                      <a:r>
                        <a:rPr lang="en-US" sz="1000"/>
                        <a:t>21</a:t>
                      </a:r>
                      <a:endParaRPr lang="en-US" sz="1000"/>
                    </a:p>
                  </a:txBody>
                  <a:tcPr/>
                </a:tc>
                <a:extLst>
                  <a:ext uri="{0D108BD9-81ED-4DB2-BD59-A6C34878D82A}">
                    <a16:rowId xmlns:a16="http://schemas.microsoft.com/office/drawing/2014/main" val="986761800"/>
                  </a:ext>
                </a:extLst>
              </a:tr>
              <a:tr h="370840">
                <a:tc>
                  <a:txBody>
                    <a:bodyPr/>
                    <a:lstStyle/>
                    <a:p>
                      <a:r>
                        <a:rPr lang="en-US" sz="1000"/>
                        <a:t>@ChristinaVerish</a:t>
                      </a:r>
                      <a:endParaRPr lang="en-US" sz="1000"/>
                    </a:p>
                  </a:txBody>
                  <a:tcPr/>
                </a:tc>
                <a:tc>
                  <a:txBody>
                    <a:bodyPr/>
                    <a:lstStyle/>
                    <a:p>
                      <a:r>
                        <a:rPr lang="en-US" sz="1000"/>
                        <a:t>@PHLYINS (6)</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1878233331"/>
                  </a:ext>
                </a:extLst>
              </a:tr>
              <a:tr h="370840">
                <a:tc>
                  <a:txBody>
                    <a:bodyPr/>
                    <a:lstStyle/>
                    <a:p>
                      <a:r>
                        <a:rPr lang="en-US" sz="1000"/>
                        <a:t>@RunForCleanAir</a:t>
                      </a:r>
                      <a:endParaRPr lang="en-US" sz="1000"/>
                    </a:p>
                  </a:txBody>
                  <a:tcPr/>
                </a:tc>
                <a:tc>
                  <a:txBody>
                    <a:bodyPr/>
                    <a:lstStyle/>
                    <a:p>
                      <a:r>
                        <a:rPr lang="en-US" sz="1000"/>
                        <a:t>@PHLYINS (6)</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1430760522"/>
                  </a:ext>
                </a:extLst>
              </a:tr>
              <a:tr h="370840">
                <a:tc>
                  <a:txBody>
                    <a:bodyPr/>
                    <a:lstStyle/>
                    <a:p>
                      <a:r>
                        <a:rPr lang="en-US" sz="1000"/>
                        <a:t>@NHLFlyers</a:t>
                      </a:r>
                      <a:endParaRPr lang="en-US" sz="1000"/>
                    </a:p>
                  </a:txBody>
                  <a:tcPr/>
                </a:tc>
                <a:tc>
                  <a:txBody>
                    <a:bodyPr/>
                    <a:lstStyle/>
                    <a:p>
                      <a:r>
                        <a:rPr lang="en-US" sz="1000"/>
                        <a:t>@PHLYINS (5)</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3474297993"/>
                  </a:ext>
                </a:extLst>
              </a:tr>
              <a:tr h="370840">
                <a:tc>
                  <a:txBody>
                    <a:bodyPr/>
                    <a:lstStyle/>
                    <a:p>
                      <a:r>
                        <a:rPr lang="en-US" sz="1000"/>
                        <a:t>@Dan_Charlton48</a:t>
                      </a:r>
                      <a:endParaRPr lang="en-US" sz="1000"/>
                    </a:p>
                  </a:txBody>
                  <a:tcPr/>
                </a:tc>
                <a:tc>
                  <a:txBody>
                    <a:bodyPr/>
                    <a:lstStyle/>
                    <a:p>
                      <a:r>
                        <a:rPr lang="en-US" sz="1000"/>
                        <a:t>@PHLYINS (4)</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484802357"/>
                  </a:ext>
                </a:extLst>
              </a:tr>
              <a:tr h="370840">
                <a:tc>
                  <a:txBody>
                    <a:bodyPr/>
                    <a:lstStyle/>
                    <a:p>
                      <a:r>
                        <a:rPr lang="en-US" sz="1000"/>
                        <a:t>@flyerspress</a:t>
                      </a:r>
                      <a:endParaRPr lang="en-US" sz="1000"/>
                    </a:p>
                  </a:txBody>
                  <a:tcPr/>
                </a:tc>
                <a:tc>
                  <a:txBody>
                    <a:bodyPr/>
                    <a:lstStyle/>
                    <a:p>
                      <a:r>
                        <a:rPr lang="en-US" sz="1000"/>
                        <a:t>@PHLYINS (4)</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1341075482"/>
                  </a:ext>
                </a:extLst>
              </a:tr>
              <a:tr h="370840">
                <a:tc>
                  <a:txBody>
                    <a:bodyPr/>
                    <a:lstStyle/>
                    <a:p>
                      <a:r>
                        <a:rPr lang="en-US" sz="1000"/>
                        <a:t>@NancyRobinson4</a:t>
                      </a:r>
                      <a:endParaRPr lang="en-US" sz="1000"/>
                    </a:p>
                  </a:txBody>
                  <a:tcPr/>
                </a:tc>
                <a:tc>
                  <a:txBody>
                    <a:bodyPr/>
                    <a:lstStyle/>
                    <a:p>
                      <a:r>
                        <a:rPr lang="en-US" sz="1000"/>
                        <a:t>@PHLYINS (4)</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3506657458"/>
                  </a:ext>
                </a:extLst>
              </a:tr>
              <a:tr h="370840">
                <a:tc>
                  <a:txBody>
                    <a:bodyPr/>
                    <a:lstStyle/>
                    <a:p>
                      <a:r>
                        <a:rPr lang="en-US" sz="1000"/>
                        <a:t>@HeatherDSt</a:t>
                      </a:r>
                      <a:endParaRPr lang="en-US" sz="1000"/>
                    </a:p>
                  </a:txBody>
                  <a:tcPr/>
                </a:tc>
                <a:tc>
                  <a:txBody>
                    <a:bodyPr/>
                    <a:lstStyle/>
                    <a:p>
                      <a:r>
                        <a:rPr lang="en-US" sz="1000"/>
                        <a:t>@PHLYINS (4)</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2519868265"/>
                  </a:ext>
                </a:extLst>
              </a:tr>
              <a:tr h="370840">
                <a:tc>
                  <a:txBody>
                    <a:bodyPr/>
                    <a:lstStyle/>
                    <a:p>
                      <a:r>
                        <a:rPr lang="en-US" sz="1000"/>
                        <a:t>@jkjinc1</a:t>
                      </a:r>
                      <a:endParaRPr lang="en-US" sz="1000"/>
                    </a:p>
                  </a:txBody>
                  <a:tcPr/>
                </a:tc>
                <a:tc>
                  <a:txBody>
                    <a:bodyPr/>
                    <a:lstStyle/>
                    <a:p>
                      <a:r>
                        <a:rPr lang="en-US" sz="1000"/>
                        <a:t>@PHLYINS (3)</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1157249485"/>
                  </a:ext>
                </a:extLst>
              </a:tr>
              <a:tr h="370840">
                <a:tc>
                  <a:txBody>
                    <a:bodyPr/>
                    <a:lstStyle/>
                    <a:p>
                      <a:r>
                        <a:rPr lang="en-US" sz="1000"/>
                        <a:t>@City_Ave</a:t>
                      </a:r>
                      <a:endParaRPr lang="en-US" sz="1000"/>
                    </a:p>
                  </a:txBody>
                  <a:tcPr/>
                </a:tc>
                <a:tc>
                  <a:txBody>
                    <a:bodyPr/>
                    <a:lstStyle/>
                    <a:p>
                      <a:r>
                        <a:rPr lang="en-US" sz="1000"/>
                        <a:t>@PHLYINS (3)</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3705186929"/>
                  </a:ext>
                </a:extLst>
              </a:tr>
            </a:tbl>
          </a:graphicData>
        </a:graphic>
      </p:graphicFrame>
      <p:sp>
        <p:nvSpPr>
          <p:cNvPr id="4" name="Text Placeholder 3"/>
          <p:cNvSpPr>
            <a:spLocks noGrp="1"/>
          </p:cNvSpPr>
          <p:nvPr>
            <p:ph type="body" sz="quarter" idx="14"/>
          </p:nvPr>
        </p:nvSpPr>
        <p:spPr/>
        <p:txBody>
          <a:bodyPr/>
          <a:lstStyle/>
          <a:p>
            <a:r>
              <a:rPr lang="en-US"/>
              <a:t>01/01/2017 - 12/31/2017</a:t>
            </a:r>
            <a:endParaRPr lang="en-US"/>
          </a:p>
        </p:txBody>
      </p:sp>
    </p:spTree>
    <p:extLst>
      <p:ext uri="{BB962C8B-B14F-4D97-AF65-F5344CB8AC3E}">
        <p14:creationId xmlns:p14="http://schemas.microsoft.com/office/powerpoint/2010/main" val="22459748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Own and Retweeted Tweets Table</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7692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95804297"/>
                    </a:ext>
                  </a:extLst>
                </a:gridCol>
                <a:gridCol w="822960">
                  <a:extLst>
                    <a:ext uri="{9D8B030D-6E8A-4147-A177-3AD203B41FA5}">
                      <a16:colId xmlns:a16="http://schemas.microsoft.com/office/drawing/2014/main" val="58973948"/>
                    </a:ext>
                  </a:extLst>
                </a:gridCol>
                <a:gridCol w="822960">
                  <a:extLst>
                    <a:ext uri="{9D8B030D-6E8A-4147-A177-3AD203B41FA5}">
                      <a16:colId xmlns:a16="http://schemas.microsoft.com/office/drawing/2014/main" val="3395430497"/>
                    </a:ext>
                  </a:extLst>
                </a:gridCol>
                <a:gridCol w="822960">
                  <a:extLst>
                    <a:ext uri="{9D8B030D-6E8A-4147-A177-3AD203B41FA5}">
                      <a16:colId xmlns:a16="http://schemas.microsoft.com/office/drawing/2014/main" val="3715123438"/>
                    </a:ext>
                  </a:extLst>
                </a:gridCol>
                <a:gridCol w="822960">
                  <a:extLst>
                    <a:ext uri="{9D8B030D-6E8A-4147-A177-3AD203B41FA5}">
                      <a16:colId xmlns:a16="http://schemas.microsoft.com/office/drawing/2014/main" val="3392628317"/>
                    </a:ext>
                  </a:extLst>
                </a:gridCol>
                <a:gridCol w="822960">
                  <a:extLst>
                    <a:ext uri="{9D8B030D-6E8A-4147-A177-3AD203B41FA5}">
                      <a16:colId xmlns:a16="http://schemas.microsoft.com/office/drawing/2014/main" val="1550537192"/>
                    </a:ext>
                  </a:extLst>
                </a:gridCol>
              </a:tblGrid>
              <a:tr h="370840">
                <a:tc>
                  <a:txBody>
                    <a:bodyPr/>
                    <a:lstStyle/>
                    <a:p>
                      <a:r>
                        <a:rPr lang="en-US" sz="1000"/>
                        <a:t>Tweet</a:t>
                      </a:r>
                      <a:endParaRPr lang="en-US" sz="1000"/>
                    </a:p>
                  </a:txBody>
                  <a:tcPr/>
                </a:tc>
                <a:tc>
                  <a:txBody>
                    <a:bodyPr/>
                    <a:lstStyle/>
                    <a:p>
                      <a:r>
                        <a:rPr lang="en-US" sz="1000"/>
                        <a:t>Retweeted Tweet?</a:t>
                      </a:r>
                      <a:endParaRPr lang="en-US" sz="1000"/>
                    </a:p>
                  </a:txBody>
                  <a:tcPr/>
                </a:tc>
                <a:tc>
                  <a:txBody>
                    <a:bodyPr/>
                    <a:lstStyle/>
                    <a:p>
                      <a:r>
                        <a:rPr lang="en-US" sz="1000"/>
                        <a:t>Retweets</a:t>
                      </a:r>
                      <a:endParaRPr lang="en-US" sz="1000"/>
                    </a:p>
                  </a:txBody>
                  <a:tcPr/>
                </a:tc>
                <a:tc>
                  <a:txBody>
                    <a:bodyPr/>
                    <a:lstStyle/>
                    <a:p>
                      <a:r>
                        <a:rPr lang="en-US" sz="1000"/>
                        <a:t>Likes</a:t>
                      </a:r>
                      <a:endParaRPr lang="en-US" sz="1000"/>
                    </a:p>
                  </a:txBody>
                  <a:tcPr/>
                </a:tc>
                <a:tc>
                  <a:txBody>
                    <a:bodyPr/>
                    <a:lstStyle/>
                    <a:p>
                      <a:r>
                        <a:rPr lang="en-US" sz="1000"/>
                        <a:t>Replies</a:t>
                      </a:r>
                      <a:endParaRPr lang="en-US" sz="1000"/>
                    </a:p>
                  </a:txBody>
                  <a:tcPr/>
                </a:tc>
                <a:tc>
                  <a:txBody>
                    <a:bodyPr/>
                    <a:lstStyle/>
                    <a:p>
                      <a:r>
                        <a:rPr lang="en-US" sz="1000"/>
                        <a:t>I-Rate</a:t>
                      </a:r>
                      <a:endParaRPr lang="en-US" sz="1000"/>
                    </a:p>
                  </a:txBody>
                  <a:tcPr/>
                </a:tc>
                <a:extLst>
                  <a:ext uri="{0D108BD9-81ED-4DB2-BD59-A6C34878D82A}">
                    <a16:rowId xmlns:a16="http://schemas.microsoft.com/office/drawing/2014/main" val="2973356519"/>
                  </a:ext>
                </a:extLst>
              </a:tr>
              <a:tr h="370840">
                <a:tc>
                  <a:txBody>
                    <a:bodyPr/>
                    <a:lstStyle/>
                    <a:p>
                      <a:r>
                        <a:rPr lang="en-US" sz="1000" b="1"/>
                        <a:t>@PHLYINS - 2017-02-28 16:52:28</a:t>
                      </a:r>
                      <a:r>
                        <a:rPr lang="en-US" sz="1000"/>
                        <a:t>
On the last day of #InsuranceCareersMonth, the spotlight is on two members of #TEAMPHLY. Here's why they chose a #career in #insurance! https://t.co/Lgh7JLh8Xk</a:t>
                      </a:r>
                      <a:endParaRPr lang="en-US" sz="1000"/>
                    </a:p>
                  </a:txBody>
                  <a:tcPr/>
                </a:tc>
                <a:tc>
                  <a:txBody>
                    <a:bodyPr/>
                    <a:lstStyle/>
                    <a:p>
                      <a:r>
                        <a:rPr lang="en-US" sz="1000"/>
                        <a:t>No</a:t>
                      </a:r>
                      <a:endParaRPr lang="en-US" sz="1000"/>
                    </a:p>
                  </a:txBody>
                  <a:tcPr/>
                </a:tc>
                <a:tc>
                  <a:txBody>
                    <a:bodyPr/>
                    <a:lstStyle/>
                    <a:p>
                      <a:r>
                        <a:rPr lang="en-US" sz="1000"/>
                        <a:t>2</a:t>
                      </a:r>
                      <a:endParaRPr lang="en-US" sz="1000"/>
                    </a:p>
                  </a:txBody>
                  <a:tcPr/>
                </a:tc>
                <a:tc>
                  <a:txBody>
                    <a:bodyPr/>
                    <a:lstStyle/>
                    <a:p>
                      <a:r>
                        <a:rPr lang="en-US" sz="1000"/>
                        <a:t>8</a:t>
                      </a:r>
                      <a:endParaRPr lang="en-US" sz="1000"/>
                    </a:p>
                  </a:txBody>
                  <a:tcPr/>
                </a:tc>
                <a:tc>
                  <a:txBody>
                    <a:bodyPr/>
                    <a:lstStyle/>
                    <a:p>
                      <a:r>
                        <a:rPr lang="en-US" sz="1000"/>
                        <a:t>0</a:t>
                      </a:r>
                      <a:endParaRPr lang="en-US" sz="1000"/>
                    </a:p>
                  </a:txBody>
                  <a:tcPr/>
                </a:tc>
                <a:tc>
                  <a:txBody>
                    <a:bodyPr/>
                    <a:lstStyle/>
                    <a:p>
                      <a:r>
                        <a:rPr lang="en-US" sz="1000"/>
                        <a:t>0.3937%</a:t>
                      </a:r>
                      <a:endParaRPr lang="en-US" sz="1000"/>
                    </a:p>
                  </a:txBody>
                  <a:tcPr/>
                </a:tc>
                <a:extLst>
                  <a:ext uri="{0D108BD9-81ED-4DB2-BD59-A6C34878D82A}">
                    <a16:rowId xmlns:a16="http://schemas.microsoft.com/office/drawing/2014/main" val="3222642403"/>
                  </a:ext>
                </a:extLst>
              </a:tr>
              <a:tr h="370840">
                <a:tc>
                  <a:txBody>
                    <a:bodyPr/>
                    <a:lstStyle/>
                    <a:p>
                      <a:r>
                        <a:rPr lang="en-US" sz="1000" b="1"/>
                        <a:t>@PHLYINS - 2017-02-07 13:42:27</a:t>
                      </a:r>
                      <a:r>
                        <a:rPr lang="en-US" sz="1000"/>
                        <a:t>
#Cyber criminals have targeted individuals, tax preparers, &amp;amp; businesses with tax scams. Tips to protect your info: https://t.co/6yBrc8XZyh</a:t>
                      </a:r>
                      <a:endParaRPr lang="en-US" sz="1000"/>
                    </a:p>
                  </a:txBody>
                  <a:tcPr/>
                </a:tc>
                <a:tc>
                  <a:txBody>
                    <a:bodyPr/>
                    <a:lstStyle/>
                    <a:p>
                      <a:r>
                        <a:rPr lang="en-US" sz="1000"/>
                        <a:t>No</a:t>
                      </a:r>
                      <a:endParaRPr lang="en-US" sz="1000"/>
                    </a:p>
                  </a:txBody>
                  <a:tcPr/>
                </a:tc>
                <a:tc>
                  <a:txBody>
                    <a:bodyPr/>
                    <a:lstStyle/>
                    <a:p>
                      <a:r>
                        <a:rPr lang="en-US" sz="1000"/>
                        <a:t>6</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0.2794%</a:t>
                      </a:r>
                      <a:endParaRPr lang="en-US" sz="1000"/>
                    </a:p>
                  </a:txBody>
                  <a:tcPr/>
                </a:tc>
                <a:extLst>
                  <a:ext uri="{0D108BD9-81ED-4DB2-BD59-A6C34878D82A}">
                    <a16:rowId xmlns:a16="http://schemas.microsoft.com/office/drawing/2014/main" val="2680597951"/>
                  </a:ext>
                </a:extLst>
              </a:tr>
              <a:tr h="370840">
                <a:tc>
                  <a:txBody>
                    <a:bodyPr/>
                    <a:lstStyle/>
                    <a:p>
                      <a:r>
                        <a:rPr lang="en-US" sz="1000" b="1"/>
                        <a:t>@PHLYINS - 2017-02-14 16:54:28</a:t>
                      </a:r>
                      <a:r>
                        <a:rPr lang="en-US" sz="1000"/>
                        <a:t>
Curious about a career in #insurance? Stop by #PaceU to meet #TEAMPHLY tomorrow at the 
Spring Job &amp;amp; Internship Fair! #InsuranceCareersMonth https://t.co/5ABrP7DAvb</a:t>
                      </a:r>
                      <a:endParaRPr lang="en-US" sz="1000"/>
                    </a:p>
                  </a:txBody>
                  <a:tcPr/>
                </a:tc>
                <a:tc>
                  <a:txBody>
                    <a:bodyPr/>
                    <a:lstStyle/>
                    <a:p>
                      <a:r>
                        <a:rPr lang="en-US" sz="1000"/>
                        <a:t>No</a:t>
                      </a:r>
                      <a:endParaRPr lang="en-US" sz="1000"/>
                    </a:p>
                  </a:txBody>
                  <a:tcPr/>
                </a:tc>
                <a:tc>
                  <a:txBody>
                    <a:bodyPr/>
                    <a:lstStyle/>
                    <a:p>
                      <a:r>
                        <a:rPr lang="en-US" sz="1000"/>
                        <a:t>2</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0.2773%</a:t>
                      </a:r>
                      <a:endParaRPr lang="en-US" sz="1000"/>
                    </a:p>
                  </a:txBody>
                  <a:tcPr/>
                </a:tc>
                <a:extLst>
                  <a:ext uri="{0D108BD9-81ED-4DB2-BD59-A6C34878D82A}">
                    <a16:rowId xmlns:a16="http://schemas.microsoft.com/office/drawing/2014/main" val="93631586"/>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28257462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Key Metrics Table</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47783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72233747"/>
                    </a:ext>
                  </a:extLst>
                </a:gridCol>
                <a:gridCol w="1069848">
                  <a:extLst>
                    <a:ext uri="{9D8B030D-6E8A-4147-A177-3AD203B41FA5}">
                      <a16:colId xmlns:a16="http://schemas.microsoft.com/office/drawing/2014/main" val="4080279840"/>
                    </a:ext>
                  </a:extLst>
                </a:gridCol>
                <a:gridCol w="1069848">
                  <a:extLst>
                    <a:ext uri="{9D8B030D-6E8A-4147-A177-3AD203B41FA5}">
                      <a16:colId xmlns:a16="http://schemas.microsoft.com/office/drawing/2014/main" val="3234087961"/>
                    </a:ext>
                  </a:extLst>
                </a:gridCol>
                <a:gridCol w="1069848">
                  <a:extLst>
                    <a:ext uri="{9D8B030D-6E8A-4147-A177-3AD203B41FA5}">
                      <a16:colId xmlns:a16="http://schemas.microsoft.com/office/drawing/2014/main" val="750587710"/>
                    </a:ext>
                  </a:extLst>
                </a:gridCol>
                <a:gridCol w="1069848">
                  <a:extLst>
                    <a:ext uri="{9D8B030D-6E8A-4147-A177-3AD203B41FA5}">
                      <a16:colId xmlns:a16="http://schemas.microsoft.com/office/drawing/2014/main" val="174398038"/>
                    </a:ext>
                  </a:extLst>
                </a:gridCol>
                <a:gridCol w="1069848">
                  <a:extLst>
                    <a:ext uri="{9D8B030D-6E8A-4147-A177-3AD203B41FA5}">
                      <a16:colId xmlns:a16="http://schemas.microsoft.com/office/drawing/2014/main" val="1292600661"/>
                    </a:ext>
                  </a:extLst>
                </a:gridCol>
                <a:gridCol w="1069848">
                  <a:extLst>
                    <a:ext uri="{9D8B030D-6E8A-4147-A177-3AD203B41FA5}">
                      <a16:colId xmlns:a16="http://schemas.microsoft.com/office/drawing/2014/main" val="2116667246"/>
                    </a:ext>
                  </a:extLst>
                </a:gridCol>
              </a:tblGrid>
              <a:tr h="370840">
                <a:tc>
                  <a:txBody>
                    <a:bodyPr/>
                    <a:lstStyle/>
                    <a:p>
                      <a:r>
                        <a:rPr lang="en-US" sz="1000"/>
                        <a:t>Name</a:t>
                      </a:r>
                      <a:endParaRPr lang="en-US" sz="1000"/>
                    </a:p>
                  </a:txBody>
                  <a:tcPr/>
                </a:tc>
                <a:tc>
                  <a:txBody>
                    <a:bodyPr/>
                    <a:lstStyle/>
                    <a:p>
                      <a:r>
                        <a:rPr lang="en-US" sz="1000"/>
                        <a:t>Followers</a:t>
                      </a:r>
                      <a:endParaRPr lang="en-US" sz="1000"/>
                    </a:p>
                  </a:txBody>
                  <a:tcPr/>
                </a:tc>
                <a:tc>
                  <a:txBody>
                    <a:bodyPr/>
                    <a:lstStyle/>
                    <a:p>
                      <a:r>
                        <a:rPr lang="en-US" sz="1000"/>
                        <a:t>+/-</a:t>
                      </a:r>
                      <a:endParaRPr lang="en-US" sz="1000"/>
                    </a:p>
                  </a:txBody>
                  <a:tcPr/>
                </a:tc>
                <a:tc>
                  <a:txBody>
                    <a:bodyPr/>
                    <a:lstStyle/>
                    <a:p>
                      <a:r>
                        <a:rPr lang="en-US" sz="1000"/>
                        <a:t>Status Updates</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extLst>
                  <a:ext uri="{0D108BD9-81ED-4DB2-BD59-A6C34878D82A}">
                    <a16:rowId xmlns:a16="http://schemas.microsoft.com/office/drawing/2014/main" val="2820777567"/>
                  </a:ext>
                </a:extLst>
              </a:tr>
              <a:tr h="370840">
                <a:tc>
                  <a:txBody>
                    <a:bodyPr/>
                    <a:lstStyle/>
                    <a:p>
                      <a:r>
                        <a:rPr lang="en-US" sz="1000"/>
                        <a:t>Philadelphia Insurance Companies</a:t>
                      </a:r>
                      <a:endParaRPr lang="en-US" sz="1000"/>
                    </a:p>
                  </a:txBody>
                  <a:tcPr/>
                </a:tc>
                <a:tc>
                  <a:txBody>
                    <a:bodyPr/>
                    <a:lstStyle/>
                    <a:p>
                      <a:r>
                        <a:rPr lang="en-US" sz="1000"/>
                        <a:t>11917</a:t>
                      </a:r>
                      <a:endParaRPr lang="en-US" sz="1000"/>
                    </a:p>
                  </a:txBody>
                  <a:tcPr/>
                </a:tc>
                <a:tc>
                  <a:txBody>
                    <a:bodyPr/>
                    <a:lstStyle/>
                    <a:p>
                      <a:r>
                        <a:rPr lang="en-US" sz="1000"/>
                        <a:t>165</a:t>
                      </a:r>
                      <a:endParaRPr lang="en-US" sz="1000"/>
                    </a:p>
                  </a:txBody>
                  <a:tcPr/>
                </a:tc>
                <a:tc>
                  <a:txBody>
                    <a:bodyPr/>
                    <a:lstStyle/>
                    <a:p>
                      <a:r>
                        <a:rPr lang="en-US" sz="1000"/>
                        <a:t>13</a:t>
                      </a:r>
                      <a:endParaRPr lang="en-US" sz="1000"/>
                    </a:p>
                  </a:txBody>
                  <a:tcPr/>
                </a:tc>
                <a:tc>
                  <a:txBody>
                    <a:bodyPr/>
                    <a:lstStyle/>
                    <a:p>
                      <a:r>
                        <a:rPr lang="en-US" sz="1000"/>
                        <a:t>1130</a:t>
                      </a:r>
                      <a:endParaRPr lang="en-US" sz="1000"/>
                    </a:p>
                  </a:txBody>
                  <a:tcPr/>
                </a:tc>
                <a:tc>
                  <a:txBody>
                    <a:bodyPr/>
                    <a:lstStyle/>
                    <a:p>
                      <a:r>
                        <a:rPr lang="en-US" sz="1000"/>
                        <a:t>39</a:t>
                      </a:r>
                      <a:endParaRPr lang="en-US" sz="1000"/>
                    </a:p>
                  </a:txBody>
                  <a:tcPr/>
                </a:tc>
                <a:tc>
                  <a:txBody>
                    <a:bodyPr/>
                    <a:lstStyle/>
                    <a:p>
                      <a:r>
                        <a:rPr lang="en-US" sz="1000"/>
                        <a:t>0.7599%</a:t>
                      </a:r>
                      <a:endParaRPr lang="en-US" sz="1000"/>
                    </a:p>
                  </a:txBody>
                  <a:tcPr/>
                </a:tc>
                <a:extLst>
                  <a:ext uri="{0D108BD9-81ED-4DB2-BD59-A6C34878D82A}">
                    <a16:rowId xmlns:a16="http://schemas.microsoft.com/office/drawing/2014/main" val="4124278957"/>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33826835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Followers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6741309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35031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LinkedIn Update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9544197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19142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Table</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278401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762176811"/>
                    </a:ext>
                  </a:extLst>
                </a:gridCol>
                <a:gridCol w="987552">
                  <a:extLst>
                    <a:ext uri="{9D8B030D-6E8A-4147-A177-3AD203B41FA5}">
                      <a16:colId xmlns:a16="http://schemas.microsoft.com/office/drawing/2014/main" val="2186385618"/>
                    </a:ext>
                  </a:extLst>
                </a:gridCol>
                <a:gridCol w="987552">
                  <a:extLst>
                    <a:ext uri="{9D8B030D-6E8A-4147-A177-3AD203B41FA5}">
                      <a16:colId xmlns:a16="http://schemas.microsoft.com/office/drawing/2014/main" val="2882146984"/>
                    </a:ext>
                  </a:extLst>
                </a:gridCol>
                <a:gridCol w="987552">
                  <a:extLst>
                    <a:ext uri="{9D8B030D-6E8A-4147-A177-3AD203B41FA5}">
                      <a16:colId xmlns:a16="http://schemas.microsoft.com/office/drawing/2014/main" val="3369923265"/>
                    </a:ext>
                  </a:extLst>
                </a:gridCol>
                <a:gridCol w="987552">
                  <a:extLst>
                    <a:ext uri="{9D8B030D-6E8A-4147-A177-3AD203B41FA5}">
                      <a16:colId xmlns:a16="http://schemas.microsoft.com/office/drawing/2014/main" val="2898971562"/>
                    </a:ext>
                  </a:extLst>
                </a:gridCol>
              </a:tblGrid>
              <a:tr h="370840">
                <a:tc>
                  <a:txBody>
                    <a:bodyPr/>
                    <a:lstStyle/>
                    <a:p>
                      <a:r>
                        <a:rPr lang="en-US" sz="1000"/>
                        <a:t>Status Update</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3038075385"/>
                  </a:ext>
                </a:extLst>
              </a:tr>
              <a:tr h="370840">
                <a:tc>
                  <a:txBody>
                    <a:bodyPr/>
                    <a:lstStyle/>
                    <a:p>
                      <a:r>
                        <a:rPr lang="en-US" sz="1000" b="1"/>
                        <a:t>Philadelphia Insurance Companies - 2017-02-06 10:09:13</a:t>
                      </a:r>
                      <a:r>
                        <a:rPr lang="en-US" sz="1000"/>
                        <a:t>
We're pleased to announce the promotion of James Decker to Senior Vice President of Underwriting!</a:t>
                      </a:r>
                      <a:endParaRPr lang="en-US" sz="1000"/>
                    </a:p>
                  </a:txBody>
                  <a:tcPr/>
                </a:tc>
                <a:tc>
                  <a:txBody>
                    <a:bodyPr/>
                    <a:lstStyle/>
                    <a:p>
                      <a:r>
                        <a:rPr lang="en-US" sz="1000"/>
                        <a:t>186</a:t>
                      </a:r>
                      <a:endParaRPr lang="en-US" sz="1000"/>
                    </a:p>
                  </a:txBody>
                  <a:tcPr/>
                </a:tc>
                <a:tc>
                  <a:txBody>
                    <a:bodyPr/>
                    <a:lstStyle/>
                    <a:p>
                      <a:r>
                        <a:rPr lang="en-US" sz="1000"/>
                        <a:t>18</a:t>
                      </a:r>
                      <a:endParaRPr lang="en-US" sz="1000"/>
                    </a:p>
                  </a:txBody>
                  <a:tcPr/>
                </a:tc>
                <a:tc>
                  <a:txBody>
                    <a:bodyPr/>
                    <a:lstStyle/>
                    <a:p>
                      <a:r>
                        <a:rPr lang="en-US" sz="1000"/>
                        <a:t>1.7309%</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183474274"/>
                  </a:ext>
                </a:extLst>
              </a:tr>
              <a:tr h="370840">
                <a:tc>
                  <a:txBody>
                    <a:bodyPr/>
                    <a:lstStyle/>
                    <a:p>
                      <a:r>
                        <a:rPr lang="en-US" sz="1000" b="1"/>
                        <a:t>Philadelphia Insurance Companies - 2017-02-22 11:07:28</a:t>
                      </a:r>
                      <a:r>
                        <a:rPr lang="en-US" sz="1000"/>
                        <a:t>
We're pleased to announce the promotion of five employees to Vice President in our Marketing, Compliance, and Claims departments! https://goo.gl/YrI636</a:t>
                      </a:r>
                      <a:endParaRPr lang="en-US" sz="1000"/>
                    </a:p>
                  </a:txBody>
                  <a:tcPr/>
                </a:tc>
                <a:tc>
                  <a:txBody>
                    <a:bodyPr/>
                    <a:lstStyle/>
                    <a:p>
                      <a:r>
                        <a:rPr lang="en-US" sz="1000"/>
                        <a:t>187</a:t>
                      </a:r>
                      <a:endParaRPr lang="en-US" sz="1000"/>
                    </a:p>
                  </a:txBody>
                  <a:tcPr/>
                </a:tc>
                <a:tc>
                  <a:txBody>
                    <a:bodyPr/>
                    <a:lstStyle/>
                    <a:p>
                      <a:r>
                        <a:rPr lang="en-US" sz="1000"/>
                        <a:t>12</a:t>
                      </a:r>
                      <a:endParaRPr lang="en-US" sz="1000"/>
                    </a:p>
                  </a:txBody>
                  <a:tcPr/>
                </a:tc>
                <a:tc>
                  <a:txBody>
                    <a:bodyPr/>
                    <a:lstStyle/>
                    <a:p>
                      <a:r>
                        <a:rPr lang="en-US" sz="1000"/>
                        <a:t>1.6768%</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566076523"/>
                  </a:ext>
                </a:extLst>
              </a:tr>
              <a:tr h="370840">
                <a:tc>
                  <a:txBody>
                    <a:bodyPr/>
                    <a:lstStyle/>
                    <a:p>
                      <a:r>
                        <a:rPr lang="en-US" sz="1000" b="1"/>
                        <a:t>Philadelphia Insurance Companies - 2017-02-16 16:53:20</a:t>
                      </a:r>
                      <a:r>
                        <a:rPr lang="en-US" sz="1000"/>
                        <a:t>
PHLY employees from around the country attended the 2017 National Sales Meeting in Philadelphia. After putting their heads together during panel discussions and break out sessions, the employees huddled up for a kickball and ping pong tournament at the Philadelphia Eagles' Novacare Training Facility!</a:t>
                      </a:r>
                      <a:endParaRPr lang="en-US" sz="1000"/>
                    </a:p>
                  </a:txBody>
                  <a:tcPr/>
                </a:tc>
                <a:tc>
                  <a:txBody>
                    <a:bodyPr/>
                    <a:lstStyle/>
                    <a:p>
                      <a:r>
                        <a:rPr lang="en-US" sz="1000"/>
                        <a:t>122</a:t>
                      </a:r>
                      <a:endParaRPr lang="en-US" sz="1000"/>
                    </a:p>
                  </a:txBody>
                  <a:tcPr/>
                </a:tc>
                <a:tc>
                  <a:txBody>
                    <a:bodyPr/>
                    <a:lstStyle/>
                    <a:p>
                      <a:r>
                        <a:rPr lang="en-US" sz="1000"/>
                        <a:t>1</a:t>
                      </a:r>
                      <a:endParaRPr lang="en-US" sz="1000"/>
                    </a:p>
                  </a:txBody>
                  <a:tcPr/>
                </a:tc>
                <a:tc>
                  <a:txBody>
                    <a:bodyPr/>
                    <a:lstStyle/>
                    <a:p>
                      <a:r>
                        <a:rPr lang="en-US" sz="1000"/>
                        <a:t>1.0393%</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915974230"/>
                  </a:ext>
                </a:extLst>
              </a:tr>
              <a:tr h="370840">
                <a:tc>
                  <a:txBody>
                    <a:bodyPr/>
                    <a:lstStyle/>
                    <a:p>
                      <a:r>
                        <a:rPr lang="en-US" sz="1000" b="1"/>
                        <a:t>Philadelphia Insurance Companies - 2017-02-02 16:56:34</a:t>
                      </a:r>
                      <a:r>
                        <a:rPr lang="en-US" sz="1000"/>
                        <a:t>
PHLY employees from our Naperville, IL office visitied Mooseheart, which is a home for children and teens in need. Although there was some friendly competition between TEAMPHLY and Chloe, the comfort dog, they enjoyed their time spent reading to the children who live there!</a:t>
                      </a:r>
                      <a:endParaRPr lang="en-US" sz="1000"/>
                    </a:p>
                  </a:txBody>
                  <a:tcPr/>
                </a:tc>
                <a:tc>
                  <a:txBody>
                    <a:bodyPr/>
                    <a:lstStyle/>
                    <a:p>
                      <a:r>
                        <a:rPr lang="en-US" sz="1000"/>
                        <a:t>91</a:t>
                      </a:r>
                      <a:endParaRPr lang="en-US" sz="1000"/>
                    </a:p>
                  </a:txBody>
                  <a:tcPr/>
                </a:tc>
                <a:tc>
                  <a:txBody>
                    <a:bodyPr/>
                    <a:lstStyle/>
                    <a:p>
                      <a:r>
                        <a:rPr lang="en-US" sz="1000"/>
                        <a:t>3</a:t>
                      </a:r>
                      <a:endParaRPr lang="en-US" sz="1000"/>
                    </a:p>
                  </a:txBody>
                  <a:tcPr/>
                </a:tc>
                <a:tc>
                  <a:txBody>
                    <a:bodyPr/>
                    <a:lstStyle/>
                    <a:p>
                      <a:r>
                        <a:rPr lang="en-US" sz="1000"/>
                        <a:t>0.7986%</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705006680"/>
                  </a:ext>
                </a:extLst>
              </a:tr>
              <a:tr h="370840">
                <a:tc>
                  <a:txBody>
                    <a:bodyPr/>
                    <a:lstStyle/>
                    <a:p>
                      <a:r>
                        <a:rPr lang="en-US" sz="1000" b="1"/>
                        <a:t>Philadelphia Insurance Companies - 2017-02-14 17:07:15</a:t>
                      </a:r>
                      <a:r>
                        <a:rPr lang="en-US" sz="1000"/>
                        <a:t>
Employees in our Leawood, KS office donated their time to help homeless animals by making dog treats and folding laundry for Wayside Waifs in Kansas City!</a:t>
                      </a:r>
                      <a:endParaRPr lang="en-US" sz="1000"/>
                    </a:p>
                  </a:txBody>
                  <a:tcPr/>
                </a:tc>
                <a:tc>
                  <a:txBody>
                    <a:bodyPr/>
                    <a:lstStyle/>
                    <a:p>
                      <a:r>
                        <a:rPr lang="en-US" sz="1000"/>
                        <a:t>91</a:t>
                      </a:r>
                      <a:endParaRPr lang="en-US" sz="1000"/>
                    </a:p>
                  </a:txBody>
                  <a:tcPr/>
                </a:tc>
                <a:tc>
                  <a:txBody>
                    <a:bodyPr/>
                    <a:lstStyle/>
                    <a:p>
                      <a:r>
                        <a:rPr lang="en-US" sz="1000"/>
                        <a:t>1</a:t>
                      </a:r>
                      <a:endParaRPr lang="en-US" sz="1000"/>
                    </a:p>
                  </a:txBody>
                  <a:tcPr/>
                </a:tc>
                <a:tc>
                  <a:txBody>
                    <a:bodyPr/>
                    <a:lstStyle/>
                    <a:p>
                      <a:r>
                        <a:rPr lang="en-US" sz="1000"/>
                        <a:t>0.7783%</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125791824"/>
                  </a:ext>
                </a:extLst>
              </a:tr>
            </a:tbl>
          </a:graphicData>
        </a:graphic>
      </p:graphicFrame>
      <p:sp>
        <p:nvSpPr>
          <p:cNvPr id="4" name="Text Placeholder 3"/>
          <p:cNvSpPr>
            <a:spLocks noGrp="1"/>
          </p:cNvSpPr>
          <p:nvPr>
            <p:ph type="body" sz="quarter" idx="14"/>
          </p:nvPr>
        </p:nvSpPr>
        <p:spPr/>
        <p:txBody>
          <a:bodyPr/>
          <a:lstStyle/>
          <a:p>
            <a:r>
              <a:rPr lang="en-US"/>
              <a:t>02/01/2017 - 02/28/2017</a:t>
            </a:r>
            <a:endParaRPr lang="en-US"/>
          </a:p>
        </p:txBody>
      </p:sp>
    </p:spTree>
    <p:extLst>
      <p:ext uri="{BB962C8B-B14F-4D97-AF65-F5344CB8AC3E}">
        <p14:creationId xmlns:p14="http://schemas.microsoft.com/office/powerpoint/2010/main" val="310560837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573</Words>
  <Application>Microsoft Office PowerPoint</Application>
  <PresentationFormat>On-screen Show (4:3)</PresentationFormat>
  <Paragraphs>258</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quintly_template</vt:lpstr>
      <vt:lpstr>PHLY Social Media</vt:lpstr>
      <vt:lpstr>Overall Audience</vt:lpstr>
      <vt:lpstr>Facebook Key Metrics Table</vt:lpstr>
      <vt:lpstr>Facebook Fans Change</vt:lpstr>
      <vt:lpstr>Average Interactions Per Facebook Post</vt:lpstr>
      <vt:lpstr>Facebook Impressions</vt:lpstr>
      <vt:lpstr>Facebook Own Posts Table</vt:lpstr>
      <vt:lpstr>Twitter Key Metrics Table</vt:lpstr>
      <vt:lpstr>Twitter Followers Change</vt:lpstr>
      <vt:lpstr>Average Interactions Per Tweet</vt:lpstr>
      <vt:lpstr>PHLY Twitter Mentions</vt:lpstr>
      <vt:lpstr>Twitter Mentions Table</vt:lpstr>
      <vt:lpstr>Twitter Key Influencers</vt:lpstr>
      <vt:lpstr>Twitter Own and Retweeted Tweets Table</vt:lpstr>
      <vt:lpstr>LinkedIn Key Metrics Table</vt:lpstr>
      <vt:lpstr>LinkedIn Followers Change</vt:lpstr>
      <vt:lpstr>Average Interactions Per LinkedIn Update</vt:lpstr>
      <vt:lpstr>LinkedIn Updates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Administrator</dc:creator>
  <cp:lastModifiedBy>Administrator</cp:lastModifiedBy>
  <cp:revision>1</cp:revision>
  <dcterms:created xsi:type="dcterms:W3CDTF">2017-03-13T15:17:32Z</dcterms:created>
  <dcterms:modified xsi:type="dcterms:W3CDTF">2017-03-13T15:17:58Z</dcterms:modified>
</cp:coreProperties>
</file>