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1066</c:v>
                </c:pt>
                <c:pt idx="1">
                  <c:v>1157</c:v>
                </c:pt>
                <c:pt idx="2">
                  <c:v>1258</c:v>
                </c:pt>
                <c:pt idx="3">
                  <c:v>1278</c:v>
                </c:pt>
                <c:pt idx="4">
                  <c:v>1280</c:v>
                </c:pt>
                <c:pt idx="5">
                  <c:v>1275</c:v>
                </c:pt>
                <c:pt idx="6">
                  <c:v>1291</c:v>
                </c:pt>
                <c:pt idx="7">
                  <c:v>1304</c:v>
                </c:pt>
                <c:pt idx="8">
                  <c:v>1312</c:v>
                </c:pt>
                <c:pt idx="9">
                  <c:v>1312</c:v>
                </c:pt>
                <c:pt idx="10">
                  <c:v>1312</c:v>
                </c:pt>
                <c:pt idx="11">
                  <c:v>1317</c:v>
                </c:pt>
              </c:numCache>
            </c:numRef>
          </c:val>
          <c:extLst>
            <c:ext xmlns:c16="http://schemas.microsoft.com/office/drawing/2014/chart" uri="{C3380CC4-5D6E-409C-BE32-E72D297353CC}">
              <c16:uniqueId val="{00000000-EE5A-489B-99C1-545098AD6F2C}"/>
            </c:ext>
          </c:extLst>
        </c:ser>
        <c:ser>
          <c:idx val="1"/>
          <c:order val="1"/>
          <c:tx>
            <c:strRef>
              <c:f>Sheet1!$C$1</c:f>
              <c:strCache>
                <c:ptCount val="1"/>
                <c:pt idx="0">
                  <c:v>Twitter</c:v>
                </c:pt>
              </c:strCache>
            </c:strRef>
          </c:tx>
          <c:spPr>
            <a:solidFill>
              <a:schemeClr val="accent2"/>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Sheet1!$C$2:$C$13</c:f>
              <c:numCache>
                <c:formatCode>General</c:formatCode>
                <c:ptCount val="12"/>
                <c:pt idx="7">
                  <c:v>1157</c:v>
                </c:pt>
                <c:pt idx="8">
                  <c:v>1159</c:v>
                </c:pt>
                <c:pt idx="9">
                  <c:v>1162</c:v>
                </c:pt>
                <c:pt idx="10">
                  <c:v>1174</c:v>
                </c:pt>
                <c:pt idx="11">
                  <c:v>1174</c:v>
                </c:pt>
              </c:numCache>
            </c:numRef>
          </c:val>
          <c:extLst>
            <c:ext xmlns:c16="http://schemas.microsoft.com/office/drawing/2014/chart" uri="{C3380CC4-5D6E-409C-BE32-E72D297353CC}">
              <c16:uniqueId val="{00000001-EE5A-489B-99C1-545098AD6F2C}"/>
            </c:ext>
          </c:extLst>
        </c:ser>
        <c:ser>
          <c:idx val="2"/>
          <c:order val="2"/>
          <c:tx>
            <c:strRef>
              <c:f>Sheet1!$D$1</c:f>
              <c:strCache>
                <c:ptCount val="1"/>
                <c:pt idx="0">
                  <c:v>YouTube</c:v>
                </c:pt>
              </c:strCache>
            </c:strRef>
          </c:tx>
          <c:spPr>
            <a:solidFill>
              <a:schemeClr val="accent3"/>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EE5A-489B-99C1-545098AD6F2C}"/>
            </c:ext>
          </c:extLst>
        </c:ser>
        <c:ser>
          <c:idx val="3"/>
          <c:order val="3"/>
          <c:tx>
            <c:strRef>
              <c:f>Sheet1!$E$1</c:f>
              <c:strCache>
                <c:ptCount val="1"/>
                <c:pt idx="0">
                  <c:v>Google+</c:v>
                </c:pt>
              </c:strCache>
            </c:strRef>
          </c:tx>
          <c:spPr>
            <a:solidFill>
              <a:schemeClr val="accent4"/>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EE5A-489B-99C1-545098AD6F2C}"/>
            </c:ext>
          </c:extLst>
        </c:ser>
        <c:ser>
          <c:idx val="4"/>
          <c:order val="4"/>
          <c:tx>
            <c:strRef>
              <c:f>Sheet1!$F$1</c:f>
              <c:strCache>
                <c:ptCount val="1"/>
                <c:pt idx="0">
                  <c:v>LinkedIn</c:v>
                </c:pt>
              </c:strCache>
            </c:strRef>
          </c:tx>
          <c:spPr>
            <a:solidFill>
              <a:schemeClr val="accent5"/>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Sheet1!$F$2:$F$13</c:f>
              <c:numCache>
                <c:formatCode>General</c:formatCode>
                <c:ptCount val="12"/>
                <c:pt idx="7">
                  <c:v>722</c:v>
                </c:pt>
                <c:pt idx="8">
                  <c:v>732</c:v>
                </c:pt>
                <c:pt idx="9">
                  <c:v>740</c:v>
                </c:pt>
                <c:pt idx="10">
                  <c:v>757</c:v>
                </c:pt>
                <c:pt idx="11">
                  <c:v>766</c:v>
                </c:pt>
              </c:numCache>
            </c:numRef>
          </c:val>
          <c:extLst>
            <c:ext xmlns:c16="http://schemas.microsoft.com/office/drawing/2014/chart" uri="{C3380CC4-5D6E-409C-BE32-E72D297353CC}">
              <c16:uniqueId val="{00000004-EE5A-489B-99C1-545098AD6F2C}"/>
            </c:ext>
          </c:extLst>
        </c:ser>
        <c:ser>
          <c:idx val="5"/>
          <c:order val="5"/>
          <c:tx>
            <c:strRef>
              <c:f>Sheet1!$G$1</c:f>
              <c:strCache>
                <c:ptCount val="1"/>
                <c:pt idx="0">
                  <c:v>Instagram</c:v>
                </c:pt>
              </c:strCache>
            </c:strRef>
          </c:tx>
          <c:spPr>
            <a:solidFill>
              <a:schemeClr val="accent6"/>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Sheet1!$G$2:$G$13</c:f>
              <c:numCache>
                <c:formatCode>General</c:formatCode>
                <c:ptCount val="12"/>
                <c:pt idx="7">
                  <c:v>706</c:v>
                </c:pt>
                <c:pt idx="8">
                  <c:v>1163</c:v>
                </c:pt>
                <c:pt idx="9">
                  <c:v>1474</c:v>
                </c:pt>
                <c:pt idx="10">
                  <c:v>2001</c:v>
                </c:pt>
                <c:pt idx="11">
                  <c:v>2255</c:v>
                </c:pt>
              </c:numCache>
            </c:numRef>
          </c:val>
          <c:extLst>
            <c:ext xmlns:c16="http://schemas.microsoft.com/office/drawing/2014/chart" uri="{C3380CC4-5D6E-409C-BE32-E72D297353CC}">
              <c16:uniqueId val="{00000005-EE5A-489B-99C1-545098AD6F2C}"/>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6-EE5A-489B-99C1-545098AD6F2C}"/>
            </c:ext>
          </c:extLst>
        </c:ser>
        <c:dLbls>
          <c:showLegendKey val="0"/>
          <c:showVal val="0"/>
          <c:showCatName val="0"/>
          <c:showSerName val="0"/>
          <c:showPercent val="0"/>
          <c:showBubbleSize val="0"/>
        </c:dLbls>
        <c:gapWidth val="219"/>
        <c:overlap val="-27"/>
        <c:axId val="251189648"/>
        <c:axId val="251190632"/>
      </c:barChart>
      <c:dateAx>
        <c:axId val="25118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90632"/>
        <c:crosses val="autoZero"/>
        <c:auto val="1"/>
        <c:lblOffset val="100"/>
        <c:baseTimeUnit val="months"/>
      </c:dateAx>
      <c:valAx>
        <c:axId val="25119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8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0</c:v>
                </c:pt>
                <c:pt idx="1">
                  <c:v>91</c:v>
                </c:pt>
                <c:pt idx="2">
                  <c:v>101</c:v>
                </c:pt>
                <c:pt idx="3">
                  <c:v>20</c:v>
                </c:pt>
                <c:pt idx="4">
                  <c:v>2</c:v>
                </c:pt>
                <c:pt idx="5">
                  <c:v>-5</c:v>
                </c:pt>
                <c:pt idx="6">
                  <c:v>16</c:v>
                </c:pt>
                <c:pt idx="7">
                  <c:v>13</c:v>
                </c:pt>
                <c:pt idx="8">
                  <c:v>8</c:v>
                </c:pt>
                <c:pt idx="9">
                  <c:v>0</c:v>
                </c:pt>
                <c:pt idx="10">
                  <c:v>0</c:v>
                </c:pt>
                <c:pt idx="11">
                  <c:v>5</c:v>
                </c:pt>
              </c:numCache>
            </c:numRef>
          </c:val>
          <c:extLst>
            <c:ext xmlns:c16="http://schemas.microsoft.com/office/drawing/2014/chart" uri="{C3380CC4-5D6E-409C-BE32-E72D297353CC}">
              <c16:uniqueId val="{00000000-59E6-4D4A-A28E-A87603E3E595}"/>
            </c:ext>
          </c:extLst>
        </c:ser>
        <c:dLbls>
          <c:showLegendKey val="0"/>
          <c:showVal val="0"/>
          <c:showCatName val="0"/>
          <c:showSerName val="0"/>
          <c:showPercent val="0"/>
          <c:showBubbleSize val="0"/>
        </c:dLbls>
        <c:gapWidth val="219"/>
        <c:overlap val="-27"/>
        <c:axId val="277146712"/>
        <c:axId val="277145728"/>
      </c:barChart>
      <c:dateAx>
        <c:axId val="27714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45728"/>
        <c:crosses val="autoZero"/>
        <c:auto val="1"/>
        <c:lblOffset val="100"/>
        <c:baseTimeUnit val="months"/>
      </c:dateAx>
      <c:valAx>
        <c:axId val="27714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4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28</c:v>
                </c:pt>
                <c:pt idx="1">
                  <c:v>96</c:v>
                </c:pt>
                <c:pt idx="2">
                  <c:v>76</c:v>
                </c:pt>
                <c:pt idx="3">
                  <c:v>45</c:v>
                </c:pt>
                <c:pt idx="4">
                  <c:v>35</c:v>
                </c:pt>
                <c:pt idx="5">
                  <c:v>24</c:v>
                </c:pt>
                <c:pt idx="6">
                  <c:v>26</c:v>
                </c:pt>
                <c:pt idx="7">
                  <c:v>31</c:v>
                </c:pt>
                <c:pt idx="8">
                  <c:v>18</c:v>
                </c:pt>
                <c:pt idx="9">
                  <c:v>12</c:v>
                </c:pt>
                <c:pt idx="10">
                  <c:v>22</c:v>
                </c:pt>
                <c:pt idx="11">
                  <c:v>23</c:v>
                </c:pt>
              </c:numCache>
            </c:numRef>
          </c:val>
          <c:extLst>
            <c:ext xmlns:c16="http://schemas.microsoft.com/office/drawing/2014/chart" uri="{C3380CC4-5D6E-409C-BE32-E72D297353CC}">
              <c16:uniqueId val="{00000000-73FB-499B-B132-32157EC8F370}"/>
            </c:ext>
          </c:extLst>
        </c:ser>
        <c:dLbls>
          <c:showLegendKey val="0"/>
          <c:showVal val="0"/>
          <c:showCatName val="0"/>
          <c:showSerName val="0"/>
          <c:showPercent val="0"/>
          <c:showBubbleSize val="0"/>
        </c:dLbls>
        <c:gapWidth val="219"/>
        <c:overlap val="-27"/>
        <c:axId val="251219120"/>
        <c:axId val="251222072"/>
      </c:barChart>
      <c:dateAx>
        <c:axId val="25121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222072"/>
        <c:crosses val="autoZero"/>
        <c:auto val="1"/>
        <c:lblOffset val="100"/>
        <c:baseTimeUnit val="months"/>
      </c:dateAx>
      <c:valAx>
        <c:axId val="25122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21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11657</c:v>
                </c:pt>
                <c:pt idx="1">
                  <c:v>60853</c:v>
                </c:pt>
                <c:pt idx="2">
                  <c:v>48605</c:v>
                </c:pt>
                <c:pt idx="3">
                  <c:v>11702</c:v>
                </c:pt>
                <c:pt idx="4">
                  <c:v>16135</c:v>
                </c:pt>
                <c:pt idx="5">
                  <c:v>9999</c:v>
                </c:pt>
                <c:pt idx="6">
                  <c:v>34940</c:v>
                </c:pt>
                <c:pt idx="7">
                  <c:v>59810</c:v>
                </c:pt>
                <c:pt idx="8">
                  <c:v>28639</c:v>
                </c:pt>
                <c:pt idx="9">
                  <c:v>11213</c:v>
                </c:pt>
                <c:pt idx="10">
                  <c:v>12089</c:v>
                </c:pt>
                <c:pt idx="11">
                  <c:v>19329</c:v>
                </c:pt>
              </c:numCache>
            </c:numRef>
          </c:val>
          <c:extLst>
            <c:ext xmlns:c16="http://schemas.microsoft.com/office/drawing/2014/chart" uri="{C3380CC4-5D6E-409C-BE32-E72D297353CC}">
              <c16:uniqueId val="{00000000-F1A4-4FB0-B96B-292181E3DDC1}"/>
            </c:ext>
          </c:extLst>
        </c:ser>
        <c:dLbls>
          <c:showLegendKey val="0"/>
          <c:showVal val="0"/>
          <c:showCatName val="0"/>
          <c:showSerName val="0"/>
          <c:showPercent val="0"/>
          <c:showBubbleSize val="0"/>
        </c:dLbls>
        <c:gapWidth val="219"/>
        <c:overlap val="-27"/>
        <c:axId val="277147040"/>
        <c:axId val="281045888"/>
      </c:barChart>
      <c:dateAx>
        <c:axId val="27714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5888"/>
        <c:crosses val="autoZero"/>
        <c:auto val="1"/>
        <c:lblOffset val="100"/>
        <c:baseTimeUnit val="months"/>
      </c:dateAx>
      <c:valAx>
        <c:axId val="28104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4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8">
                  <c:v>2</c:v>
                </c:pt>
                <c:pt idx="9">
                  <c:v>3</c:v>
                </c:pt>
                <c:pt idx="10">
                  <c:v>12</c:v>
                </c:pt>
                <c:pt idx="11">
                  <c:v>0</c:v>
                </c:pt>
              </c:numCache>
            </c:numRef>
          </c:val>
          <c:extLst>
            <c:ext xmlns:c16="http://schemas.microsoft.com/office/drawing/2014/chart" uri="{C3380CC4-5D6E-409C-BE32-E72D297353CC}">
              <c16:uniqueId val="{00000000-7016-4B4D-9AF0-430783D35E57}"/>
            </c:ext>
          </c:extLst>
        </c:ser>
        <c:dLbls>
          <c:showLegendKey val="0"/>
          <c:showVal val="0"/>
          <c:showCatName val="0"/>
          <c:showSerName val="0"/>
          <c:showPercent val="0"/>
          <c:showBubbleSize val="0"/>
        </c:dLbls>
        <c:gapWidth val="219"/>
        <c:overlap val="-27"/>
        <c:axId val="286515888"/>
        <c:axId val="286516216"/>
      </c:barChart>
      <c:dateAx>
        <c:axId val="28651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16216"/>
        <c:crosses val="autoZero"/>
        <c:auto val="1"/>
        <c:lblOffset val="100"/>
        <c:baseTimeUnit val="months"/>
      </c:dateAx>
      <c:valAx>
        <c:axId val="28651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1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c:v>
                </c:pt>
                <c:pt idx="1">
                  <c:v>0</c:v>
                </c:pt>
                <c:pt idx="2">
                  <c:v>0</c:v>
                </c:pt>
                <c:pt idx="3">
                  <c:v>0</c:v>
                </c:pt>
                <c:pt idx="4">
                  <c:v>1</c:v>
                </c:pt>
                <c:pt idx="5">
                  <c:v>1</c:v>
                </c:pt>
                <c:pt idx="6">
                  <c:v>0</c:v>
                </c:pt>
                <c:pt idx="7">
                  <c:v>1</c:v>
                </c:pt>
                <c:pt idx="8">
                  <c:v>0</c:v>
                </c:pt>
                <c:pt idx="9">
                  <c:v>1</c:v>
                </c:pt>
                <c:pt idx="10">
                  <c:v>1</c:v>
                </c:pt>
                <c:pt idx="11">
                  <c:v>1</c:v>
                </c:pt>
              </c:numCache>
            </c:numRef>
          </c:val>
          <c:extLst>
            <c:ext xmlns:c16="http://schemas.microsoft.com/office/drawing/2014/chart" uri="{C3380CC4-5D6E-409C-BE32-E72D297353CC}">
              <c16:uniqueId val="{00000000-E276-4B63-86E6-5DECA3EF9720}"/>
            </c:ext>
          </c:extLst>
        </c:ser>
        <c:dLbls>
          <c:showLegendKey val="0"/>
          <c:showVal val="0"/>
          <c:showCatName val="0"/>
          <c:showSerName val="0"/>
          <c:showPercent val="0"/>
          <c:showBubbleSize val="0"/>
        </c:dLbls>
        <c:gapWidth val="219"/>
        <c:overlap val="-27"/>
        <c:axId val="286521464"/>
        <c:axId val="286525072"/>
      </c:barChart>
      <c:dateAx>
        <c:axId val="286521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5072"/>
        <c:crosses val="autoZero"/>
        <c:auto val="1"/>
        <c:lblOffset val="100"/>
        <c:baseTimeUnit val="months"/>
      </c:dateAx>
      <c:valAx>
        <c:axId val="28652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8">
                  <c:v>10</c:v>
                </c:pt>
                <c:pt idx="9">
                  <c:v>8</c:v>
                </c:pt>
                <c:pt idx="10">
                  <c:v>17</c:v>
                </c:pt>
                <c:pt idx="11">
                  <c:v>9</c:v>
                </c:pt>
              </c:numCache>
            </c:numRef>
          </c:val>
          <c:extLst>
            <c:ext xmlns:c16="http://schemas.microsoft.com/office/drawing/2014/chart" uri="{C3380CC4-5D6E-409C-BE32-E72D297353CC}">
              <c16:uniqueId val="{00000000-879A-4274-8EB3-4757CD8AC05E}"/>
            </c:ext>
          </c:extLst>
        </c:ser>
        <c:dLbls>
          <c:showLegendKey val="0"/>
          <c:showVal val="0"/>
          <c:showCatName val="0"/>
          <c:showSerName val="0"/>
          <c:showPercent val="0"/>
          <c:showBubbleSize val="0"/>
        </c:dLbls>
        <c:gapWidth val="219"/>
        <c:overlap val="-27"/>
        <c:axId val="288596216"/>
        <c:axId val="288600808"/>
      </c:barChart>
      <c:dateAx>
        <c:axId val="28859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00808"/>
        <c:crosses val="autoZero"/>
        <c:auto val="1"/>
        <c:lblOffset val="100"/>
        <c:baseTimeUnit val="months"/>
      </c:dateAx>
      <c:valAx>
        <c:axId val="28860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9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0</c:v>
                </c:pt>
                <c:pt idx="1">
                  <c:v>0</c:v>
                </c:pt>
                <c:pt idx="2">
                  <c:v>0</c:v>
                </c:pt>
                <c:pt idx="3">
                  <c:v>0</c:v>
                </c:pt>
                <c:pt idx="4">
                  <c:v>14</c:v>
                </c:pt>
                <c:pt idx="5">
                  <c:v>19</c:v>
                </c:pt>
                <c:pt idx="6">
                  <c:v>15</c:v>
                </c:pt>
                <c:pt idx="7">
                  <c:v>15</c:v>
                </c:pt>
                <c:pt idx="8">
                  <c:v>18</c:v>
                </c:pt>
                <c:pt idx="9">
                  <c:v>18</c:v>
                </c:pt>
                <c:pt idx="10">
                  <c:v>25</c:v>
                </c:pt>
                <c:pt idx="11">
                  <c:v>35</c:v>
                </c:pt>
              </c:numCache>
            </c:numRef>
          </c:val>
          <c:extLst>
            <c:ext xmlns:c16="http://schemas.microsoft.com/office/drawing/2014/chart" uri="{C3380CC4-5D6E-409C-BE32-E72D297353CC}">
              <c16:uniqueId val="{00000000-0D8C-49A9-A8DD-2DDC4B686906}"/>
            </c:ext>
          </c:extLst>
        </c:ser>
        <c:dLbls>
          <c:showLegendKey val="0"/>
          <c:showVal val="0"/>
          <c:showCatName val="0"/>
          <c:showSerName val="0"/>
          <c:showPercent val="0"/>
          <c:showBubbleSize val="0"/>
        </c:dLbls>
        <c:gapWidth val="219"/>
        <c:overlap val="-27"/>
        <c:axId val="289684472"/>
        <c:axId val="289682504"/>
      </c:barChart>
      <c:dateAx>
        <c:axId val="28968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82504"/>
        <c:crosses val="autoZero"/>
        <c:auto val="1"/>
        <c:lblOffset val="100"/>
        <c:baseTimeUnit val="months"/>
      </c:dateAx>
      <c:valAx>
        <c:axId val="28968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8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8">
                  <c:v>457</c:v>
                </c:pt>
                <c:pt idx="9">
                  <c:v>311</c:v>
                </c:pt>
                <c:pt idx="10">
                  <c:v>527</c:v>
                </c:pt>
                <c:pt idx="11">
                  <c:v>254</c:v>
                </c:pt>
              </c:numCache>
            </c:numRef>
          </c:val>
          <c:extLst>
            <c:ext xmlns:c16="http://schemas.microsoft.com/office/drawing/2014/chart" uri="{C3380CC4-5D6E-409C-BE32-E72D297353CC}">
              <c16:uniqueId val="{00000000-076A-498E-B0A3-E88778A9A909}"/>
            </c:ext>
          </c:extLst>
        </c:ser>
        <c:dLbls>
          <c:showLegendKey val="0"/>
          <c:showVal val="0"/>
          <c:showCatName val="0"/>
          <c:showSerName val="0"/>
          <c:showPercent val="0"/>
          <c:showBubbleSize val="0"/>
        </c:dLbls>
        <c:gapWidth val="219"/>
        <c:overlap val="-27"/>
        <c:axId val="328580696"/>
        <c:axId val="328583976"/>
      </c:barChart>
      <c:dateAx>
        <c:axId val="32858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83976"/>
        <c:crosses val="autoZero"/>
        <c:auto val="1"/>
        <c:lblOffset val="100"/>
        <c:baseTimeUnit val="months"/>
      </c:dateAx>
      <c:valAx>
        <c:axId val="32858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8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5</c:v>
                </c:pt>
                <c:pt idx="1">
                  <c:v>9</c:v>
                </c:pt>
                <c:pt idx="2">
                  <c:v>13</c:v>
                </c:pt>
                <c:pt idx="3">
                  <c:v>12</c:v>
                </c:pt>
                <c:pt idx="4">
                  <c:v>26</c:v>
                </c:pt>
                <c:pt idx="5">
                  <c:v>31</c:v>
                </c:pt>
                <c:pt idx="6">
                  <c:v>93</c:v>
                </c:pt>
                <c:pt idx="7">
                  <c:v>179</c:v>
                </c:pt>
                <c:pt idx="8">
                  <c:v>171</c:v>
                </c:pt>
                <c:pt idx="9">
                  <c:v>135</c:v>
                </c:pt>
                <c:pt idx="10">
                  <c:v>130</c:v>
                </c:pt>
                <c:pt idx="11">
                  <c:v>125</c:v>
                </c:pt>
              </c:numCache>
            </c:numRef>
          </c:val>
          <c:extLst>
            <c:ext xmlns:c16="http://schemas.microsoft.com/office/drawing/2014/chart" uri="{C3380CC4-5D6E-409C-BE32-E72D297353CC}">
              <c16:uniqueId val="{00000000-DC92-4977-AF63-F88B89427C4F}"/>
            </c:ext>
          </c:extLst>
        </c:ser>
        <c:dLbls>
          <c:showLegendKey val="0"/>
          <c:showVal val="0"/>
          <c:showCatName val="0"/>
          <c:showSerName val="0"/>
          <c:showPercent val="0"/>
          <c:showBubbleSize val="0"/>
        </c:dLbls>
        <c:gapWidth val="219"/>
        <c:overlap val="-27"/>
        <c:axId val="328576760"/>
        <c:axId val="328577416"/>
      </c:barChart>
      <c:dateAx>
        <c:axId val="32857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77416"/>
        <c:crosses val="autoZero"/>
        <c:auto val="1"/>
        <c:lblOffset val="100"/>
        <c:baseTimeUnit val="months"/>
      </c:dateAx>
      <c:valAx>
        <c:axId val="32857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7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468444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32005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664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6375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2655833"/>
                    </a:ext>
                  </a:extLst>
                </a:gridCol>
                <a:gridCol w="740664">
                  <a:extLst>
                    <a:ext uri="{9D8B030D-6E8A-4147-A177-3AD203B41FA5}">
                      <a16:colId xmlns:a16="http://schemas.microsoft.com/office/drawing/2014/main" val="573485671"/>
                    </a:ext>
                  </a:extLst>
                </a:gridCol>
                <a:gridCol w="740664">
                  <a:extLst>
                    <a:ext uri="{9D8B030D-6E8A-4147-A177-3AD203B41FA5}">
                      <a16:colId xmlns:a16="http://schemas.microsoft.com/office/drawing/2014/main" val="596379587"/>
                    </a:ext>
                  </a:extLst>
                </a:gridCol>
                <a:gridCol w="740664">
                  <a:extLst>
                    <a:ext uri="{9D8B030D-6E8A-4147-A177-3AD203B41FA5}">
                      <a16:colId xmlns:a16="http://schemas.microsoft.com/office/drawing/2014/main" val="3216053090"/>
                    </a:ext>
                  </a:extLst>
                </a:gridCol>
                <a:gridCol w="740664">
                  <a:extLst>
                    <a:ext uri="{9D8B030D-6E8A-4147-A177-3AD203B41FA5}">
                      <a16:colId xmlns:a16="http://schemas.microsoft.com/office/drawing/2014/main" val="280554826"/>
                    </a:ext>
                  </a:extLst>
                </a:gridCol>
                <a:gridCol w="740664">
                  <a:extLst>
                    <a:ext uri="{9D8B030D-6E8A-4147-A177-3AD203B41FA5}">
                      <a16:colId xmlns:a16="http://schemas.microsoft.com/office/drawing/2014/main" val="1856092055"/>
                    </a:ext>
                  </a:extLst>
                </a:gridCol>
                <a:gridCol w="740664">
                  <a:extLst>
                    <a:ext uri="{9D8B030D-6E8A-4147-A177-3AD203B41FA5}">
                      <a16:colId xmlns:a16="http://schemas.microsoft.com/office/drawing/2014/main" val="957848287"/>
                    </a:ext>
                  </a:extLst>
                </a:gridCol>
                <a:gridCol w="740664">
                  <a:extLst>
                    <a:ext uri="{9D8B030D-6E8A-4147-A177-3AD203B41FA5}">
                      <a16:colId xmlns:a16="http://schemas.microsoft.com/office/drawing/2014/main" val="4283473384"/>
                    </a:ext>
                  </a:extLst>
                </a:gridCol>
                <a:gridCol w="740664">
                  <a:extLst>
                    <a:ext uri="{9D8B030D-6E8A-4147-A177-3AD203B41FA5}">
                      <a16:colId xmlns:a16="http://schemas.microsoft.com/office/drawing/2014/main" val="2002362857"/>
                    </a:ext>
                  </a:extLst>
                </a:gridCol>
                <a:gridCol w="740664">
                  <a:extLst>
                    <a:ext uri="{9D8B030D-6E8A-4147-A177-3AD203B41FA5}">
                      <a16:colId xmlns:a16="http://schemas.microsoft.com/office/drawing/2014/main" val="3972815198"/>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617898324"/>
                  </a:ext>
                </a:extLst>
              </a:tr>
              <a:tr h="370840">
                <a:tc>
                  <a:txBody>
                    <a:bodyPr/>
                    <a:lstStyle/>
                    <a:p>
                      <a:r>
                        <a:rPr lang="en-US" sz="1000"/>
                        <a:t>First Insurance Company of Hawaii</a:t>
                      </a:r>
                      <a:endParaRPr lang="en-US" sz="1000"/>
                    </a:p>
                  </a:txBody>
                  <a:tcPr/>
                </a:tc>
                <a:tc>
                  <a:txBody>
                    <a:bodyPr/>
                    <a:lstStyle/>
                    <a:p>
                      <a:r>
                        <a:rPr lang="en-US" sz="1000"/>
                        <a:t>1320</a:t>
                      </a:r>
                      <a:endParaRPr lang="en-US" sz="1000"/>
                    </a:p>
                  </a:txBody>
                  <a:tcPr/>
                </a:tc>
                <a:tc>
                  <a:txBody>
                    <a:bodyPr/>
                    <a:lstStyle/>
                    <a:p>
                      <a:r>
                        <a:rPr lang="en-US" sz="1000"/>
                        <a:t>5</a:t>
                      </a:r>
                      <a:endParaRPr lang="en-US" sz="1000"/>
                    </a:p>
                  </a:txBody>
                  <a:tcPr/>
                </a:tc>
                <a:tc>
                  <a:txBody>
                    <a:bodyPr/>
                    <a:lstStyle/>
                    <a:p>
                      <a:r>
                        <a:rPr lang="en-US" sz="1000"/>
                        <a:t>11</a:t>
                      </a:r>
                      <a:endParaRPr lang="en-US" sz="1000"/>
                    </a:p>
                  </a:txBody>
                  <a:tcPr/>
                </a:tc>
                <a:tc>
                  <a:txBody>
                    <a:bodyPr/>
                    <a:lstStyle/>
                    <a:p>
                      <a:r>
                        <a:rPr lang="en-US" sz="1000"/>
                        <a:t>168</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1.2287%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4937264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851927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74443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209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62700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466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182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47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4720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1422116"/>
                    </a:ext>
                  </a:extLst>
                </a:gridCol>
                <a:gridCol w="658368">
                  <a:extLst>
                    <a:ext uri="{9D8B030D-6E8A-4147-A177-3AD203B41FA5}">
                      <a16:colId xmlns:a16="http://schemas.microsoft.com/office/drawing/2014/main" val="390512516"/>
                    </a:ext>
                  </a:extLst>
                </a:gridCol>
                <a:gridCol w="658368">
                  <a:extLst>
                    <a:ext uri="{9D8B030D-6E8A-4147-A177-3AD203B41FA5}">
                      <a16:colId xmlns:a16="http://schemas.microsoft.com/office/drawing/2014/main" val="749468951"/>
                    </a:ext>
                  </a:extLst>
                </a:gridCol>
                <a:gridCol w="658368">
                  <a:extLst>
                    <a:ext uri="{9D8B030D-6E8A-4147-A177-3AD203B41FA5}">
                      <a16:colId xmlns:a16="http://schemas.microsoft.com/office/drawing/2014/main" val="681603261"/>
                    </a:ext>
                  </a:extLst>
                </a:gridCol>
                <a:gridCol w="658368">
                  <a:extLst>
                    <a:ext uri="{9D8B030D-6E8A-4147-A177-3AD203B41FA5}">
                      <a16:colId xmlns:a16="http://schemas.microsoft.com/office/drawing/2014/main" val="1182520215"/>
                    </a:ext>
                  </a:extLst>
                </a:gridCol>
                <a:gridCol w="658368">
                  <a:extLst>
                    <a:ext uri="{9D8B030D-6E8A-4147-A177-3AD203B41FA5}">
                      <a16:colId xmlns:a16="http://schemas.microsoft.com/office/drawing/2014/main" val="2361606422"/>
                    </a:ext>
                  </a:extLst>
                </a:gridCol>
                <a:gridCol w="658368">
                  <a:extLst>
                    <a:ext uri="{9D8B030D-6E8A-4147-A177-3AD203B41FA5}">
                      <a16:colId xmlns:a16="http://schemas.microsoft.com/office/drawing/2014/main" val="3466049564"/>
                    </a:ext>
                  </a:extLst>
                </a:gridCol>
                <a:gridCol w="658368">
                  <a:extLst>
                    <a:ext uri="{9D8B030D-6E8A-4147-A177-3AD203B41FA5}">
                      <a16:colId xmlns:a16="http://schemas.microsoft.com/office/drawing/2014/main" val="200642804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84246624"/>
                  </a:ext>
                </a:extLst>
              </a:tr>
              <a:tr h="370840">
                <a:tc>
                  <a:txBody>
                    <a:bodyPr/>
                    <a:lstStyle/>
                    <a:p>
                      <a:r>
                        <a:rPr lang="en-US" sz="1000" b="1"/>
                        <a:t>First Insurance Company of Hawaii - 2016-02-07 16:25:45</a:t>
                      </a:r>
                      <a:r>
                        <a:rPr lang="en-US" sz="1000"/>
                        <a:t>
“Puppy love” is in the air at First Insurance Company of Hawaii and we are spreading the love to the Hawaiian Humane Society through our “Post for Pets campaign!” From February 8 to March 31, we will donate $2 to the Hawaiian Humane Society for every “Posts for Pets” image “liked” and pet photo posted to the FICOH Facebook page. 
Show your support by:
1. “Liking” us on Facebook
2. “Liking” this image
3. Posting photos of your beloved pets</a:t>
                      </a:r>
                      <a:endParaRPr lang="en-US" sz="1000"/>
                    </a:p>
                  </a:txBody>
                  <a:tcPr/>
                </a:tc>
                <a:tc>
                  <a:txBody>
                    <a:bodyPr/>
                    <a:lstStyle/>
                    <a:p>
                      <a:r>
                        <a:rPr lang="en-US" sz="1000"/>
                        <a:t>238</a:t>
                      </a:r>
                      <a:endParaRPr lang="en-US" sz="1000"/>
                    </a:p>
                  </a:txBody>
                  <a:tcPr/>
                </a:tc>
                <a:tc>
                  <a:txBody>
                    <a:bodyPr/>
                    <a:lstStyle/>
                    <a:p>
                      <a:r>
                        <a:rPr lang="en-US" sz="1000"/>
                        <a:t>160</a:t>
                      </a:r>
                      <a:endParaRPr lang="en-US" sz="1000"/>
                    </a:p>
                  </a:txBody>
                  <a:tcPr/>
                </a:tc>
                <a:tc>
                  <a:txBody>
                    <a:bodyPr/>
                    <a:lstStyle/>
                    <a:p>
                      <a:r>
                        <a:rPr lang="en-US" sz="1000"/>
                        <a:t>48</a:t>
                      </a:r>
                      <a:endParaRPr lang="en-US" sz="1000"/>
                    </a:p>
                  </a:txBody>
                  <a:tcPr/>
                </a:tc>
                <a:tc>
                  <a:txBody>
                    <a:bodyPr/>
                    <a:lstStyle/>
                    <a:p>
                      <a:r>
                        <a:rPr lang="en-US" sz="1000"/>
                        <a:t>30</a:t>
                      </a:r>
                      <a:endParaRPr lang="en-US" sz="1000"/>
                    </a:p>
                  </a:txBody>
                  <a:tcPr/>
                </a:tc>
                <a:tc>
                  <a:txBody>
                    <a:bodyPr/>
                    <a:lstStyle/>
                    <a:p>
                      <a:r>
                        <a:rPr lang="en-US" sz="1000"/>
                        <a:t>22.2430%</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1453184128"/>
                  </a:ext>
                </a:extLst>
              </a:tr>
              <a:tr h="370840">
                <a:tc>
                  <a:txBody>
                    <a:bodyPr/>
                    <a:lstStyle/>
                    <a:p>
                      <a:r>
                        <a:rPr lang="en-US" sz="1000" b="1"/>
                        <a:t>First Insurance Company of Hawaii - 2016-02-20 16:00:00</a:t>
                      </a:r>
                      <a:r>
                        <a:rPr lang="en-US" sz="1000"/>
                        <a:t>
Today is “Love Your Pet Day!” Show your support and help First Insurance Company of Hawaii find good homes for pets by:
1. “Liking” us on Facebook
2. “Liking” this image
3. Posting photos of your beloved pets 
Mahalo to First Insurance's very own Candace Kwan and her puppies Sammie and Chewy!</a:t>
                      </a:r>
                      <a:endParaRPr lang="en-US" sz="1000"/>
                    </a:p>
                  </a:txBody>
                  <a:tcPr/>
                </a:tc>
                <a:tc>
                  <a:txBody>
                    <a:bodyPr/>
                    <a:lstStyle/>
                    <a:p>
                      <a:r>
                        <a:rPr lang="en-US" sz="1000"/>
                        <a:t>216</a:t>
                      </a:r>
                      <a:endParaRPr lang="en-US" sz="1000"/>
                    </a:p>
                  </a:txBody>
                  <a:tcPr/>
                </a:tc>
                <a:tc>
                  <a:txBody>
                    <a:bodyPr/>
                    <a:lstStyle/>
                    <a:p>
                      <a:r>
                        <a:rPr lang="en-US" sz="1000"/>
                        <a:t>201</a:t>
                      </a:r>
                      <a:endParaRPr lang="en-US" sz="1000"/>
                    </a:p>
                  </a:txBody>
                  <a:tcPr/>
                </a:tc>
                <a:tc>
                  <a:txBody>
                    <a:bodyPr/>
                    <a:lstStyle/>
                    <a:p>
                      <a:r>
                        <a:rPr lang="en-US" sz="1000"/>
                        <a:t>10</a:t>
                      </a:r>
                      <a:endParaRPr lang="en-US" sz="1000"/>
                    </a:p>
                  </a:txBody>
                  <a:tcPr/>
                </a:tc>
                <a:tc>
                  <a:txBody>
                    <a:bodyPr/>
                    <a:lstStyle/>
                    <a:p>
                      <a:r>
                        <a:rPr lang="en-US" sz="1000"/>
                        <a:t>5</a:t>
                      </a:r>
                      <a:endParaRPr lang="en-US" sz="1000"/>
                    </a:p>
                  </a:txBody>
                  <a:tcPr/>
                </a:tc>
                <a:tc>
                  <a:txBody>
                    <a:bodyPr/>
                    <a:lstStyle/>
                    <a:p>
                      <a:r>
                        <a:rPr lang="en-US" sz="1000"/>
                        <a:t>19.0141%</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464517958"/>
                  </a:ext>
                </a:extLst>
              </a:tr>
              <a:tr h="370840">
                <a:tc>
                  <a:txBody>
                    <a:bodyPr/>
                    <a:lstStyle/>
                    <a:p>
                      <a:r>
                        <a:rPr lang="en-US" sz="1000" b="1"/>
                        <a:t>First Insurance Company of Hawaii - 2016-03-01 16:00:00</a:t>
                      </a:r>
                      <a:r>
                        <a:rPr lang="en-US" sz="1000"/>
                        <a:t>
The early bird may always get the worm, but there’s still time left to show your support for First Insurance Company of Hawaii “Post for Pets” campaign! Throughout the month of March, we will continue to donate $2 to the Hawaiian Humane Society for every “liked” “Posts for Pets” image and pet photo posted to the FICOH Facebook page. 
Show your support by:
1. “Liking” us on Facebook
2. “Liking” this image
3. Posting photos of your beloved pets</a:t>
                      </a:r>
                      <a:endParaRPr lang="en-US" sz="1000"/>
                    </a:p>
                  </a:txBody>
                  <a:tcPr/>
                </a:tc>
                <a:tc>
                  <a:txBody>
                    <a:bodyPr/>
                    <a:lstStyle/>
                    <a:p>
                      <a:r>
                        <a:rPr lang="en-US" sz="1000"/>
                        <a:t>186</a:t>
                      </a:r>
                      <a:endParaRPr lang="en-US" sz="1000"/>
                    </a:p>
                  </a:txBody>
                  <a:tcPr/>
                </a:tc>
                <a:tc>
                  <a:txBody>
                    <a:bodyPr/>
                    <a:lstStyle/>
                    <a:p>
                      <a:r>
                        <a:rPr lang="en-US" sz="1000"/>
                        <a:t>134</a:t>
                      </a:r>
                      <a:endParaRPr lang="en-US" sz="1000"/>
                    </a:p>
                  </a:txBody>
                  <a:tcPr/>
                </a:tc>
                <a:tc>
                  <a:txBody>
                    <a:bodyPr/>
                    <a:lstStyle/>
                    <a:p>
                      <a:r>
                        <a:rPr lang="en-US" sz="1000"/>
                        <a:t>39</a:t>
                      </a:r>
                      <a:endParaRPr lang="en-US" sz="1000"/>
                    </a:p>
                  </a:txBody>
                  <a:tcPr/>
                </a:tc>
                <a:tc>
                  <a:txBody>
                    <a:bodyPr/>
                    <a:lstStyle/>
                    <a:p>
                      <a:r>
                        <a:rPr lang="en-US" sz="1000"/>
                        <a:t>13</a:t>
                      </a:r>
                      <a:endParaRPr lang="en-US" sz="1000"/>
                    </a:p>
                  </a:txBody>
                  <a:tcPr/>
                </a:tc>
                <a:tc>
                  <a:txBody>
                    <a:bodyPr/>
                    <a:lstStyle/>
                    <a:p>
                      <a:r>
                        <a:rPr lang="en-US" sz="1000"/>
                        <a:t>16.0622%</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61545902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630681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6094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81536900"/>
                    </a:ext>
                  </a:extLst>
                </a:gridCol>
                <a:gridCol w="493776">
                  <a:extLst>
                    <a:ext uri="{9D8B030D-6E8A-4147-A177-3AD203B41FA5}">
                      <a16:colId xmlns:a16="http://schemas.microsoft.com/office/drawing/2014/main" val="3698745975"/>
                    </a:ext>
                  </a:extLst>
                </a:gridCol>
                <a:gridCol w="493776">
                  <a:extLst>
                    <a:ext uri="{9D8B030D-6E8A-4147-A177-3AD203B41FA5}">
                      <a16:colId xmlns:a16="http://schemas.microsoft.com/office/drawing/2014/main" val="3104102947"/>
                    </a:ext>
                  </a:extLst>
                </a:gridCol>
                <a:gridCol w="493776">
                  <a:extLst>
                    <a:ext uri="{9D8B030D-6E8A-4147-A177-3AD203B41FA5}">
                      <a16:colId xmlns:a16="http://schemas.microsoft.com/office/drawing/2014/main" val="1230265505"/>
                    </a:ext>
                  </a:extLst>
                </a:gridCol>
                <a:gridCol w="493776">
                  <a:extLst>
                    <a:ext uri="{9D8B030D-6E8A-4147-A177-3AD203B41FA5}">
                      <a16:colId xmlns:a16="http://schemas.microsoft.com/office/drawing/2014/main" val="2473286689"/>
                    </a:ext>
                  </a:extLst>
                </a:gridCol>
                <a:gridCol w="493776">
                  <a:extLst>
                    <a:ext uri="{9D8B030D-6E8A-4147-A177-3AD203B41FA5}">
                      <a16:colId xmlns:a16="http://schemas.microsoft.com/office/drawing/2014/main" val="269704662"/>
                    </a:ext>
                  </a:extLst>
                </a:gridCol>
                <a:gridCol w="493776">
                  <a:extLst>
                    <a:ext uri="{9D8B030D-6E8A-4147-A177-3AD203B41FA5}">
                      <a16:colId xmlns:a16="http://schemas.microsoft.com/office/drawing/2014/main" val="3523609141"/>
                    </a:ext>
                  </a:extLst>
                </a:gridCol>
                <a:gridCol w="493776">
                  <a:extLst>
                    <a:ext uri="{9D8B030D-6E8A-4147-A177-3AD203B41FA5}">
                      <a16:colId xmlns:a16="http://schemas.microsoft.com/office/drawing/2014/main" val="1587133303"/>
                    </a:ext>
                  </a:extLst>
                </a:gridCol>
                <a:gridCol w="493776">
                  <a:extLst>
                    <a:ext uri="{9D8B030D-6E8A-4147-A177-3AD203B41FA5}">
                      <a16:colId xmlns:a16="http://schemas.microsoft.com/office/drawing/2014/main" val="895705809"/>
                    </a:ext>
                  </a:extLst>
                </a:gridCol>
                <a:gridCol w="493776">
                  <a:extLst>
                    <a:ext uri="{9D8B030D-6E8A-4147-A177-3AD203B41FA5}">
                      <a16:colId xmlns:a16="http://schemas.microsoft.com/office/drawing/2014/main" val="2118114395"/>
                    </a:ext>
                  </a:extLst>
                </a:gridCol>
                <a:gridCol w="493776">
                  <a:extLst>
                    <a:ext uri="{9D8B030D-6E8A-4147-A177-3AD203B41FA5}">
                      <a16:colId xmlns:a16="http://schemas.microsoft.com/office/drawing/2014/main" val="3212330114"/>
                    </a:ext>
                  </a:extLst>
                </a:gridCol>
                <a:gridCol w="493776">
                  <a:extLst>
                    <a:ext uri="{9D8B030D-6E8A-4147-A177-3AD203B41FA5}">
                      <a16:colId xmlns:a16="http://schemas.microsoft.com/office/drawing/2014/main" val="4201788727"/>
                    </a:ext>
                  </a:extLst>
                </a:gridCol>
                <a:gridCol w="493776">
                  <a:extLst>
                    <a:ext uri="{9D8B030D-6E8A-4147-A177-3AD203B41FA5}">
                      <a16:colId xmlns:a16="http://schemas.microsoft.com/office/drawing/2014/main" val="777836302"/>
                    </a:ext>
                  </a:extLst>
                </a:gridCol>
                <a:gridCol w="493776">
                  <a:extLst>
                    <a:ext uri="{9D8B030D-6E8A-4147-A177-3AD203B41FA5}">
                      <a16:colId xmlns:a16="http://schemas.microsoft.com/office/drawing/2014/main" val="229814179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191812920"/>
                  </a:ext>
                </a:extLst>
              </a:tr>
              <a:tr h="370840">
                <a:tc>
                  <a:txBody>
                    <a:bodyPr/>
                    <a:lstStyle/>
                    <a:p>
                      <a:r>
                        <a:rPr lang="en-US" sz="1000"/>
                        <a:t>@FirstInsHI</a:t>
                      </a:r>
                      <a:endParaRPr lang="en-US" sz="1000"/>
                    </a:p>
                  </a:txBody>
                  <a:tcPr/>
                </a:tc>
                <a:tc>
                  <a:txBody>
                    <a:bodyPr/>
                    <a:lstStyle/>
                    <a:p>
                      <a:r>
                        <a:rPr lang="en-US" sz="1000"/>
                        <a:t>1174</a:t>
                      </a:r>
                      <a:endParaRPr lang="en-US" sz="1000"/>
                    </a:p>
                  </a:txBody>
                  <a:tcPr/>
                </a:tc>
                <a:tc>
                  <a:txBody>
                    <a:bodyPr/>
                    <a:lstStyle/>
                    <a:p>
                      <a:r>
                        <a:rPr lang="en-US" sz="1000"/>
                        <a:t>n/a</a:t>
                      </a:r>
                      <a:endParaRPr lang="en-US" sz="1000"/>
                    </a:p>
                  </a:txBody>
                  <a:tcPr/>
                </a:tc>
                <a:tc>
                  <a:txBody>
                    <a:bodyPr/>
                    <a:lstStyle/>
                    <a:p>
                      <a:r>
                        <a:rPr lang="en-US" sz="1000"/>
                        <a:t>212</a:t>
                      </a:r>
                      <a:endParaRPr lang="en-US" sz="1000"/>
                    </a:p>
                  </a:txBody>
                  <a:tcPr/>
                </a:tc>
                <a:tc>
                  <a:txBody>
                    <a:bodyPr/>
                    <a:lstStyle/>
                    <a:p>
                      <a:r>
                        <a:rPr lang="en-US" sz="1000"/>
                        <a:t>195</a:t>
                      </a:r>
                      <a:endParaRPr lang="en-US" sz="1000"/>
                    </a:p>
                  </a:txBody>
                  <a:tcPr/>
                </a:tc>
                <a:tc>
                  <a:txBody>
                    <a:bodyPr/>
                    <a:lstStyle/>
                    <a:p>
                      <a:r>
                        <a:rPr lang="en-US" sz="1000"/>
                        <a:t>6</a:t>
                      </a:r>
                      <a:endParaRPr lang="en-US" sz="1000"/>
                    </a:p>
                  </a:txBody>
                  <a:tcPr/>
                </a:tc>
                <a:tc>
                  <a:txBody>
                    <a:bodyPr/>
                    <a:lstStyle/>
                    <a:p>
                      <a:r>
                        <a:rPr lang="en-US" sz="1000"/>
                        <a:t>11</a:t>
                      </a:r>
                      <a:endParaRPr lang="en-US" sz="1000"/>
                    </a:p>
                  </a:txBody>
                  <a:tcPr/>
                </a:tc>
                <a:tc>
                  <a:txBody>
                    <a:bodyPr/>
                    <a:lstStyle/>
                    <a:p>
                      <a:r>
                        <a:rPr lang="en-US" sz="1000"/>
                        <a:t>54</a:t>
                      </a:r>
                      <a:endParaRPr lang="en-US" sz="1000"/>
                    </a:p>
                  </a:txBody>
                  <a:tcPr/>
                </a:tc>
                <a:tc>
                  <a:txBody>
                    <a:bodyPr/>
                    <a:lstStyle/>
                    <a:p>
                      <a:r>
                        <a:rPr lang="en-US" sz="1000"/>
                        <a:t>53</a:t>
                      </a:r>
                      <a:endParaRPr lang="en-US" sz="1000"/>
                    </a:p>
                  </a:txBody>
                  <a:tcPr/>
                </a:tc>
                <a:tc>
                  <a:txBody>
                    <a:bodyPr/>
                    <a:lstStyle/>
                    <a:p>
                      <a:r>
                        <a:rPr lang="en-US" sz="1000"/>
                        <a:t>131</a:t>
                      </a:r>
                      <a:endParaRPr lang="en-US" sz="1000"/>
                    </a:p>
                  </a:txBody>
                  <a:tcPr/>
                </a:tc>
                <a:tc>
                  <a:txBody>
                    <a:bodyPr/>
                    <a:lstStyle/>
                    <a:p>
                      <a:r>
                        <a:rPr lang="en-US" sz="1000"/>
                        <a:t>3</a:t>
                      </a:r>
                      <a:endParaRPr lang="en-US" sz="1000"/>
                    </a:p>
                  </a:txBody>
                  <a:tcPr/>
                </a:tc>
                <a:tc>
                  <a:txBody>
                    <a:bodyPr/>
                    <a:lstStyle/>
                    <a:p>
                      <a:r>
                        <a:rPr lang="en-US" sz="1000"/>
                        <a:t>22</a:t>
                      </a:r>
                      <a:endParaRPr lang="en-US" sz="1000"/>
                    </a:p>
                  </a:txBody>
                  <a:tcPr/>
                </a:tc>
                <a:tc>
                  <a:txBody>
                    <a:bodyPr/>
                    <a:lstStyle/>
                    <a:p>
                      <a:r>
                        <a:rPr lang="en-US" sz="1000"/>
                        <a:t>n/a</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20337301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478538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44669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9530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7261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330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304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1882733"/>
                    </a:ext>
                  </a:extLst>
                </a:gridCol>
                <a:gridCol w="822960">
                  <a:extLst>
                    <a:ext uri="{9D8B030D-6E8A-4147-A177-3AD203B41FA5}">
                      <a16:colId xmlns:a16="http://schemas.microsoft.com/office/drawing/2014/main" val="2217119361"/>
                    </a:ext>
                  </a:extLst>
                </a:gridCol>
                <a:gridCol w="822960">
                  <a:extLst>
                    <a:ext uri="{9D8B030D-6E8A-4147-A177-3AD203B41FA5}">
                      <a16:colId xmlns:a16="http://schemas.microsoft.com/office/drawing/2014/main" val="1646643489"/>
                    </a:ext>
                  </a:extLst>
                </a:gridCol>
                <a:gridCol w="822960">
                  <a:extLst>
                    <a:ext uri="{9D8B030D-6E8A-4147-A177-3AD203B41FA5}">
                      <a16:colId xmlns:a16="http://schemas.microsoft.com/office/drawing/2014/main" val="2065612400"/>
                    </a:ext>
                  </a:extLst>
                </a:gridCol>
                <a:gridCol w="822960">
                  <a:extLst>
                    <a:ext uri="{9D8B030D-6E8A-4147-A177-3AD203B41FA5}">
                      <a16:colId xmlns:a16="http://schemas.microsoft.com/office/drawing/2014/main" val="414927523"/>
                    </a:ext>
                  </a:extLst>
                </a:gridCol>
                <a:gridCol w="822960">
                  <a:extLst>
                    <a:ext uri="{9D8B030D-6E8A-4147-A177-3AD203B41FA5}">
                      <a16:colId xmlns:a16="http://schemas.microsoft.com/office/drawing/2014/main" val="2839082796"/>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631409151"/>
                  </a:ext>
                </a:extLst>
              </a:tr>
              <a:tr h="370840">
                <a:tc>
                  <a:txBody>
                    <a:bodyPr/>
                    <a:lstStyle/>
                    <a:p>
                      <a:r>
                        <a:rPr lang="en-US" sz="1000" b="1"/>
                        <a:t>@FirstInsHI - 2016-01-15 12:49:07</a:t>
                      </a:r>
                      <a:r>
                        <a:rPr lang="en-US" sz="1000"/>
                        <a:t>
Drive an EV? Charge up for free at our @VoltaCharging stations at Kahala Mall, Kam Shopping Ctr &amp;amp; Pearlridge! https://t.co/l6YeizuCzS</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874228135"/>
                  </a:ext>
                </a:extLst>
              </a:tr>
              <a:tr h="370840">
                <a:tc>
                  <a:txBody>
                    <a:bodyPr/>
                    <a:lstStyle/>
                    <a:p>
                      <a:r>
                        <a:rPr lang="en-US" sz="1000" b="1"/>
                        <a:t>@FirstInsHI - 2016-10-28 16:12:57</a:t>
                      </a:r>
                      <a:r>
                        <a:rPr lang="en-US" sz="1000"/>
                        <a:t>
RT @PHLYINS: VIDEO: tips for preventing residential fires. RT to help save lives! #FirePreventionMonth https://t.co/nDinU8SGWS</a:t>
                      </a:r>
                      <a:endParaRPr lang="en-US" sz="1000"/>
                    </a:p>
                  </a:txBody>
                  <a:tcPr/>
                </a:tc>
                <a:tc>
                  <a:txBody>
                    <a:bodyPr/>
                    <a:lstStyle/>
                    <a:p>
                      <a:r>
                        <a:rPr lang="en-US" sz="1000"/>
                        <a:t>Yes</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620932918"/>
                  </a:ext>
                </a:extLst>
              </a:tr>
              <a:tr h="370840">
                <a:tc>
                  <a:txBody>
                    <a:bodyPr/>
                    <a:lstStyle/>
                    <a:p>
                      <a:r>
                        <a:rPr lang="en-US" sz="1000" b="1"/>
                        <a:t>@FirstInsHI - 2016-06-23 02:04:13</a:t>
                      </a:r>
                      <a:r>
                        <a:rPr lang="en-US" sz="1000"/>
                        <a:t>
RT @pbshawaii: Shoutout to @AARPHawaii @FirstInsHI @hawaiinational @Ulupono for supporting our local #FamilyIngredients broadcasts. MAHALO!</a:t>
                      </a:r>
                      <a:endParaRPr lang="en-US" sz="1000"/>
                    </a:p>
                  </a:txBody>
                  <a:tcPr/>
                </a:tc>
                <a:tc>
                  <a:txBody>
                    <a:bodyPr/>
                    <a:lstStyle/>
                    <a:p>
                      <a:r>
                        <a:rPr lang="en-US" sz="1000"/>
                        <a:t>Yes</a:t>
                      </a:r>
                      <a:endParaRPr lang="en-US" sz="1000"/>
                    </a:p>
                  </a:txBody>
                  <a:tcPr/>
                </a:tc>
                <a:tc>
                  <a:txBody>
                    <a:bodyPr/>
                    <a:lstStyle/>
                    <a:p>
                      <a:r>
                        <a:rPr lang="en-US" sz="1000"/>
                        <a:t>4</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36001785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986304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7217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1056345"/>
                    </a:ext>
                  </a:extLst>
                </a:gridCol>
                <a:gridCol w="1069848">
                  <a:extLst>
                    <a:ext uri="{9D8B030D-6E8A-4147-A177-3AD203B41FA5}">
                      <a16:colId xmlns:a16="http://schemas.microsoft.com/office/drawing/2014/main" val="622144410"/>
                    </a:ext>
                  </a:extLst>
                </a:gridCol>
                <a:gridCol w="1069848">
                  <a:extLst>
                    <a:ext uri="{9D8B030D-6E8A-4147-A177-3AD203B41FA5}">
                      <a16:colId xmlns:a16="http://schemas.microsoft.com/office/drawing/2014/main" val="2054994593"/>
                    </a:ext>
                  </a:extLst>
                </a:gridCol>
                <a:gridCol w="1069848">
                  <a:extLst>
                    <a:ext uri="{9D8B030D-6E8A-4147-A177-3AD203B41FA5}">
                      <a16:colId xmlns:a16="http://schemas.microsoft.com/office/drawing/2014/main" val="683468645"/>
                    </a:ext>
                  </a:extLst>
                </a:gridCol>
                <a:gridCol w="1069848">
                  <a:extLst>
                    <a:ext uri="{9D8B030D-6E8A-4147-A177-3AD203B41FA5}">
                      <a16:colId xmlns:a16="http://schemas.microsoft.com/office/drawing/2014/main" val="3077359864"/>
                    </a:ext>
                  </a:extLst>
                </a:gridCol>
                <a:gridCol w="1069848">
                  <a:extLst>
                    <a:ext uri="{9D8B030D-6E8A-4147-A177-3AD203B41FA5}">
                      <a16:colId xmlns:a16="http://schemas.microsoft.com/office/drawing/2014/main" val="369679864"/>
                    </a:ext>
                  </a:extLst>
                </a:gridCol>
                <a:gridCol w="1069848">
                  <a:extLst>
                    <a:ext uri="{9D8B030D-6E8A-4147-A177-3AD203B41FA5}">
                      <a16:colId xmlns:a16="http://schemas.microsoft.com/office/drawing/2014/main" val="351651140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661885935"/>
                  </a:ext>
                </a:extLst>
              </a:tr>
              <a:tr h="370840">
                <a:tc>
                  <a:txBody>
                    <a:bodyPr/>
                    <a:lstStyle/>
                    <a:p>
                      <a:r>
                        <a:rPr lang="en-US" sz="1000"/>
                        <a:t>First Insurance Company of Hawaii</a:t>
                      </a:r>
                      <a:endParaRPr lang="en-US" sz="1000"/>
                    </a:p>
                  </a:txBody>
                  <a:tcPr/>
                </a:tc>
                <a:tc>
                  <a:txBody>
                    <a:bodyPr/>
                    <a:lstStyle/>
                    <a:p>
                      <a:r>
                        <a:rPr lang="en-US" sz="1000"/>
                        <a:t>766</a:t>
                      </a:r>
                      <a:endParaRPr lang="en-US" sz="1000"/>
                    </a:p>
                  </a:txBody>
                  <a:tcPr/>
                </a:tc>
                <a:tc>
                  <a:txBody>
                    <a:bodyPr/>
                    <a:lstStyle/>
                    <a:p>
                      <a:r>
                        <a:rPr lang="en-US" sz="1000"/>
                        <a:t>n/a</a:t>
                      </a:r>
                      <a:endParaRPr lang="en-US" sz="1000"/>
                    </a:p>
                  </a:txBody>
                  <a:tcPr/>
                </a:tc>
                <a:tc>
                  <a:txBody>
                    <a:bodyPr/>
                    <a:lstStyle/>
                    <a:p>
                      <a:r>
                        <a:rPr lang="en-US" sz="1000"/>
                        <a:t>29</a:t>
                      </a:r>
                      <a:endParaRPr lang="en-US" sz="1000"/>
                    </a:p>
                  </a:txBody>
                  <a:tcPr/>
                </a:tc>
                <a:tc>
                  <a:txBody>
                    <a:bodyPr/>
                    <a:lstStyle/>
                    <a:p>
                      <a:r>
                        <a:rPr lang="en-US" sz="1000"/>
                        <a:t>555</a:t>
                      </a:r>
                      <a:endParaRPr lang="en-US" sz="1000"/>
                    </a:p>
                  </a:txBody>
                  <a:tcPr/>
                </a:tc>
                <a:tc>
                  <a:txBody>
                    <a:bodyPr/>
                    <a:lstStyle/>
                    <a:p>
                      <a:r>
                        <a:rPr lang="en-US" sz="1000"/>
                        <a:t>12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41155613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155989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74133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55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8116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62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0919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50874925"/>
                    </a:ext>
                  </a:extLst>
                </a:gridCol>
                <a:gridCol w="987552">
                  <a:extLst>
                    <a:ext uri="{9D8B030D-6E8A-4147-A177-3AD203B41FA5}">
                      <a16:colId xmlns:a16="http://schemas.microsoft.com/office/drawing/2014/main" val="352191422"/>
                    </a:ext>
                  </a:extLst>
                </a:gridCol>
                <a:gridCol w="987552">
                  <a:extLst>
                    <a:ext uri="{9D8B030D-6E8A-4147-A177-3AD203B41FA5}">
                      <a16:colId xmlns:a16="http://schemas.microsoft.com/office/drawing/2014/main" val="797559388"/>
                    </a:ext>
                  </a:extLst>
                </a:gridCol>
                <a:gridCol w="987552">
                  <a:extLst>
                    <a:ext uri="{9D8B030D-6E8A-4147-A177-3AD203B41FA5}">
                      <a16:colId xmlns:a16="http://schemas.microsoft.com/office/drawing/2014/main" val="2038453875"/>
                    </a:ext>
                  </a:extLst>
                </a:gridCol>
                <a:gridCol w="987552">
                  <a:extLst>
                    <a:ext uri="{9D8B030D-6E8A-4147-A177-3AD203B41FA5}">
                      <a16:colId xmlns:a16="http://schemas.microsoft.com/office/drawing/2014/main" val="2775930766"/>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746529686"/>
                  </a:ext>
                </a:extLst>
              </a:tr>
              <a:tr h="370840">
                <a:tc>
                  <a:txBody>
                    <a:bodyPr/>
                    <a:lstStyle/>
                    <a:p>
                      <a:r>
                        <a:rPr lang="en-US" sz="1000" b="1"/>
                        <a:t>First Insurance Company of Hawaii - 2016-12-13 15:31:33</a:t>
                      </a:r>
                      <a:r>
                        <a:rPr lang="en-US" sz="1000"/>
                        <a:t>
First Insurance employees welcomed a very special guest last week: Tsuyoshi Nagano, President &amp; Group CEO of Tokio Marine Holdings. Mr. Nagano inspired us with his sincere and down-to-earth manner and passion for being a Good Company.</a:t>
                      </a:r>
                      <a:endParaRPr lang="en-US" sz="1000"/>
                    </a:p>
                  </a:txBody>
                  <a:tcPr/>
                </a:tc>
                <a:tc>
                  <a:txBody>
                    <a:bodyPr/>
                    <a:lstStyle/>
                    <a:p>
                      <a:r>
                        <a:rPr lang="en-US" sz="1000"/>
                        <a:t>50</a:t>
                      </a:r>
                      <a:endParaRPr lang="en-US" sz="1000"/>
                    </a:p>
                  </a:txBody>
                  <a:tcPr/>
                </a:tc>
                <a:tc>
                  <a:txBody>
                    <a:bodyPr/>
                    <a:lstStyle/>
                    <a:p>
                      <a:r>
                        <a:rPr lang="en-US" sz="1000"/>
                        <a:t>0</a:t>
                      </a:r>
                      <a:endParaRPr lang="en-US" sz="1000"/>
                    </a:p>
                  </a:txBody>
                  <a:tcPr/>
                </a:tc>
                <a:tc>
                  <a:txBody>
                    <a:bodyPr/>
                    <a:lstStyle/>
                    <a:p>
                      <a:r>
                        <a:rPr lang="en-US" sz="1000"/>
                        <a:t>6.5789%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78577394"/>
                  </a:ext>
                </a:extLst>
              </a:tr>
              <a:tr h="370840">
                <a:tc>
                  <a:txBody>
                    <a:bodyPr/>
                    <a:lstStyle/>
                    <a:p>
                      <a:r>
                        <a:rPr lang="en-US" sz="1000" b="1"/>
                        <a:t>First Insurance Company of Hawaii - 2016-10-24 19:05:58</a:t>
                      </a:r>
                      <a:r>
                        <a:rPr lang="en-US" sz="1000"/>
                        <a:t>
FICOH volunteers cleaned Magic Island and Ala Moana Beach Park this past Saturday. The rain subsided to create a beautiful morning.</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4.6133%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60439221"/>
                  </a:ext>
                </a:extLst>
              </a:tr>
              <a:tr h="370840">
                <a:tc>
                  <a:txBody>
                    <a:bodyPr/>
                    <a:lstStyle/>
                    <a:p>
                      <a:r>
                        <a:rPr lang="en-US" sz="1000" b="1"/>
                        <a:t>First Insurance Company of Hawaii - 2016-11-28 18:09:37</a:t>
                      </a:r>
                      <a:r>
                        <a:rPr lang="en-US" sz="1000"/>
                        <a:t>
Very proud of the FICOH team who recently completed the Tokio Marine America (TMA) Emerging Leaders program in New York City, where they did a final presentation for TMA group company senior executives.</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4.4974%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09819592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989881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9842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2588663"/>
                    </a:ext>
                  </a:extLst>
                </a:gridCol>
                <a:gridCol w="740664">
                  <a:extLst>
                    <a:ext uri="{9D8B030D-6E8A-4147-A177-3AD203B41FA5}">
                      <a16:colId xmlns:a16="http://schemas.microsoft.com/office/drawing/2014/main" val="412287584"/>
                    </a:ext>
                  </a:extLst>
                </a:gridCol>
                <a:gridCol w="740664">
                  <a:extLst>
                    <a:ext uri="{9D8B030D-6E8A-4147-A177-3AD203B41FA5}">
                      <a16:colId xmlns:a16="http://schemas.microsoft.com/office/drawing/2014/main" val="455935748"/>
                    </a:ext>
                  </a:extLst>
                </a:gridCol>
                <a:gridCol w="740664">
                  <a:extLst>
                    <a:ext uri="{9D8B030D-6E8A-4147-A177-3AD203B41FA5}">
                      <a16:colId xmlns:a16="http://schemas.microsoft.com/office/drawing/2014/main" val="655770886"/>
                    </a:ext>
                  </a:extLst>
                </a:gridCol>
                <a:gridCol w="740664">
                  <a:extLst>
                    <a:ext uri="{9D8B030D-6E8A-4147-A177-3AD203B41FA5}">
                      <a16:colId xmlns:a16="http://schemas.microsoft.com/office/drawing/2014/main" val="2085296067"/>
                    </a:ext>
                  </a:extLst>
                </a:gridCol>
                <a:gridCol w="740664">
                  <a:extLst>
                    <a:ext uri="{9D8B030D-6E8A-4147-A177-3AD203B41FA5}">
                      <a16:colId xmlns:a16="http://schemas.microsoft.com/office/drawing/2014/main" val="4163952325"/>
                    </a:ext>
                  </a:extLst>
                </a:gridCol>
                <a:gridCol w="740664">
                  <a:extLst>
                    <a:ext uri="{9D8B030D-6E8A-4147-A177-3AD203B41FA5}">
                      <a16:colId xmlns:a16="http://schemas.microsoft.com/office/drawing/2014/main" val="239396438"/>
                    </a:ext>
                  </a:extLst>
                </a:gridCol>
                <a:gridCol w="740664">
                  <a:extLst>
                    <a:ext uri="{9D8B030D-6E8A-4147-A177-3AD203B41FA5}">
                      <a16:colId xmlns:a16="http://schemas.microsoft.com/office/drawing/2014/main" val="1068362758"/>
                    </a:ext>
                  </a:extLst>
                </a:gridCol>
                <a:gridCol w="740664">
                  <a:extLst>
                    <a:ext uri="{9D8B030D-6E8A-4147-A177-3AD203B41FA5}">
                      <a16:colId xmlns:a16="http://schemas.microsoft.com/office/drawing/2014/main" val="1290405199"/>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722478698"/>
                  </a:ext>
                </a:extLst>
              </a:tr>
              <a:tr h="370840">
                <a:tc>
                  <a:txBody>
                    <a:bodyPr/>
                    <a:lstStyle/>
                    <a:p>
                      <a:r>
                        <a:rPr lang="en-US" sz="1000"/>
                        <a:t>firstinshi (First Insurance Co. of Hawaii)</a:t>
                      </a:r>
                      <a:endParaRPr lang="en-US" sz="1000"/>
                    </a:p>
                  </a:txBody>
                  <a:tcPr/>
                </a:tc>
                <a:tc>
                  <a:txBody>
                    <a:bodyPr/>
                    <a:lstStyle/>
                    <a:p>
                      <a:r>
                        <a:rPr lang="en-US" sz="1000"/>
                        <a:t>2255</a:t>
                      </a:r>
                      <a:endParaRPr lang="en-US" sz="1000"/>
                    </a:p>
                  </a:txBody>
                  <a:tcPr/>
                </a:tc>
                <a:tc>
                  <a:txBody>
                    <a:bodyPr/>
                    <a:lstStyle/>
                    <a:p>
                      <a:r>
                        <a:rPr lang="en-US" sz="1000"/>
                        <a:t>n/a</a:t>
                      </a:r>
                      <a:endParaRPr lang="en-US" sz="1000"/>
                    </a:p>
                  </a:txBody>
                  <a:tcPr/>
                </a:tc>
                <a:tc>
                  <a:txBody>
                    <a:bodyPr/>
                    <a:lstStyle/>
                    <a:p>
                      <a:r>
                        <a:rPr lang="en-US" sz="1000"/>
                        <a:t>100</a:t>
                      </a:r>
                      <a:endParaRPr lang="en-US" sz="1000"/>
                    </a:p>
                  </a:txBody>
                  <a:tcPr/>
                </a:tc>
                <a:tc>
                  <a:txBody>
                    <a:bodyPr/>
                    <a:lstStyle/>
                    <a:p>
                      <a:r>
                        <a:rPr lang="en-US" sz="1000"/>
                        <a:t>3</a:t>
                      </a:r>
                      <a:endParaRPr lang="en-US" sz="1000"/>
                    </a:p>
                  </a:txBody>
                  <a:tcPr/>
                </a:tc>
                <a:tc>
                  <a:txBody>
                    <a:bodyPr/>
                    <a:lstStyle/>
                    <a:p>
                      <a:r>
                        <a:rPr lang="en-US" sz="1000"/>
                        <a:t>103</a:t>
                      </a:r>
                      <a:endParaRPr lang="en-US" sz="1000"/>
                    </a:p>
                  </a:txBody>
                  <a:tcPr/>
                </a:tc>
                <a:tc>
                  <a:txBody>
                    <a:bodyPr/>
                    <a:lstStyle/>
                    <a:p>
                      <a:r>
                        <a:rPr lang="en-US" sz="1000"/>
                        <a:t>8495</a:t>
                      </a:r>
                      <a:endParaRPr lang="en-US" sz="1000"/>
                    </a:p>
                  </a:txBody>
                  <a:tcPr/>
                </a:tc>
                <a:tc>
                  <a:txBody>
                    <a:bodyPr/>
                    <a:lstStyle/>
                    <a:p>
                      <a:r>
                        <a:rPr lang="en-US" sz="1000"/>
                        <a:t>169</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80461501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917140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96141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811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91946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821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165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11858714"/>
                    </a:ext>
                  </a:extLst>
                </a:gridCol>
                <a:gridCol w="987552">
                  <a:extLst>
                    <a:ext uri="{9D8B030D-6E8A-4147-A177-3AD203B41FA5}">
                      <a16:colId xmlns:a16="http://schemas.microsoft.com/office/drawing/2014/main" val="4184594154"/>
                    </a:ext>
                  </a:extLst>
                </a:gridCol>
                <a:gridCol w="987552">
                  <a:extLst>
                    <a:ext uri="{9D8B030D-6E8A-4147-A177-3AD203B41FA5}">
                      <a16:colId xmlns:a16="http://schemas.microsoft.com/office/drawing/2014/main" val="2028800368"/>
                    </a:ext>
                  </a:extLst>
                </a:gridCol>
                <a:gridCol w="987552">
                  <a:extLst>
                    <a:ext uri="{9D8B030D-6E8A-4147-A177-3AD203B41FA5}">
                      <a16:colId xmlns:a16="http://schemas.microsoft.com/office/drawing/2014/main" val="3988136605"/>
                    </a:ext>
                  </a:extLst>
                </a:gridCol>
                <a:gridCol w="987552">
                  <a:extLst>
                    <a:ext uri="{9D8B030D-6E8A-4147-A177-3AD203B41FA5}">
                      <a16:colId xmlns:a16="http://schemas.microsoft.com/office/drawing/2014/main" val="131703190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868979642"/>
                  </a:ext>
                </a:extLst>
              </a:tr>
              <a:tr h="370840">
                <a:tc>
                  <a:txBody>
                    <a:bodyPr/>
                    <a:lstStyle/>
                    <a:p>
                      <a:r>
                        <a:rPr lang="en-US" sz="1000" b="1"/>
                        <a:t>firstinshi (First Insurance Co. of Hawaii) - 2016-08-13 19:25:18</a:t>
                      </a:r>
                      <a:r>
                        <a:rPr lang="en-US" sz="1000"/>
                        <a:t>
What a beautiful day for a Heart Walk. Congratulations to @hearthawaii on a successful walk and fundraiser. Here's to heart health!</a:t>
                      </a:r>
                      <a:endParaRPr lang="en-US" sz="1000"/>
                    </a:p>
                  </a:txBody>
                  <a:tcPr/>
                </a:tc>
                <a:tc>
                  <a:txBody>
                    <a:bodyPr/>
                    <a:lstStyle/>
                    <a:p>
                      <a:r>
                        <a:rPr lang="en-US" sz="1000"/>
                        <a:t>273</a:t>
                      </a:r>
                      <a:endParaRPr lang="en-US" sz="1000"/>
                    </a:p>
                  </a:txBody>
                  <a:tcPr/>
                </a:tc>
                <a:tc>
                  <a:txBody>
                    <a:bodyPr/>
                    <a:lstStyle/>
                    <a:p>
                      <a:r>
                        <a:rPr lang="en-US" sz="1000"/>
                        <a:t>1</a:t>
                      </a:r>
                      <a:endParaRPr lang="en-US" sz="1000"/>
                    </a:p>
                  </a:txBody>
                  <a:tcPr/>
                </a:tc>
                <a:tc>
                  <a:txBody>
                    <a:bodyPr/>
                    <a:lstStyle/>
                    <a:p>
                      <a:r>
                        <a:rPr lang="en-US" sz="1000"/>
                        <a:t>54.4732%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89903194"/>
                  </a:ext>
                </a:extLst>
              </a:tr>
              <a:tr h="370840">
                <a:tc>
                  <a:txBody>
                    <a:bodyPr/>
                    <a:lstStyle/>
                    <a:p>
                      <a:r>
                        <a:rPr lang="en-US" sz="1000" b="1"/>
                        <a:t>firstinshi (First Insurance Co. of Hawaii) - 2016-08-11 19:23:51</a:t>
                      </a:r>
                      <a:r>
                        <a:rPr lang="en-US" sz="1000"/>
                        <a:t>
Have shoes in every color under the sun? #FirstSelectPortfolio provides Hawaii’s most comprehensive renters coverage for you, your stuff, and your auto, because #InParadiseBadStillHappens - including theft. #renters #insurance #wevegothawaiicovered 
Get a quote at http:/campaigns.ficoh.com/fsp-renters-quote!</a:t>
                      </a:r>
                      <a:endParaRPr lang="en-US" sz="1000"/>
                    </a:p>
                  </a:txBody>
                  <a:tcPr/>
                </a:tc>
                <a:tc>
                  <a:txBody>
                    <a:bodyPr/>
                    <a:lstStyle/>
                    <a:p>
                      <a:r>
                        <a:rPr lang="en-US" sz="1000"/>
                        <a:t>256</a:t>
                      </a:r>
                      <a:endParaRPr lang="en-US" sz="1000"/>
                    </a:p>
                  </a:txBody>
                  <a:tcPr/>
                </a:tc>
                <a:tc>
                  <a:txBody>
                    <a:bodyPr/>
                    <a:lstStyle/>
                    <a:p>
                      <a:r>
                        <a:rPr lang="en-US" sz="1000"/>
                        <a:t>1</a:t>
                      </a:r>
                      <a:endParaRPr lang="en-US" sz="1000"/>
                    </a:p>
                  </a:txBody>
                  <a:tcPr/>
                </a:tc>
                <a:tc>
                  <a:txBody>
                    <a:bodyPr/>
                    <a:lstStyle/>
                    <a:p>
                      <a:r>
                        <a:rPr lang="en-US" sz="1000"/>
                        <a:t>54.2194%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69096035"/>
                  </a:ext>
                </a:extLst>
              </a:tr>
              <a:tr h="370840">
                <a:tc>
                  <a:txBody>
                    <a:bodyPr/>
                    <a:lstStyle/>
                    <a:p>
                      <a:r>
                        <a:rPr lang="en-US" sz="1000" b="1"/>
                        <a:t>firstinshi (First Insurance Co. of Hawaii) - 2016-08-04 18:05:45</a:t>
                      </a:r>
                      <a:r>
                        <a:rPr lang="en-US" sz="1000"/>
                        <a:t>
Love your weekend “toys”? #FirstSelectPortfolio provides Hawaii’s most comprehensive renters coverage for you, your stuff, and your auto, because #InParadiseBadStillHappens - including theft. #renters #insurance #wevegothawaiicovered
Visit http://campaigns.ficoh.com/fsp-renters-quote for a quote!</a:t>
                      </a:r>
                      <a:endParaRPr lang="en-US" sz="1000"/>
                    </a:p>
                  </a:txBody>
                  <a:tcPr/>
                </a:tc>
                <a:tc>
                  <a:txBody>
                    <a:bodyPr/>
                    <a:lstStyle/>
                    <a:p>
                      <a:r>
                        <a:rPr lang="en-US" sz="1000"/>
                        <a:t>190</a:t>
                      </a:r>
                      <a:endParaRPr lang="en-US" sz="1000"/>
                    </a:p>
                  </a:txBody>
                  <a:tcPr/>
                </a:tc>
                <a:tc>
                  <a:txBody>
                    <a:bodyPr/>
                    <a:lstStyle/>
                    <a:p>
                      <a:r>
                        <a:rPr lang="en-US" sz="1000"/>
                        <a:t>0</a:t>
                      </a:r>
                      <a:endParaRPr lang="en-US" sz="1000"/>
                    </a:p>
                  </a:txBody>
                  <a:tcPr/>
                </a:tc>
                <a:tc>
                  <a:txBody>
                    <a:bodyPr/>
                    <a:lstStyle/>
                    <a:p>
                      <a:r>
                        <a:rPr lang="en-US" sz="1000"/>
                        <a:t>51.9126%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46225976"/>
                  </a:ext>
                </a:extLst>
              </a:tr>
              <a:tr h="370840">
                <a:tc>
                  <a:txBody>
                    <a:bodyPr/>
                    <a:lstStyle/>
                    <a:p>
                      <a:r>
                        <a:rPr lang="en-US" sz="1000" b="1"/>
                        <a:t>firstinshi (First Insurance Co. of Hawaii) - 2016-08-22 16:01:31</a:t>
                      </a:r>
                      <a:r>
                        <a:rPr lang="en-US" sz="1000"/>
                        <a:t>
Love #movies? Can you guess this one? Leave a comment with your guess by August 25th and be entered to win a $25 @aguramenbistro and $25 @consolidatedhi gift card!  #inparadisebadstillhappens #guessthemovie #movienight #movie</a:t>
                      </a:r>
                      <a:endParaRPr lang="en-US" sz="1000"/>
                    </a:p>
                  </a:txBody>
                  <a:tcPr/>
                </a:tc>
                <a:tc>
                  <a:txBody>
                    <a:bodyPr/>
                    <a:lstStyle/>
                    <a:p>
                      <a:r>
                        <a:rPr lang="en-US" sz="1000"/>
                        <a:t>274</a:t>
                      </a:r>
                      <a:endParaRPr lang="en-US" sz="1000"/>
                    </a:p>
                  </a:txBody>
                  <a:tcPr/>
                </a:tc>
                <a:tc>
                  <a:txBody>
                    <a:bodyPr/>
                    <a:lstStyle/>
                    <a:p>
                      <a:r>
                        <a:rPr lang="en-US" sz="1000"/>
                        <a:t>16</a:t>
                      </a:r>
                      <a:endParaRPr lang="en-US" sz="1000"/>
                    </a:p>
                  </a:txBody>
                  <a:tcPr/>
                </a:tc>
                <a:tc>
                  <a:txBody>
                    <a:bodyPr/>
                    <a:lstStyle/>
                    <a:p>
                      <a:r>
                        <a:rPr lang="en-US" sz="1000"/>
                        <a:t>46.2520%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00618961"/>
                  </a:ext>
                </a:extLst>
              </a:tr>
              <a:tr h="370840">
                <a:tc>
                  <a:txBody>
                    <a:bodyPr/>
                    <a:lstStyle/>
                    <a:p>
                      <a:r>
                        <a:rPr lang="en-US" sz="1000" b="1"/>
                        <a:t>firstinshi (First Insurance Co. of Hawaii) - 2016-09-12 12:55:14</a:t>
                      </a:r>
                      <a:r>
                        <a:rPr lang="en-US" sz="1000"/>
                        <a:t>
We had a great time volunteering at HUGS' #Surf4Hugs event on Saturday. Seeing the joy on kids' faces when they catch their first wave... priceless!</a:t>
                      </a:r>
                      <a:endParaRPr lang="en-US" sz="1000"/>
                    </a:p>
                  </a:txBody>
                  <a:tcPr/>
                </a:tc>
                <a:tc>
                  <a:txBody>
                    <a:bodyPr/>
                    <a:lstStyle/>
                    <a:p>
                      <a:r>
                        <a:rPr lang="en-US" sz="1000"/>
                        <a:t>255</a:t>
                      </a:r>
                      <a:endParaRPr lang="en-US" sz="1000"/>
                    </a:p>
                  </a:txBody>
                  <a:tcPr/>
                </a:tc>
                <a:tc>
                  <a:txBody>
                    <a:bodyPr/>
                    <a:lstStyle/>
                    <a:p>
                      <a:r>
                        <a:rPr lang="en-US" sz="1000"/>
                        <a:t>4</a:t>
                      </a:r>
                      <a:endParaRPr lang="en-US" sz="1000"/>
                    </a:p>
                  </a:txBody>
                  <a:tcPr/>
                </a:tc>
                <a:tc>
                  <a:txBody>
                    <a:bodyPr/>
                    <a:lstStyle/>
                    <a:p>
                      <a:r>
                        <a:rPr lang="en-US" sz="1000"/>
                        <a:t>31.6239%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4130261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6290289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458</Words>
  <Application>Microsoft Office PowerPoint</Application>
  <PresentationFormat>On-screen Show (4:3)</PresentationFormat>
  <Paragraphs>216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dc:title>
  <dc:creator>Administrator</dc:creator>
  <cp:lastModifiedBy>Administrator</cp:lastModifiedBy>
  <cp:revision>1</cp:revision>
  <dcterms:created xsi:type="dcterms:W3CDTF">2017-03-08T19:01:36Z</dcterms:created>
  <dcterms:modified xsi:type="dcterms:W3CDTF">2017-03-08T19:02:00Z</dcterms:modified>
</cp:coreProperties>
</file>