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1066</c:v>
                </c:pt>
                <c:pt idx="1">
                  <c:v>1157</c:v>
                </c:pt>
                <c:pt idx="2">
                  <c:v>1258</c:v>
                </c:pt>
                <c:pt idx="3">
                  <c:v>1278</c:v>
                </c:pt>
                <c:pt idx="4">
                  <c:v>1280</c:v>
                </c:pt>
                <c:pt idx="5">
                  <c:v>1275</c:v>
                </c:pt>
                <c:pt idx="6">
                  <c:v>1291</c:v>
                </c:pt>
                <c:pt idx="7">
                  <c:v>1304</c:v>
                </c:pt>
                <c:pt idx="8">
                  <c:v>1312</c:v>
                </c:pt>
                <c:pt idx="9">
                  <c:v>1312</c:v>
                </c:pt>
                <c:pt idx="10">
                  <c:v>1312</c:v>
                </c:pt>
                <c:pt idx="11">
                  <c:v>1317</c:v>
                </c:pt>
              </c:numCache>
            </c:numRef>
          </c:val>
          <c:extLst>
            <c:ext xmlns:c16="http://schemas.microsoft.com/office/drawing/2014/chart" uri="{C3380CC4-5D6E-409C-BE32-E72D297353CC}">
              <c16:uniqueId val="{00000000-EAAD-483A-BBE9-E9004500B147}"/>
            </c:ext>
          </c:extLst>
        </c:ser>
        <c:ser>
          <c:idx val="1"/>
          <c:order val="1"/>
          <c:tx>
            <c:strRef>
              <c:f>Sheet1!$C$1</c:f>
              <c:strCache>
                <c:ptCount val="1"/>
                <c:pt idx="0">
                  <c:v>Twitter</c:v>
                </c:pt>
              </c:strCache>
            </c:strRef>
          </c:tx>
          <c:spPr>
            <a:solidFill>
              <a:schemeClr val="accent2"/>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Sheet1!$C$2:$C$13</c:f>
              <c:numCache>
                <c:formatCode>General</c:formatCode>
                <c:ptCount val="12"/>
                <c:pt idx="7">
                  <c:v>1157</c:v>
                </c:pt>
                <c:pt idx="8">
                  <c:v>1159</c:v>
                </c:pt>
                <c:pt idx="9">
                  <c:v>1162</c:v>
                </c:pt>
                <c:pt idx="10">
                  <c:v>1174</c:v>
                </c:pt>
                <c:pt idx="11">
                  <c:v>1174</c:v>
                </c:pt>
              </c:numCache>
            </c:numRef>
          </c:val>
          <c:extLst>
            <c:ext xmlns:c16="http://schemas.microsoft.com/office/drawing/2014/chart" uri="{C3380CC4-5D6E-409C-BE32-E72D297353CC}">
              <c16:uniqueId val="{00000001-EAAD-483A-BBE9-E9004500B147}"/>
            </c:ext>
          </c:extLst>
        </c:ser>
        <c:ser>
          <c:idx val="2"/>
          <c:order val="2"/>
          <c:tx>
            <c:strRef>
              <c:f>Sheet1!$D$1</c:f>
              <c:strCache>
                <c:ptCount val="1"/>
                <c:pt idx="0">
                  <c:v>YouTube</c:v>
                </c:pt>
              </c:strCache>
            </c:strRef>
          </c:tx>
          <c:spPr>
            <a:solidFill>
              <a:schemeClr val="accent3"/>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Sheet1!$D$2:$D$13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2-EAAD-483A-BBE9-E9004500B147}"/>
            </c:ext>
          </c:extLst>
        </c:ser>
        <c:ser>
          <c:idx val="3"/>
          <c:order val="3"/>
          <c:tx>
            <c:strRef>
              <c:f>Sheet1!$E$1</c:f>
              <c:strCache>
                <c:ptCount val="1"/>
                <c:pt idx="0">
                  <c:v>Google+</c:v>
                </c:pt>
              </c:strCache>
            </c:strRef>
          </c:tx>
          <c:spPr>
            <a:solidFill>
              <a:schemeClr val="accent4"/>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Sheet1!$E$2:$E$13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3-EAAD-483A-BBE9-E9004500B147}"/>
            </c:ext>
          </c:extLst>
        </c:ser>
        <c:ser>
          <c:idx val="4"/>
          <c:order val="4"/>
          <c:tx>
            <c:strRef>
              <c:f>Sheet1!$F$1</c:f>
              <c:strCache>
                <c:ptCount val="1"/>
                <c:pt idx="0">
                  <c:v>LinkedIn</c:v>
                </c:pt>
              </c:strCache>
            </c:strRef>
          </c:tx>
          <c:spPr>
            <a:solidFill>
              <a:schemeClr val="accent5"/>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Sheet1!$F$2:$F$13</c:f>
              <c:numCache>
                <c:formatCode>General</c:formatCode>
                <c:ptCount val="12"/>
                <c:pt idx="7">
                  <c:v>722</c:v>
                </c:pt>
                <c:pt idx="8">
                  <c:v>732</c:v>
                </c:pt>
                <c:pt idx="9">
                  <c:v>740</c:v>
                </c:pt>
                <c:pt idx="10">
                  <c:v>757</c:v>
                </c:pt>
                <c:pt idx="11">
                  <c:v>766</c:v>
                </c:pt>
              </c:numCache>
            </c:numRef>
          </c:val>
          <c:extLst>
            <c:ext xmlns:c16="http://schemas.microsoft.com/office/drawing/2014/chart" uri="{C3380CC4-5D6E-409C-BE32-E72D297353CC}">
              <c16:uniqueId val="{00000004-EAAD-483A-BBE9-E9004500B147}"/>
            </c:ext>
          </c:extLst>
        </c:ser>
        <c:ser>
          <c:idx val="5"/>
          <c:order val="5"/>
          <c:tx>
            <c:strRef>
              <c:f>Sheet1!$G$1</c:f>
              <c:strCache>
                <c:ptCount val="1"/>
                <c:pt idx="0">
                  <c:v>Instagram</c:v>
                </c:pt>
              </c:strCache>
            </c:strRef>
          </c:tx>
          <c:spPr>
            <a:solidFill>
              <a:schemeClr val="accent6"/>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Sheet1!$G$2:$G$13</c:f>
              <c:numCache>
                <c:formatCode>General</c:formatCode>
                <c:ptCount val="12"/>
                <c:pt idx="7">
                  <c:v>706</c:v>
                </c:pt>
                <c:pt idx="8">
                  <c:v>1163</c:v>
                </c:pt>
                <c:pt idx="9">
                  <c:v>1474</c:v>
                </c:pt>
                <c:pt idx="10">
                  <c:v>2001</c:v>
                </c:pt>
                <c:pt idx="11">
                  <c:v>2255</c:v>
                </c:pt>
              </c:numCache>
            </c:numRef>
          </c:val>
          <c:extLst>
            <c:ext xmlns:c16="http://schemas.microsoft.com/office/drawing/2014/chart" uri="{C3380CC4-5D6E-409C-BE32-E72D297353CC}">
              <c16:uniqueId val="{00000005-EAAD-483A-BBE9-E9004500B147}"/>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Sheet1!$H$2:$H$13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6-EAAD-483A-BBE9-E9004500B147}"/>
            </c:ext>
          </c:extLst>
        </c:ser>
        <c:dLbls>
          <c:showLegendKey val="0"/>
          <c:showVal val="0"/>
          <c:showCatName val="0"/>
          <c:showSerName val="0"/>
          <c:showPercent val="0"/>
          <c:showBubbleSize val="0"/>
        </c:dLbls>
        <c:gapWidth val="219"/>
        <c:overlap val="-27"/>
        <c:axId val="165613544"/>
        <c:axId val="233658016"/>
      </c:barChart>
      <c:dateAx>
        <c:axId val="165613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658016"/>
        <c:crosses val="autoZero"/>
        <c:auto val="1"/>
        <c:lblOffset val="100"/>
        <c:baseTimeUnit val="months"/>
      </c:dateAx>
      <c:valAx>
        <c:axId val="233658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5613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0</c:v>
                </c:pt>
                <c:pt idx="1">
                  <c:v>91</c:v>
                </c:pt>
                <c:pt idx="2">
                  <c:v>101</c:v>
                </c:pt>
                <c:pt idx="3">
                  <c:v>20</c:v>
                </c:pt>
                <c:pt idx="4">
                  <c:v>2</c:v>
                </c:pt>
                <c:pt idx="5">
                  <c:v>-5</c:v>
                </c:pt>
                <c:pt idx="6">
                  <c:v>16</c:v>
                </c:pt>
                <c:pt idx="7">
                  <c:v>13</c:v>
                </c:pt>
                <c:pt idx="8">
                  <c:v>8</c:v>
                </c:pt>
                <c:pt idx="9">
                  <c:v>0</c:v>
                </c:pt>
                <c:pt idx="10">
                  <c:v>0</c:v>
                </c:pt>
                <c:pt idx="11">
                  <c:v>5</c:v>
                </c:pt>
              </c:numCache>
            </c:numRef>
          </c:val>
          <c:extLst>
            <c:ext xmlns:c16="http://schemas.microsoft.com/office/drawing/2014/chart" uri="{C3380CC4-5D6E-409C-BE32-E72D297353CC}">
              <c16:uniqueId val="{00000000-9403-4516-81F7-08701EB4D40F}"/>
            </c:ext>
          </c:extLst>
        </c:ser>
        <c:dLbls>
          <c:showLegendKey val="0"/>
          <c:showVal val="0"/>
          <c:showCatName val="0"/>
          <c:showSerName val="0"/>
          <c:showPercent val="0"/>
          <c:showBubbleSize val="0"/>
        </c:dLbls>
        <c:gapWidth val="219"/>
        <c:overlap val="-27"/>
        <c:axId val="271617376"/>
        <c:axId val="271615736"/>
      </c:barChart>
      <c:dateAx>
        <c:axId val="271617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615736"/>
        <c:crosses val="autoZero"/>
        <c:auto val="1"/>
        <c:lblOffset val="100"/>
        <c:baseTimeUnit val="months"/>
      </c:dateAx>
      <c:valAx>
        <c:axId val="271615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617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28</c:v>
                </c:pt>
                <c:pt idx="1">
                  <c:v>96</c:v>
                </c:pt>
                <c:pt idx="2">
                  <c:v>76</c:v>
                </c:pt>
                <c:pt idx="3">
                  <c:v>45</c:v>
                </c:pt>
                <c:pt idx="4">
                  <c:v>35</c:v>
                </c:pt>
                <c:pt idx="5">
                  <c:v>24</c:v>
                </c:pt>
                <c:pt idx="6">
                  <c:v>26</c:v>
                </c:pt>
                <c:pt idx="7">
                  <c:v>31</c:v>
                </c:pt>
                <c:pt idx="8">
                  <c:v>18</c:v>
                </c:pt>
                <c:pt idx="9">
                  <c:v>12</c:v>
                </c:pt>
                <c:pt idx="10">
                  <c:v>22</c:v>
                </c:pt>
                <c:pt idx="11">
                  <c:v>23</c:v>
                </c:pt>
              </c:numCache>
            </c:numRef>
          </c:val>
          <c:extLst>
            <c:ext xmlns:c16="http://schemas.microsoft.com/office/drawing/2014/chart" uri="{C3380CC4-5D6E-409C-BE32-E72D297353CC}">
              <c16:uniqueId val="{00000000-2AFF-4BEF-9322-77BEC9BFA0AB}"/>
            </c:ext>
          </c:extLst>
        </c:ser>
        <c:dLbls>
          <c:showLegendKey val="0"/>
          <c:showVal val="0"/>
          <c:showCatName val="0"/>
          <c:showSerName val="0"/>
          <c:showPercent val="0"/>
          <c:showBubbleSize val="0"/>
        </c:dLbls>
        <c:gapWidth val="219"/>
        <c:overlap val="-27"/>
        <c:axId val="272767448"/>
        <c:axId val="272766136"/>
      </c:barChart>
      <c:dateAx>
        <c:axId val="272767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766136"/>
        <c:crosses val="autoZero"/>
        <c:auto val="1"/>
        <c:lblOffset val="100"/>
        <c:baseTimeUnit val="months"/>
      </c:dateAx>
      <c:valAx>
        <c:axId val="272766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767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11657</c:v>
                </c:pt>
                <c:pt idx="1">
                  <c:v>60853</c:v>
                </c:pt>
                <c:pt idx="2">
                  <c:v>48605</c:v>
                </c:pt>
                <c:pt idx="3">
                  <c:v>11702</c:v>
                </c:pt>
                <c:pt idx="4">
                  <c:v>16135</c:v>
                </c:pt>
                <c:pt idx="5">
                  <c:v>9999</c:v>
                </c:pt>
                <c:pt idx="6">
                  <c:v>34940</c:v>
                </c:pt>
                <c:pt idx="7">
                  <c:v>59810</c:v>
                </c:pt>
                <c:pt idx="8">
                  <c:v>28639</c:v>
                </c:pt>
                <c:pt idx="9">
                  <c:v>11213</c:v>
                </c:pt>
                <c:pt idx="10">
                  <c:v>12089</c:v>
                </c:pt>
                <c:pt idx="11">
                  <c:v>19329</c:v>
                </c:pt>
              </c:numCache>
            </c:numRef>
          </c:val>
          <c:extLst>
            <c:ext xmlns:c16="http://schemas.microsoft.com/office/drawing/2014/chart" uri="{C3380CC4-5D6E-409C-BE32-E72D297353CC}">
              <c16:uniqueId val="{00000000-4BC5-4FE7-B4A2-FF2508282C70}"/>
            </c:ext>
          </c:extLst>
        </c:ser>
        <c:dLbls>
          <c:showLegendKey val="0"/>
          <c:showVal val="0"/>
          <c:showCatName val="0"/>
          <c:showSerName val="0"/>
          <c:showPercent val="0"/>
          <c:showBubbleSize val="0"/>
        </c:dLbls>
        <c:gapWidth val="219"/>
        <c:overlap val="-27"/>
        <c:axId val="272765480"/>
        <c:axId val="272765808"/>
      </c:barChart>
      <c:dateAx>
        <c:axId val="272765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765808"/>
        <c:crosses val="autoZero"/>
        <c:auto val="1"/>
        <c:lblOffset val="100"/>
        <c:baseTimeUnit val="months"/>
      </c:dateAx>
      <c:valAx>
        <c:axId val="272765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765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8">
                  <c:v>2</c:v>
                </c:pt>
                <c:pt idx="9">
                  <c:v>3</c:v>
                </c:pt>
                <c:pt idx="10">
                  <c:v>12</c:v>
                </c:pt>
                <c:pt idx="11">
                  <c:v>0</c:v>
                </c:pt>
              </c:numCache>
            </c:numRef>
          </c:val>
          <c:extLst>
            <c:ext xmlns:c16="http://schemas.microsoft.com/office/drawing/2014/chart" uri="{C3380CC4-5D6E-409C-BE32-E72D297353CC}">
              <c16:uniqueId val="{00000000-CBD7-4AD9-87CF-16941478DEC9}"/>
            </c:ext>
          </c:extLst>
        </c:ser>
        <c:dLbls>
          <c:showLegendKey val="0"/>
          <c:showVal val="0"/>
          <c:showCatName val="0"/>
          <c:showSerName val="0"/>
          <c:showPercent val="0"/>
          <c:showBubbleSize val="0"/>
        </c:dLbls>
        <c:gapWidth val="219"/>
        <c:overlap val="-27"/>
        <c:axId val="279636712"/>
        <c:axId val="279635728"/>
      </c:barChart>
      <c:dateAx>
        <c:axId val="279636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635728"/>
        <c:crosses val="autoZero"/>
        <c:auto val="1"/>
        <c:lblOffset val="100"/>
        <c:baseTimeUnit val="months"/>
      </c:dateAx>
      <c:valAx>
        <c:axId val="279635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636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1</c:v>
                </c:pt>
                <c:pt idx="1">
                  <c:v>0</c:v>
                </c:pt>
                <c:pt idx="2">
                  <c:v>0</c:v>
                </c:pt>
                <c:pt idx="3">
                  <c:v>0</c:v>
                </c:pt>
                <c:pt idx="4">
                  <c:v>1</c:v>
                </c:pt>
                <c:pt idx="5">
                  <c:v>1</c:v>
                </c:pt>
                <c:pt idx="6">
                  <c:v>0</c:v>
                </c:pt>
                <c:pt idx="7">
                  <c:v>1</c:v>
                </c:pt>
                <c:pt idx="8">
                  <c:v>0</c:v>
                </c:pt>
                <c:pt idx="9">
                  <c:v>1</c:v>
                </c:pt>
                <c:pt idx="10">
                  <c:v>1</c:v>
                </c:pt>
                <c:pt idx="11">
                  <c:v>1</c:v>
                </c:pt>
              </c:numCache>
            </c:numRef>
          </c:val>
          <c:extLst>
            <c:ext xmlns:c16="http://schemas.microsoft.com/office/drawing/2014/chart" uri="{C3380CC4-5D6E-409C-BE32-E72D297353CC}">
              <c16:uniqueId val="{00000000-8D17-44F4-A12D-89141000D285}"/>
            </c:ext>
          </c:extLst>
        </c:ser>
        <c:dLbls>
          <c:showLegendKey val="0"/>
          <c:showVal val="0"/>
          <c:showCatName val="0"/>
          <c:showSerName val="0"/>
          <c:showPercent val="0"/>
          <c:showBubbleSize val="0"/>
        </c:dLbls>
        <c:gapWidth val="219"/>
        <c:overlap val="-27"/>
        <c:axId val="279646224"/>
        <c:axId val="279648848"/>
      </c:barChart>
      <c:dateAx>
        <c:axId val="279646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648848"/>
        <c:crosses val="autoZero"/>
        <c:auto val="1"/>
        <c:lblOffset val="100"/>
        <c:baseTimeUnit val="months"/>
      </c:dateAx>
      <c:valAx>
        <c:axId val="279648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646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8">
                  <c:v>10</c:v>
                </c:pt>
                <c:pt idx="9">
                  <c:v>8</c:v>
                </c:pt>
                <c:pt idx="10">
                  <c:v>17</c:v>
                </c:pt>
                <c:pt idx="11">
                  <c:v>9</c:v>
                </c:pt>
              </c:numCache>
            </c:numRef>
          </c:val>
          <c:extLst>
            <c:ext xmlns:c16="http://schemas.microsoft.com/office/drawing/2014/chart" uri="{C3380CC4-5D6E-409C-BE32-E72D297353CC}">
              <c16:uniqueId val="{00000000-41AA-4C19-ACE0-196EE9B76B2F}"/>
            </c:ext>
          </c:extLst>
        </c:ser>
        <c:dLbls>
          <c:showLegendKey val="0"/>
          <c:showVal val="0"/>
          <c:showCatName val="0"/>
          <c:showSerName val="0"/>
          <c:showPercent val="0"/>
          <c:showBubbleSize val="0"/>
        </c:dLbls>
        <c:gapWidth val="219"/>
        <c:overlap val="-27"/>
        <c:axId val="284882560"/>
        <c:axId val="284884528"/>
      </c:barChart>
      <c:dateAx>
        <c:axId val="284882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884528"/>
        <c:crosses val="autoZero"/>
        <c:auto val="1"/>
        <c:lblOffset val="100"/>
        <c:baseTimeUnit val="months"/>
      </c:dateAx>
      <c:valAx>
        <c:axId val="284884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882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0</c:v>
                </c:pt>
                <c:pt idx="1">
                  <c:v>0</c:v>
                </c:pt>
                <c:pt idx="2">
                  <c:v>0</c:v>
                </c:pt>
                <c:pt idx="3">
                  <c:v>0</c:v>
                </c:pt>
                <c:pt idx="4">
                  <c:v>14</c:v>
                </c:pt>
                <c:pt idx="5">
                  <c:v>19</c:v>
                </c:pt>
                <c:pt idx="6">
                  <c:v>15</c:v>
                </c:pt>
                <c:pt idx="7">
                  <c:v>15</c:v>
                </c:pt>
                <c:pt idx="8">
                  <c:v>18</c:v>
                </c:pt>
                <c:pt idx="9">
                  <c:v>18</c:v>
                </c:pt>
                <c:pt idx="10">
                  <c:v>25</c:v>
                </c:pt>
                <c:pt idx="11">
                  <c:v>35</c:v>
                </c:pt>
              </c:numCache>
            </c:numRef>
          </c:val>
          <c:extLst>
            <c:ext xmlns:c16="http://schemas.microsoft.com/office/drawing/2014/chart" uri="{C3380CC4-5D6E-409C-BE32-E72D297353CC}">
              <c16:uniqueId val="{00000000-126B-46EC-90A5-20FA3FB5008D}"/>
            </c:ext>
          </c:extLst>
        </c:ser>
        <c:dLbls>
          <c:showLegendKey val="0"/>
          <c:showVal val="0"/>
          <c:showCatName val="0"/>
          <c:showSerName val="0"/>
          <c:showPercent val="0"/>
          <c:showBubbleSize val="0"/>
        </c:dLbls>
        <c:gapWidth val="219"/>
        <c:overlap val="-27"/>
        <c:axId val="233657360"/>
        <c:axId val="233657688"/>
      </c:barChart>
      <c:dateAx>
        <c:axId val="233657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657688"/>
        <c:crosses val="autoZero"/>
        <c:auto val="1"/>
        <c:lblOffset val="100"/>
        <c:baseTimeUnit val="months"/>
      </c:dateAx>
      <c:valAx>
        <c:axId val="233657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657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 (First Insurance Co. of Hawaii)</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8">
                  <c:v>457</c:v>
                </c:pt>
                <c:pt idx="9">
                  <c:v>311</c:v>
                </c:pt>
                <c:pt idx="10">
                  <c:v>527</c:v>
                </c:pt>
                <c:pt idx="11">
                  <c:v>254</c:v>
                </c:pt>
              </c:numCache>
            </c:numRef>
          </c:val>
          <c:extLst>
            <c:ext xmlns:c16="http://schemas.microsoft.com/office/drawing/2014/chart" uri="{C3380CC4-5D6E-409C-BE32-E72D297353CC}">
              <c16:uniqueId val="{00000000-4F23-4D09-B944-81EFE1A3BDFF}"/>
            </c:ext>
          </c:extLst>
        </c:ser>
        <c:dLbls>
          <c:showLegendKey val="0"/>
          <c:showVal val="0"/>
          <c:showCatName val="0"/>
          <c:showSerName val="0"/>
          <c:showPercent val="0"/>
          <c:showBubbleSize val="0"/>
        </c:dLbls>
        <c:gapWidth val="219"/>
        <c:overlap val="-27"/>
        <c:axId val="319843376"/>
        <c:axId val="319839112"/>
      </c:barChart>
      <c:dateAx>
        <c:axId val="319843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839112"/>
        <c:crosses val="autoZero"/>
        <c:auto val="1"/>
        <c:lblOffset val="100"/>
        <c:baseTimeUnit val="months"/>
      </c:dateAx>
      <c:valAx>
        <c:axId val="319839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84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 (First Insurance Co. of Hawaii)</c:v>
                </c:pt>
              </c:strCache>
            </c:strRef>
          </c:tx>
          <c:spPr>
            <a:solidFill>
              <a:schemeClr val="accent1"/>
            </a:solidFill>
            <a:ln>
              <a:noFill/>
            </a:ln>
            <a:effectLst/>
          </c:spPr>
          <c:invertIfNegative val="0"/>
          <c:cat>
            <c:numRef>
              <c:f>Sheet1!$A$2:$A$13</c:f>
              <c:numCache>
                <c:formatCode>m/d/yyyy</c:formatCode>
                <c:ptCount val="12"/>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numCache>
            </c:numRef>
          </c:cat>
          <c:val>
            <c:numRef>
              <c:f>Sheet1!$B$2:$B$13</c:f>
              <c:numCache>
                <c:formatCode>General</c:formatCode>
                <c:ptCount val="12"/>
                <c:pt idx="0">
                  <c:v>5</c:v>
                </c:pt>
                <c:pt idx="1">
                  <c:v>9</c:v>
                </c:pt>
                <c:pt idx="2">
                  <c:v>13</c:v>
                </c:pt>
                <c:pt idx="3">
                  <c:v>12</c:v>
                </c:pt>
                <c:pt idx="4">
                  <c:v>26</c:v>
                </c:pt>
                <c:pt idx="5">
                  <c:v>31</c:v>
                </c:pt>
                <c:pt idx="6">
                  <c:v>93</c:v>
                </c:pt>
                <c:pt idx="7">
                  <c:v>179</c:v>
                </c:pt>
                <c:pt idx="8">
                  <c:v>171</c:v>
                </c:pt>
                <c:pt idx="9">
                  <c:v>135</c:v>
                </c:pt>
                <c:pt idx="10">
                  <c:v>130</c:v>
                </c:pt>
                <c:pt idx="11">
                  <c:v>125</c:v>
                </c:pt>
              </c:numCache>
            </c:numRef>
          </c:val>
          <c:extLst>
            <c:ext xmlns:c16="http://schemas.microsoft.com/office/drawing/2014/chart" uri="{C3380CC4-5D6E-409C-BE32-E72D297353CC}">
              <c16:uniqueId val="{00000000-F789-49E4-BCC1-D8B691963622}"/>
            </c:ext>
          </c:extLst>
        </c:ser>
        <c:dLbls>
          <c:showLegendKey val="0"/>
          <c:showVal val="0"/>
          <c:showCatName val="0"/>
          <c:showSerName val="0"/>
          <c:showPercent val="0"/>
          <c:showBubbleSize val="0"/>
        </c:dLbls>
        <c:gapWidth val="219"/>
        <c:overlap val="-27"/>
        <c:axId val="319840096"/>
        <c:axId val="319839768"/>
      </c:barChart>
      <c:dateAx>
        <c:axId val="319840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839768"/>
        <c:crosses val="autoZero"/>
        <c:auto val="1"/>
        <c:lblOffset val="100"/>
        <c:baseTimeUnit val="months"/>
      </c:dateAx>
      <c:valAx>
        <c:axId val="319839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840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FICOH</a:t>
            </a:r>
            <a:endParaRPr lang="en-US"/>
          </a:p>
        </p:txBody>
      </p:sp>
      <p:sp>
        <p:nvSpPr>
          <p:cNvPr id="3" name="Subtitle 2"/>
          <p:cNvSpPr>
            <a:spLocks noGrp="1"/>
          </p:cNvSpPr>
          <p:nvPr>
            <p:ph type="subTitle" idx="1"/>
          </p:nvPr>
        </p:nvSpPr>
        <p:spPr/>
        <p:txBody>
          <a:bodyPr/>
          <a:lstStyle/>
          <a:p>
            <a:r>
              <a:rPr lang="en-US"/>
              <a:t>Philadelphia Insurance Companies</a:t>
            </a:r>
            <a:endParaRPr lang="en-US"/>
          </a:p>
        </p:txBody>
      </p:sp>
    </p:spTree>
    <p:extLst>
      <p:ext uri="{BB962C8B-B14F-4D97-AF65-F5344CB8AC3E}">
        <p14:creationId xmlns:p14="http://schemas.microsoft.com/office/powerpoint/2010/main" val="23857321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6400019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6501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79101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94086123"/>
                    </a:ext>
                  </a:extLst>
                </a:gridCol>
                <a:gridCol w="740664">
                  <a:extLst>
                    <a:ext uri="{9D8B030D-6E8A-4147-A177-3AD203B41FA5}">
                      <a16:colId xmlns:a16="http://schemas.microsoft.com/office/drawing/2014/main" val="542678541"/>
                    </a:ext>
                  </a:extLst>
                </a:gridCol>
                <a:gridCol w="740664">
                  <a:extLst>
                    <a:ext uri="{9D8B030D-6E8A-4147-A177-3AD203B41FA5}">
                      <a16:colId xmlns:a16="http://schemas.microsoft.com/office/drawing/2014/main" val="3205702603"/>
                    </a:ext>
                  </a:extLst>
                </a:gridCol>
                <a:gridCol w="740664">
                  <a:extLst>
                    <a:ext uri="{9D8B030D-6E8A-4147-A177-3AD203B41FA5}">
                      <a16:colId xmlns:a16="http://schemas.microsoft.com/office/drawing/2014/main" val="90321770"/>
                    </a:ext>
                  </a:extLst>
                </a:gridCol>
                <a:gridCol w="740664">
                  <a:extLst>
                    <a:ext uri="{9D8B030D-6E8A-4147-A177-3AD203B41FA5}">
                      <a16:colId xmlns:a16="http://schemas.microsoft.com/office/drawing/2014/main" val="2483193165"/>
                    </a:ext>
                  </a:extLst>
                </a:gridCol>
                <a:gridCol w="740664">
                  <a:extLst>
                    <a:ext uri="{9D8B030D-6E8A-4147-A177-3AD203B41FA5}">
                      <a16:colId xmlns:a16="http://schemas.microsoft.com/office/drawing/2014/main" val="1504054942"/>
                    </a:ext>
                  </a:extLst>
                </a:gridCol>
                <a:gridCol w="740664">
                  <a:extLst>
                    <a:ext uri="{9D8B030D-6E8A-4147-A177-3AD203B41FA5}">
                      <a16:colId xmlns:a16="http://schemas.microsoft.com/office/drawing/2014/main" val="2977674793"/>
                    </a:ext>
                  </a:extLst>
                </a:gridCol>
                <a:gridCol w="740664">
                  <a:extLst>
                    <a:ext uri="{9D8B030D-6E8A-4147-A177-3AD203B41FA5}">
                      <a16:colId xmlns:a16="http://schemas.microsoft.com/office/drawing/2014/main" val="96736725"/>
                    </a:ext>
                  </a:extLst>
                </a:gridCol>
                <a:gridCol w="740664">
                  <a:extLst>
                    <a:ext uri="{9D8B030D-6E8A-4147-A177-3AD203B41FA5}">
                      <a16:colId xmlns:a16="http://schemas.microsoft.com/office/drawing/2014/main" val="226696673"/>
                    </a:ext>
                  </a:extLst>
                </a:gridCol>
                <a:gridCol w="740664">
                  <a:extLst>
                    <a:ext uri="{9D8B030D-6E8A-4147-A177-3AD203B41FA5}">
                      <a16:colId xmlns:a16="http://schemas.microsoft.com/office/drawing/2014/main" val="4056356972"/>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1582509323"/>
                  </a:ext>
                </a:extLst>
              </a:tr>
              <a:tr h="370840">
                <a:tc>
                  <a:txBody>
                    <a:bodyPr/>
                    <a:lstStyle/>
                    <a:p>
                      <a:r>
                        <a:rPr lang="en-US" sz="1000"/>
                        <a:t>First Insurance Company of Hawaii</a:t>
                      </a:r>
                      <a:endParaRPr lang="en-US" sz="1000"/>
                    </a:p>
                  </a:txBody>
                  <a:tcPr/>
                </a:tc>
                <a:tc>
                  <a:txBody>
                    <a:bodyPr/>
                    <a:lstStyle/>
                    <a:p>
                      <a:r>
                        <a:rPr lang="en-US" sz="1000"/>
                        <a:t>1320</a:t>
                      </a:r>
                      <a:endParaRPr lang="en-US" sz="1000"/>
                    </a:p>
                  </a:txBody>
                  <a:tcPr/>
                </a:tc>
                <a:tc>
                  <a:txBody>
                    <a:bodyPr/>
                    <a:lstStyle/>
                    <a:p>
                      <a:r>
                        <a:rPr lang="en-US" sz="1000"/>
                        <a:t>5</a:t>
                      </a:r>
                      <a:endParaRPr lang="en-US" sz="1000"/>
                    </a:p>
                  </a:txBody>
                  <a:tcPr/>
                </a:tc>
                <a:tc>
                  <a:txBody>
                    <a:bodyPr/>
                    <a:lstStyle/>
                    <a:p>
                      <a:r>
                        <a:rPr lang="en-US" sz="1000"/>
                        <a:t>11</a:t>
                      </a:r>
                      <a:endParaRPr lang="en-US" sz="1000"/>
                    </a:p>
                  </a:txBody>
                  <a:tcPr/>
                </a:tc>
                <a:tc>
                  <a:txBody>
                    <a:bodyPr/>
                    <a:lstStyle/>
                    <a:p>
                      <a:r>
                        <a:rPr lang="en-US" sz="1000"/>
                        <a:t>168</a:t>
                      </a:r>
                      <a:endParaRPr lang="en-US" sz="1000"/>
                    </a:p>
                  </a:txBody>
                  <a:tcPr/>
                </a:tc>
                <a:tc>
                  <a:txBody>
                    <a:bodyPr/>
                    <a:lstStyle/>
                    <a:p>
                      <a:r>
                        <a:rPr lang="en-US" sz="1000"/>
                        <a:t>2</a:t>
                      </a:r>
                      <a:endParaRPr lang="en-US" sz="1000"/>
                    </a:p>
                  </a:txBody>
                  <a:tcPr/>
                </a:tc>
                <a:tc>
                  <a:txBody>
                    <a:bodyPr/>
                    <a:lstStyle/>
                    <a:p>
                      <a:r>
                        <a:rPr lang="en-US" sz="1000"/>
                        <a:t>8</a:t>
                      </a:r>
                      <a:endParaRPr lang="en-US" sz="1000"/>
                    </a:p>
                  </a:txBody>
                  <a:tcPr/>
                </a:tc>
                <a:tc>
                  <a:txBody>
                    <a:bodyPr/>
                    <a:lstStyle/>
                    <a:p>
                      <a:r>
                        <a:rPr lang="en-US" sz="1000"/>
                        <a:t>0</a:t>
                      </a:r>
                      <a:endParaRPr lang="en-US" sz="1000"/>
                    </a:p>
                  </a:txBody>
                  <a:tcPr/>
                </a:tc>
                <a:tc>
                  <a:txBody>
                    <a:bodyPr/>
                    <a:lstStyle/>
                    <a:p>
                      <a:r>
                        <a:rPr lang="en-US" sz="1000"/>
                        <a:t>1.2287%</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51333734"/>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36301419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8257303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41147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5156244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33439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5875036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58259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76844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55244500"/>
                    </a:ext>
                  </a:extLst>
                </a:gridCol>
                <a:gridCol w="658368">
                  <a:extLst>
                    <a:ext uri="{9D8B030D-6E8A-4147-A177-3AD203B41FA5}">
                      <a16:colId xmlns:a16="http://schemas.microsoft.com/office/drawing/2014/main" val="2068565294"/>
                    </a:ext>
                  </a:extLst>
                </a:gridCol>
                <a:gridCol w="658368">
                  <a:extLst>
                    <a:ext uri="{9D8B030D-6E8A-4147-A177-3AD203B41FA5}">
                      <a16:colId xmlns:a16="http://schemas.microsoft.com/office/drawing/2014/main" val="299847268"/>
                    </a:ext>
                  </a:extLst>
                </a:gridCol>
                <a:gridCol w="658368">
                  <a:extLst>
                    <a:ext uri="{9D8B030D-6E8A-4147-A177-3AD203B41FA5}">
                      <a16:colId xmlns:a16="http://schemas.microsoft.com/office/drawing/2014/main" val="400603989"/>
                    </a:ext>
                  </a:extLst>
                </a:gridCol>
                <a:gridCol w="658368">
                  <a:extLst>
                    <a:ext uri="{9D8B030D-6E8A-4147-A177-3AD203B41FA5}">
                      <a16:colId xmlns:a16="http://schemas.microsoft.com/office/drawing/2014/main" val="2851485615"/>
                    </a:ext>
                  </a:extLst>
                </a:gridCol>
                <a:gridCol w="658368">
                  <a:extLst>
                    <a:ext uri="{9D8B030D-6E8A-4147-A177-3AD203B41FA5}">
                      <a16:colId xmlns:a16="http://schemas.microsoft.com/office/drawing/2014/main" val="3202511331"/>
                    </a:ext>
                  </a:extLst>
                </a:gridCol>
                <a:gridCol w="658368">
                  <a:extLst>
                    <a:ext uri="{9D8B030D-6E8A-4147-A177-3AD203B41FA5}">
                      <a16:colId xmlns:a16="http://schemas.microsoft.com/office/drawing/2014/main" val="8866698"/>
                    </a:ext>
                  </a:extLst>
                </a:gridCol>
                <a:gridCol w="658368">
                  <a:extLst>
                    <a:ext uri="{9D8B030D-6E8A-4147-A177-3AD203B41FA5}">
                      <a16:colId xmlns:a16="http://schemas.microsoft.com/office/drawing/2014/main" val="2821235553"/>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4190825130"/>
                  </a:ext>
                </a:extLst>
              </a:tr>
              <a:tr h="370840">
                <a:tc>
                  <a:txBody>
                    <a:bodyPr/>
                    <a:lstStyle/>
                    <a:p>
                      <a:r>
                        <a:rPr lang="en-US" sz="1000" b="1"/>
                        <a:t>First Insurance Company of Hawaii - 2016-02-07 16:25:45</a:t>
                      </a:r>
                      <a:r>
                        <a:rPr lang="en-US" sz="1000"/>
                        <a:t>
“Puppy love” is in the air at First Insurance Company of Hawaii and we are spreading the love to the Hawaiian Humane Society through our “Post for Pets campaign!” From February 8 to March 31, we will donate $2 to the Hawaiian Humane Society for every “Posts for Pets” image “liked” and pet photo posted to the FICOH Facebook page. 
Show your support by:
1. “Liking” us on Facebook
2. “Liking” this image
3. Posting photos of your beloved pets</a:t>
                      </a:r>
                      <a:endParaRPr lang="en-US" sz="1000"/>
                    </a:p>
                  </a:txBody>
                  <a:tcPr/>
                </a:tc>
                <a:tc>
                  <a:txBody>
                    <a:bodyPr/>
                    <a:lstStyle/>
                    <a:p>
                      <a:r>
                        <a:rPr lang="en-US" sz="1000"/>
                        <a:t>238</a:t>
                      </a:r>
                      <a:endParaRPr lang="en-US" sz="1000"/>
                    </a:p>
                  </a:txBody>
                  <a:tcPr/>
                </a:tc>
                <a:tc>
                  <a:txBody>
                    <a:bodyPr/>
                    <a:lstStyle/>
                    <a:p>
                      <a:r>
                        <a:rPr lang="en-US" sz="1000"/>
                        <a:t>160</a:t>
                      </a:r>
                      <a:endParaRPr lang="en-US" sz="1000"/>
                    </a:p>
                  </a:txBody>
                  <a:tcPr/>
                </a:tc>
                <a:tc>
                  <a:txBody>
                    <a:bodyPr/>
                    <a:lstStyle/>
                    <a:p>
                      <a:r>
                        <a:rPr lang="en-US" sz="1000"/>
                        <a:t>48</a:t>
                      </a:r>
                      <a:endParaRPr lang="en-US" sz="1000"/>
                    </a:p>
                  </a:txBody>
                  <a:tcPr/>
                </a:tc>
                <a:tc>
                  <a:txBody>
                    <a:bodyPr/>
                    <a:lstStyle/>
                    <a:p>
                      <a:r>
                        <a:rPr lang="en-US" sz="1000"/>
                        <a:t>30</a:t>
                      </a:r>
                      <a:endParaRPr lang="en-US" sz="1000"/>
                    </a:p>
                  </a:txBody>
                  <a:tcPr/>
                </a:tc>
                <a:tc>
                  <a:txBody>
                    <a:bodyPr/>
                    <a:lstStyle/>
                    <a:p>
                      <a:r>
                        <a:rPr lang="en-US" sz="1000"/>
                        <a:t>22.2430%</a:t>
                      </a:r>
                      <a:endParaRPr lang="en-US" sz="1000"/>
                    </a:p>
                  </a:txBody>
                  <a:tcPr/>
                </a:tc>
                <a:tc>
                  <a:txBody>
                    <a:bodyPr/>
                    <a:lstStyle/>
                    <a:p>
                      <a:r>
                        <a:rPr lang="en-US" sz="1000"/>
                        <a:t>Photo</a:t>
                      </a:r>
                      <a:endParaRPr lang="en-US" sz="1000"/>
                    </a:p>
                  </a:txBody>
                  <a:tcPr/>
                </a:tc>
                <a:tc>
                  <a:txBody>
                    <a:bodyPr/>
                    <a:lstStyle/>
                    <a:p>
                      <a:r>
                        <a:rPr lang="en-US" sz="1000"/>
                        <a:t>Highly Unlikely</a:t>
                      </a:r>
                      <a:endParaRPr lang="en-US" sz="1000"/>
                    </a:p>
                  </a:txBody>
                  <a:tcPr/>
                </a:tc>
                <a:extLst>
                  <a:ext uri="{0D108BD9-81ED-4DB2-BD59-A6C34878D82A}">
                    <a16:rowId xmlns:a16="http://schemas.microsoft.com/office/drawing/2014/main" val="51836212"/>
                  </a:ext>
                </a:extLst>
              </a:tr>
              <a:tr h="370840">
                <a:tc>
                  <a:txBody>
                    <a:bodyPr/>
                    <a:lstStyle/>
                    <a:p>
                      <a:r>
                        <a:rPr lang="en-US" sz="1000" b="1"/>
                        <a:t>First Insurance Company of Hawaii - 2016-02-20 16:00:00</a:t>
                      </a:r>
                      <a:r>
                        <a:rPr lang="en-US" sz="1000"/>
                        <a:t>
Today is “Love Your Pet Day!” Show your support and help First Insurance Company of Hawaii find good homes for pets by:
1. “Liking” us on Facebook
2. “Liking” this image
3. Posting photos of your beloved pets 
Mahalo to First Insurance's very own Candace Kwan and her puppies Sammie and Chewy!</a:t>
                      </a:r>
                      <a:endParaRPr lang="en-US" sz="1000"/>
                    </a:p>
                  </a:txBody>
                  <a:tcPr/>
                </a:tc>
                <a:tc>
                  <a:txBody>
                    <a:bodyPr/>
                    <a:lstStyle/>
                    <a:p>
                      <a:r>
                        <a:rPr lang="en-US" sz="1000"/>
                        <a:t>216</a:t>
                      </a:r>
                      <a:endParaRPr lang="en-US" sz="1000"/>
                    </a:p>
                  </a:txBody>
                  <a:tcPr/>
                </a:tc>
                <a:tc>
                  <a:txBody>
                    <a:bodyPr/>
                    <a:lstStyle/>
                    <a:p>
                      <a:r>
                        <a:rPr lang="en-US" sz="1000"/>
                        <a:t>201</a:t>
                      </a:r>
                      <a:endParaRPr lang="en-US" sz="1000"/>
                    </a:p>
                  </a:txBody>
                  <a:tcPr/>
                </a:tc>
                <a:tc>
                  <a:txBody>
                    <a:bodyPr/>
                    <a:lstStyle/>
                    <a:p>
                      <a:r>
                        <a:rPr lang="en-US" sz="1000"/>
                        <a:t>10</a:t>
                      </a:r>
                      <a:endParaRPr lang="en-US" sz="1000"/>
                    </a:p>
                  </a:txBody>
                  <a:tcPr/>
                </a:tc>
                <a:tc>
                  <a:txBody>
                    <a:bodyPr/>
                    <a:lstStyle/>
                    <a:p>
                      <a:r>
                        <a:rPr lang="en-US" sz="1000"/>
                        <a:t>5</a:t>
                      </a:r>
                      <a:endParaRPr lang="en-US" sz="1000"/>
                    </a:p>
                  </a:txBody>
                  <a:tcPr/>
                </a:tc>
                <a:tc>
                  <a:txBody>
                    <a:bodyPr/>
                    <a:lstStyle/>
                    <a:p>
                      <a:r>
                        <a:rPr lang="en-US" sz="1000"/>
                        <a:t>19.0141%</a:t>
                      </a:r>
                      <a:endParaRPr lang="en-US" sz="1000"/>
                    </a:p>
                  </a:txBody>
                  <a:tcPr/>
                </a:tc>
                <a:tc>
                  <a:txBody>
                    <a:bodyPr/>
                    <a:lstStyle/>
                    <a:p>
                      <a:r>
                        <a:rPr lang="en-US" sz="1000"/>
                        <a:t>Photo</a:t>
                      </a:r>
                      <a:endParaRPr lang="en-US" sz="1000"/>
                    </a:p>
                  </a:txBody>
                  <a:tcPr/>
                </a:tc>
                <a:tc>
                  <a:txBody>
                    <a:bodyPr/>
                    <a:lstStyle/>
                    <a:p>
                      <a:r>
                        <a:rPr lang="en-US" sz="1000"/>
                        <a:t>Highly Unlikely</a:t>
                      </a:r>
                      <a:endParaRPr lang="en-US" sz="1000"/>
                    </a:p>
                  </a:txBody>
                  <a:tcPr/>
                </a:tc>
                <a:extLst>
                  <a:ext uri="{0D108BD9-81ED-4DB2-BD59-A6C34878D82A}">
                    <a16:rowId xmlns:a16="http://schemas.microsoft.com/office/drawing/2014/main" val="3500209044"/>
                  </a:ext>
                </a:extLst>
              </a:tr>
              <a:tr h="370840">
                <a:tc>
                  <a:txBody>
                    <a:bodyPr/>
                    <a:lstStyle/>
                    <a:p>
                      <a:r>
                        <a:rPr lang="en-US" sz="1000" b="1"/>
                        <a:t>First Insurance Company of Hawaii - 2016-03-01 16:00:00</a:t>
                      </a:r>
                      <a:r>
                        <a:rPr lang="en-US" sz="1000"/>
                        <a:t>
The early bird may always get the worm, but there’s still time left to show your support for First Insurance Company of Hawaii “Post for Pets” campaign! Throughout the month of March, we will continue to donate $2 to the Hawaiian Humane Society for every “liked” “Posts for Pets” image and pet photo posted to the FICOH Facebook page. 
Show your support by:
1. “Liking” us on Facebook
2. “Liking” this image
3. Posting photos of your beloved pets</a:t>
                      </a:r>
                      <a:endParaRPr lang="en-US" sz="1000"/>
                    </a:p>
                  </a:txBody>
                  <a:tcPr/>
                </a:tc>
                <a:tc>
                  <a:txBody>
                    <a:bodyPr/>
                    <a:lstStyle/>
                    <a:p>
                      <a:r>
                        <a:rPr lang="en-US" sz="1000"/>
                        <a:t>186</a:t>
                      </a:r>
                      <a:endParaRPr lang="en-US" sz="1000"/>
                    </a:p>
                  </a:txBody>
                  <a:tcPr/>
                </a:tc>
                <a:tc>
                  <a:txBody>
                    <a:bodyPr/>
                    <a:lstStyle/>
                    <a:p>
                      <a:r>
                        <a:rPr lang="en-US" sz="1000"/>
                        <a:t>134</a:t>
                      </a:r>
                      <a:endParaRPr lang="en-US" sz="1000"/>
                    </a:p>
                  </a:txBody>
                  <a:tcPr/>
                </a:tc>
                <a:tc>
                  <a:txBody>
                    <a:bodyPr/>
                    <a:lstStyle/>
                    <a:p>
                      <a:r>
                        <a:rPr lang="en-US" sz="1000"/>
                        <a:t>39</a:t>
                      </a:r>
                      <a:endParaRPr lang="en-US" sz="1000"/>
                    </a:p>
                  </a:txBody>
                  <a:tcPr/>
                </a:tc>
                <a:tc>
                  <a:txBody>
                    <a:bodyPr/>
                    <a:lstStyle/>
                    <a:p>
                      <a:r>
                        <a:rPr lang="en-US" sz="1000"/>
                        <a:t>13</a:t>
                      </a:r>
                      <a:endParaRPr lang="en-US" sz="1000"/>
                    </a:p>
                  </a:txBody>
                  <a:tcPr/>
                </a:tc>
                <a:tc>
                  <a:txBody>
                    <a:bodyPr/>
                    <a:lstStyle/>
                    <a:p>
                      <a:r>
                        <a:rPr lang="en-US" sz="1000"/>
                        <a:t>16.0622%</a:t>
                      </a:r>
                      <a:endParaRPr lang="en-US" sz="1000"/>
                    </a:p>
                  </a:txBody>
                  <a:tcPr/>
                </a:tc>
                <a:tc>
                  <a:txBody>
                    <a:bodyPr/>
                    <a:lstStyle/>
                    <a:p>
                      <a:r>
                        <a:rPr lang="en-US" sz="1000"/>
                        <a:t>Photo</a:t>
                      </a:r>
                      <a:endParaRPr lang="en-US" sz="1000"/>
                    </a:p>
                  </a:txBody>
                  <a:tcPr/>
                </a:tc>
                <a:tc>
                  <a:txBody>
                    <a:bodyPr/>
                    <a:lstStyle/>
                    <a:p>
                      <a:r>
                        <a:rPr lang="en-US" sz="1000"/>
                        <a:t>Highly Unlikely</a:t>
                      </a:r>
                      <a:endParaRPr lang="en-US" sz="1000"/>
                    </a:p>
                  </a:txBody>
                  <a:tcPr/>
                </a:tc>
                <a:extLst>
                  <a:ext uri="{0D108BD9-81ED-4DB2-BD59-A6C34878D82A}">
                    <a16:rowId xmlns:a16="http://schemas.microsoft.com/office/drawing/2014/main" val="2011951788"/>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34682499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29010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851581783"/>
                    </a:ext>
                  </a:extLst>
                </a:gridCol>
                <a:gridCol w="493776">
                  <a:extLst>
                    <a:ext uri="{9D8B030D-6E8A-4147-A177-3AD203B41FA5}">
                      <a16:colId xmlns:a16="http://schemas.microsoft.com/office/drawing/2014/main" val="863806343"/>
                    </a:ext>
                  </a:extLst>
                </a:gridCol>
                <a:gridCol w="493776">
                  <a:extLst>
                    <a:ext uri="{9D8B030D-6E8A-4147-A177-3AD203B41FA5}">
                      <a16:colId xmlns:a16="http://schemas.microsoft.com/office/drawing/2014/main" val="1420328292"/>
                    </a:ext>
                  </a:extLst>
                </a:gridCol>
                <a:gridCol w="493776">
                  <a:extLst>
                    <a:ext uri="{9D8B030D-6E8A-4147-A177-3AD203B41FA5}">
                      <a16:colId xmlns:a16="http://schemas.microsoft.com/office/drawing/2014/main" val="2743670839"/>
                    </a:ext>
                  </a:extLst>
                </a:gridCol>
                <a:gridCol w="493776">
                  <a:extLst>
                    <a:ext uri="{9D8B030D-6E8A-4147-A177-3AD203B41FA5}">
                      <a16:colId xmlns:a16="http://schemas.microsoft.com/office/drawing/2014/main" val="8146172"/>
                    </a:ext>
                  </a:extLst>
                </a:gridCol>
                <a:gridCol w="493776">
                  <a:extLst>
                    <a:ext uri="{9D8B030D-6E8A-4147-A177-3AD203B41FA5}">
                      <a16:colId xmlns:a16="http://schemas.microsoft.com/office/drawing/2014/main" val="3895335917"/>
                    </a:ext>
                  </a:extLst>
                </a:gridCol>
                <a:gridCol w="493776">
                  <a:extLst>
                    <a:ext uri="{9D8B030D-6E8A-4147-A177-3AD203B41FA5}">
                      <a16:colId xmlns:a16="http://schemas.microsoft.com/office/drawing/2014/main" val="1460585068"/>
                    </a:ext>
                  </a:extLst>
                </a:gridCol>
                <a:gridCol w="493776">
                  <a:extLst>
                    <a:ext uri="{9D8B030D-6E8A-4147-A177-3AD203B41FA5}">
                      <a16:colId xmlns:a16="http://schemas.microsoft.com/office/drawing/2014/main" val="19596309"/>
                    </a:ext>
                  </a:extLst>
                </a:gridCol>
                <a:gridCol w="493776">
                  <a:extLst>
                    <a:ext uri="{9D8B030D-6E8A-4147-A177-3AD203B41FA5}">
                      <a16:colId xmlns:a16="http://schemas.microsoft.com/office/drawing/2014/main" val="3501690060"/>
                    </a:ext>
                  </a:extLst>
                </a:gridCol>
                <a:gridCol w="493776">
                  <a:extLst>
                    <a:ext uri="{9D8B030D-6E8A-4147-A177-3AD203B41FA5}">
                      <a16:colId xmlns:a16="http://schemas.microsoft.com/office/drawing/2014/main" val="3050695606"/>
                    </a:ext>
                  </a:extLst>
                </a:gridCol>
                <a:gridCol w="493776">
                  <a:extLst>
                    <a:ext uri="{9D8B030D-6E8A-4147-A177-3AD203B41FA5}">
                      <a16:colId xmlns:a16="http://schemas.microsoft.com/office/drawing/2014/main" val="119040410"/>
                    </a:ext>
                  </a:extLst>
                </a:gridCol>
                <a:gridCol w="493776">
                  <a:extLst>
                    <a:ext uri="{9D8B030D-6E8A-4147-A177-3AD203B41FA5}">
                      <a16:colId xmlns:a16="http://schemas.microsoft.com/office/drawing/2014/main" val="2929040986"/>
                    </a:ext>
                  </a:extLst>
                </a:gridCol>
                <a:gridCol w="493776">
                  <a:extLst>
                    <a:ext uri="{9D8B030D-6E8A-4147-A177-3AD203B41FA5}">
                      <a16:colId xmlns:a16="http://schemas.microsoft.com/office/drawing/2014/main" val="4055194349"/>
                    </a:ext>
                  </a:extLst>
                </a:gridCol>
                <a:gridCol w="493776">
                  <a:extLst>
                    <a:ext uri="{9D8B030D-6E8A-4147-A177-3AD203B41FA5}">
                      <a16:colId xmlns:a16="http://schemas.microsoft.com/office/drawing/2014/main" val="1523701785"/>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Tweets</a:t>
                      </a:r>
                      <a:endParaRPr lang="en-US" sz="1000"/>
                    </a:p>
                  </a:txBody>
                  <a:tcPr/>
                </a:tc>
                <a:tc>
                  <a:txBody>
                    <a:bodyPr/>
                    <a:lstStyle/>
                    <a:p>
                      <a:r>
                        <a:rPr lang="en-US" sz="1000"/>
                        <a:t>Own Tweets</a:t>
                      </a:r>
                      <a:endParaRPr lang="en-US" sz="1000"/>
                    </a:p>
                  </a:txBody>
                  <a:tcPr/>
                </a:tc>
                <a:tc>
                  <a:txBody>
                    <a:bodyPr/>
                    <a:lstStyle/>
                    <a:p>
                      <a:r>
                        <a:rPr lang="en-US" sz="1000"/>
                        <a:t>Retweeted Tweets</a:t>
                      </a:r>
                      <a:endParaRPr lang="en-US" sz="1000"/>
                    </a:p>
                  </a:txBody>
                  <a:tcPr/>
                </a:tc>
                <a:tc>
                  <a:txBody>
                    <a:bodyPr/>
                    <a:lstStyle/>
                    <a:p>
                      <a:r>
                        <a:rPr lang="en-US" sz="1000"/>
                        <a:t>Replies to Users</a:t>
                      </a:r>
                      <a:endParaRPr lang="en-US" sz="1000"/>
                    </a:p>
                  </a:txBody>
                  <a:tcPr/>
                </a:tc>
                <a:tc>
                  <a:txBody>
                    <a:bodyPr/>
                    <a:lstStyle/>
                    <a:p>
                      <a:r>
                        <a:rPr lang="en-US" sz="1000"/>
                        <a:t>All Retweets</a:t>
                      </a:r>
                      <a:endParaRPr lang="en-US" sz="1000"/>
                    </a:p>
                  </a:txBody>
                  <a:tcPr/>
                </a:tc>
                <a:tc>
                  <a:txBody>
                    <a:bodyPr/>
                    <a:lstStyle/>
                    <a:p>
                      <a:r>
                        <a:rPr lang="en-US" sz="1000"/>
                        <a:t>Retweets on Own Tweets</a:t>
                      </a:r>
                      <a:endParaRPr lang="en-US" sz="1000"/>
                    </a:p>
                  </a:txBody>
                  <a:tcPr/>
                </a:tc>
                <a:tc>
                  <a:txBody>
                    <a:bodyPr/>
                    <a:lstStyle/>
                    <a:p>
                      <a:r>
                        <a:rPr lang="en-US" sz="1000"/>
                        <a:t>Likes on Own Tweets</a:t>
                      </a:r>
                      <a:endParaRPr lang="en-US" sz="1000"/>
                    </a:p>
                  </a:txBody>
                  <a:tcPr/>
                </a:tc>
                <a:tc>
                  <a:txBody>
                    <a:bodyPr/>
                    <a:lstStyle/>
                    <a:p>
                      <a:r>
                        <a:rPr lang="en-US" sz="1000"/>
                        <a:t>Replies on Own Tweets</a:t>
                      </a:r>
                      <a:endParaRPr lang="en-US" sz="1000"/>
                    </a:p>
                  </a:txBody>
                  <a:tcPr/>
                </a:tc>
                <a:tc>
                  <a:txBody>
                    <a:bodyPr/>
                    <a:lstStyle/>
                    <a:p>
                      <a:r>
                        <a:rPr lang="en-US" sz="1000"/>
                        <a:t>Mentions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2409550288"/>
                  </a:ext>
                </a:extLst>
              </a:tr>
              <a:tr h="370840">
                <a:tc>
                  <a:txBody>
                    <a:bodyPr/>
                    <a:lstStyle/>
                    <a:p>
                      <a:r>
                        <a:rPr lang="en-US" sz="1000"/>
                        <a:t>@FirstInsHI</a:t>
                      </a:r>
                      <a:endParaRPr lang="en-US" sz="1000"/>
                    </a:p>
                  </a:txBody>
                  <a:tcPr/>
                </a:tc>
                <a:tc>
                  <a:txBody>
                    <a:bodyPr/>
                    <a:lstStyle/>
                    <a:p>
                      <a:r>
                        <a:rPr lang="en-US" sz="1000"/>
                        <a:t>1174</a:t>
                      </a:r>
                      <a:endParaRPr lang="en-US" sz="1000"/>
                    </a:p>
                  </a:txBody>
                  <a:tcPr/>
                </a:tc>
                <a:tc>
                  <a:txBody>
                    <a:bodyPr/>
                    <a:lstStyle/>
                    <a:p>
                      <a:r>
                        <a:rPr lang="en-US" sz="1000"/>
                        <a:t>n/a</a:t>
                      </a:r>
                      <a:endParaRPr lang="en-US" sz="1000"/>
                    </a:p>
                  </a:txBody>
                  <a:tcPr/>
                </a:tc>
                <a:tc>
                  <a:txBody>
                    <a:bodyPr/>
                    <a:lstStyle/>
                    <a:p>
                      <a:r>
                        <a:rPr lang="en-US" sz="1000"/>
                        <a:t>212</a:t>
                      </a:r>
                      <a:endParaRPr lang="en-US" sz="1000"/>
                    </a:p>
                  </a:txBody>
                  <a:tcPr/>
                </a:tc>
                <a:tc>
                  <a:txBody>
                    <a:bodyPr/>
                    <a:lstStyle/>
                    <a:p>
                      <a:r>
                        <a:rPr lang="en-US" sz="1000"/>
                        <a:t>195</a:t>
                      </a:r>
                      <a:endParaRPr lang="en-US" sz="1000"/>
                    </a:p>
                  </a:txBody>
                  <a:tcPr/>
                </a:tc>
                <a:tc>
                  <a:txBody>
                    <a:bodyPr/>
                    <a:lstStyle/>
                    <a:p>
                      <a:r>
                        <a:rPr lang="en-US" sz="1000"/>
                        <a:t>6</a:t>
                      </a:r>
                      <a:endParaRPr lang="en-US" sz="1000"/>
                    </a:p>
                  </a:txBody>
                  <a:tcPr/>
                </a:tc>
                <a:tc>
                  <a:txBody>
                    <a:bodyPr/>
                    <a:lstStyle/>
                    <a:p>
                      <a:r>
                        <a:rPr lang="en-US" sz="1000"/>
                        <a:t>11</a:t>
                      </a:r>
                      <a:endParaRPr lang="en-US" sz="1000"/>
                    </a:p>
                  </a:txBody>
                  <a:tcPr/>
                </a:tc>
                <a:tc>
                  <a:txBody>
                    <a:bodyPr/>
                    <a:lstStyle/>
                    <a:p>
                      <a:r>
                        <a:rPr lang="en-US" sz="1000"/>
                        <a:t>54</a:t>
                      </a:r>
                      <a:endParaRPr lang="en-US" sz="1000"/>
                    </a:p>
                  </a:txBody>
                  <a:tcPr/>
                </a:tc>
                <a:tc>
                  <a:txBody>
                    <a:bodyPr/>
                    <a:lstStyle/>
                    <a:p>
                      <a:r>
                        <a:rPr lang="en-US" sz="1000"/>
                        <a:t>53</a:t>
                      </a:r>
                      <a:endParaRPr lang="en-US" sz="1000"/>
                    </a:p>
                  </a:txBody>
                  <a:tcPr/>
                </a:tc>
                <a:tc>
                  <a:txBody>
                    <a:bodyPr/>
                    <a:lstStyle/>
                    <a:p>
                      <a:r>
                        <a:rPr lang="en-US" sz="1000"/>
                        <a:t>131</a:t>
                      </a:r>
                      <a:endParaRPr lang="en-US" sz="1000"/>
                    </a:p>
                  </a:txBody>
                  <a:tcPr/>
                </a:tc>
                <a:tc>
                  <a:txBody>
                    <a:bodyPr/>
                    <a:lstStyle/>
                    <a:p>
                      <a:r>
                        <a:rPr lang="en-US" sz="1000"/>
                        <a:t>3</a:t>
                      </a:r>
                      <a:endParaRPr lang="en-US" sz="1000"/>
                    </a:p>
                  </a:txBody>
                  <a:tcPr/>
                </a:tc>
                <a:tc>
                  <a:txBody>
                    <a:bodyPr/>
                    <a:lstStyle/>
                    <a:p>
                      <a:r>
                        <a:rPr lang="en-US" sz="1000"/>
                        <a:t>22</a:t>
                      </a:r>
                      <a:endParaRPr lang="en-US" sz="1000"/>
                    </a:p>
                  </a:txBody>
                  <a:tcPr/>
                </a:tc>
                <a:tc>
                  <a:txBody>
                    <a:bodyPr/>
                    <a:lstStyle/>
                    <a:p>
                      <a:r>
                        <a:rPr lang="en-US" sz="1000"/>
                        <a:t>n/a</a:t>
                      </a:r>
                      <a:endParaRPr lang="en-US" sz="1000"/>
                    </a:p>
                  </a:txBody>
                  <a:tcPr/>
                </a:tc>
                <a:tc>
                  <a:txBody>
                    <a:bodyPr/>
                    <a:lstStyle/>
                    <a:p>
                      <a:r>
                        <a:rPr lang="en-US" sz="1000"/>
                        <a:t>100.0%</a:t>
                      </a:r>
                      <a:endParaRPr lang="en-US" sz="1000"/>
                    </a:p>
                  </a:txBody>
                  <a:tcPr/>
                </a:tc>
                <a:extLst>
                  <a:ext uri="{0D108BD9-81ED-4DB2-BD59-A6C34878D82A}">
                    <a16:rowId xmlns:a16="http://schemas.microsoft.com/office/drawing/2014/main" val="927948554"/>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601945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985251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80789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8826209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10017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26846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16033108"/>
                    </a:ext>
                  </a:extLst>
                </a:gridCol>
                <a:gridCol w="822960">
                  <a:extLst>
                    <a:ext uri="{9D8B030D-6E8A-4147-A177-3AD203B41FA5}">
                      <a16:colId xmlns:a16="http://schemas.microsoft.com/office/drawing/2014/main" val="2552739583"/>
                    </a:ext>
                  </a:extLst>
                </a:gridCol>
                <a:gridCol w="822960">
                  <a:extLst>
                    <a:ext uri="{9D8B030D-6E8A-4147-A177-3AD203B41FA5}">
                      <a16:colId xmlns:a16="http://schemas.microsoft.com/office/drawing/2014/main" val="560222939"/>
                    </a:ext>
                  </a:extLst>
                </a:gridCol>
                <a:gridCol w="822960">
                  <a:extLst>
                    <a:ext uri="{9D8B030D-6E8A-4147-A177-3AD203B41FA5}">
                      <a16:colId xmlns:a16="http://schemas.microsoft.com/office/drawing/2014/main" val="3202695199"/>
                    </a:ext>
                  </a:extLst>
                </a:gridCol>
                <a:gridCol w="822960">
                  <a:extLst>
                    <a:ext uri="{9D8B030D-6E8A-4147-A177-3AD203B41FA5}">
                      <a16:colId xmlns:a16="http://schemas.microsoft.com/office/drawing/2014/main" val="1273370906"/>
                    </a:ext>
                  </a:extLst>
                </a:gridCol>
                <a:gridCol w="822960">
                  <a:extLst>
                    <a:ext uri="{9D8B030D-6E8A-4147-A177-3AD203B41FA5}">
                      <a16:colId xmlns:a16="http://schemas.microsoft.com/office/drawing/2014/main" val="860733994"/>
                    </a:ext>
                  </a:extLst>
                </a:gridCol>
              </a:tblGrid>
              <a:tr h="370840">
                <a:tc>
                  <a:txBody>
                    <a:bodyPr/>
                    <a:lstStyle/>
                    <a:p>
                      <a:r>
                        <a:rPr lang="en-US" sz="1000"/>
                        <a:t>Tweet</a:t>
                      </a:r>
                      <a:endParaRPr lang="en-US" sz="1000"/>
                    </a:p>
                  </a:txBody>
                  <a:tcPr/>
                </a:tc>
                <a:tc>
                  <a:txBody>
                    <a:bodyPr/>
                    <a:lstStyle/>
                    <a:p>
                      <a:r>
                        <a:rPr lang="en-US" sz="1000"/>
                        <a:t>Retweeted Tweet?</a:t>
                      </a:r>
                      <a:endParaRPr lang="en-US" sz="1000"/>
                    </a:p>
                  </a:txBody>
                  <a:tcPr/>
                </a:tc>
                <a:tc>
                  <a:txBody>
                    <a:bodyPr/>
                    <a:lstStyle/>
                    <a:p>
                      <a:r>
                        <a:rPr lang="en-US" sz="1000"/>
                        <a:t>Retweets</a:t>
                      </a:r>
                      <a:endParaRPr lang="en-US" sz="1000"/>
                    </a:p>
                  </a:txBody>
                  <a:tcPr/>
                </a:tc>
                <a:tc>
                  <a:txBody>
                    <a:bodyPr/>
                    <a:lstStyle/>
                    <a:p>
                      <a:r>
                        <a:rPr lang="en-US" sz="1000"/>
                        <a:t>Likes</a:t>
                      </a:r>
                      <a:endParaRPr lang="en-US" sz="1000"/>
                    </a:p>
                  </a:txBody>
                  <a:tcPr/>
                </a:tc>
                <a:tc>
                  <a:txBody>
                    <a:bodyPr/>
                    <a:lstStyle/>
                    <a:p>
                      <a:r>
                        <a:rPr lang="en-US" sz="1000"/>
                        <a:t>Replies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2679798725"/>
                  </a:ext>
                </a:extLst>
              </a:tr>
              <a:tr h="370840">
                <a:tc>
                  <a:txBody>
                    <a:bodyPr/>
                    <a:lstStyle/>
                    <a:p>
                      <a:r>
                        <a:rPr lang="en-US" sz="1000" b="1"/>
                        <a:t>@FirstInsHI - 2016-09-08 13:01:23</a:t>
                      </a:r>
                      <a:r>
                        <a:rPr lang="en-US" sz="1000"/>
                        <a:t>
#Emergencyfund know-how: Find out how much to save and how to do it: https://t.co/aLiJNT2Sjo #blog #tips https://t.co/scS84WtaTb</a:t>
                      </a:r>
                      <a:endParaRPr lang="en-US" sz="1000"/>
                    </a:p>
                  </a:txBody>
                  <a:tcPr/>
                </a:tc>
                <a:tc>
                  <a:txBody>
                    <a:bodyPr/>
                    <a:lstStyle/>
                    <a:p>
                      <a:r>
                        <a:rPr lang="en-US" sz="1000"/>
                        <a:t>No</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2795754473"/>
                  </a:ext>
                </a:extLst>
              </a:tr>
              <a:tr h="370840">
                <a:tc>
                  <a:txBody>
                    <a:bodyPr/>
                    <a:lstStyle/>
                    <a:p>
                      <a:r>
                        <a:rPr lang="en-US" sz="1000" b="1"/>
                        <a:t>@FirstInsHI - 2016-09-01 12:02:11</a:t>
                      </a:r>
                      <a:r>
                        <a:rPr lang="en-US" sz="1000"/>
                        <a:t>
To report a storm-related claim, please call our catastrophe call center at 1-888-342-6448 #Madeline #HawaiiIsland #MauiCounty</a:t>
                      </a:r>
                      <a:endParaRPr lang="en-US" sz="1000"/>
                    </a:p>
                  </a:txBody>
                  <a:tcPr/>
                </a:tc>
                <a:tc>
                  <a:txBody>
                    <a:bodyPr/>
                    <a:lstStyle/>
                    <a:p>
                      <a:r>
                        <a:rPr lang="en-US" sz="1000"/>
                        <a:t>No</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277072581"/>
                  </a:ext>
                </a:extLst>
              </a:tr>
              <a:tr h="370840">
                <a:tc>
                  <a:txBody>
                    <a:bodyPr/>
                    <a:lstStyle/>
                    <a:p>
                      <a:r>
                        <a:rPr lang="en-US" sz="1000" b="1"/>
                        <a:t>@FirstInsHI - 2016-09-08 19:08:57</a:t>
                      </a:r>
                      <a:r>
                        <a:rPr lang="en-US" sz="1000"/>
                        <a:t>
Play our final #guessthemovie game at https://t.co/wGwpnkAQyc for a chance to win great prizes #inparadisebadstillhappens</a:t>
                      </a:r>
                      <a:endParaRPr lang="en-US" sz="1000"/>
                    </a:p>
                  </a:txBody>
                  <a:tcPr/>
                </a:tc>
                <a:tc>
                  <a:txBody>
                    <a:bodyPr/>
                    <a:lstStyle/>
                    <a:p>
                      <a:r>
                        <a:rPr lang="en-US" sz="1000"/>
                        <a:t>No</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805230989"/>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10451738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533982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53619666"/>
                    </a:ext>
                  </a:extLst>
                </a:gridCol>
                <a:gridCol w="1069848">
                  <a:extLst>
                    <a:ext uri="{9D8B030D-6E8A-4147-A177-3AD203B41FA5}">
                      <a16:colId xmlns:a16="http://schemas.microsoft.com/office/drawing/2014/main" val="2329079690"/>
                    </a:ext>
                  </a:extLst>
                </a:gridCol>
                <a:gridCol w="1069848">
                  <a:extLst>
                    <a:ext uri="{9D8B030D-6E8A-4147-A177-3AD203B41FA5}">
                      <a16:colId xmlns:a16="http://schemas.microsoft.com/office/drawing/2014/main" val="756401626"/>
                    </a:ext>
                  </a:extLst>
                </a:gridCol>
                <a:gridCol w="1069848">
                  <a:extLst>
                    <a:ext uri="{9D8B030D-6E8A-4147-A177-3AD203B41FA5}">
                      <a16:colId xmlns:a16="http://schemas.microsoft.com/office/drawing/2014/main" val="2295559730"/>
                    </a:ext>
                  </a:extLst>
                </a:gridCol>
                <a:gridCol w="1069848">
                  <a:extLst>
                    <a:ext uri="{9D8B030D-6E8A-4147-A177-3AD203B41FA5}">
                      <a16:colId xmlns:a16="http://schemas.microsoft.com/office/drawing/2014/main" val="2189420063"/>
                    </a:ext>
                  </a:extLst>
                </a:gridCol>
                <a:gridCol w="1069848">
                  <a:extLst>
                    <a:ext uri="{9D8B030D-6E8A-4147-A177-3AD203B41FA5}">
                      <a16:colId xmlns:a16="http://schemas.microsoft.com/office/drawing/2014/main" val="777313144"/>
                    </a:ext>
                  </a:extLst>
                </a:gridCol>
                <a:gridCol w="1069848">
                  <a:extLst>
                    <a:ext uri="{9D8B030D-6E8A-4147-A177-3AD203B41FA5}">
                      <a16:colId xmlns:a16="http://schemas.microsoft.com/office/drawing/2014/main" val="2068804860"/>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Status Updates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1989955277"/>
                  </a:ext>
                </a:extLst>
              </a:tr>
              <a:tr h="370840">
                <a:tc>
                  <a:txBody>
                    <a:bodyPr/>
                    <a:lstStyle/>
                    <a:p>
                      <a:r>
                        <a:rPr lang="en-US" sz="1000"/>
                        <a:t>First Insurance Company of Hawaii</a:t>
                      </a:r>
                      <a:endParaRPr lang="en-US" sz="1000"/>
                    </a:p>
                  </a:txBody>
                  <a:tcPr/>
                </a:tc>
                <a:tc>
                  <a:txBody>
                    <a:bodyPr/>
                    <a:lstStyle/>
                    <a:p>
                      <a:r>
                        <a:rPr lang="en-US" sz="1000"/>
                        <a:t>766</a:t>
                      </a:r>
                      <a:endParaRPr lang="en-US" sz="1000"/>
                    </a:p>
                  </a:txBody>
                  <a:tcPr/>
                </a:tc>
                <a:tc>
                  <a:txBody>
                    <a:bodyPr/>
                    <a:lstStyle/>
                    <a:p>
                      <a:r>
                        <a:rPr lang="en-US" sz="1000"/>
                        <a:t>n/a</a:t>
                      </a:r>
                      <a:endParaRPr lang="en-US" sz="1000"/>
                    </a:p>
                  </a:txBody>
                  <a:tcPr/>
                </a:tc>
                <a:tc>
                  <a:txBody>
                    <a:bodyPr/>
                    <a:lstStyle/>
                    <a:p>
                      <a:r>
                        <a:rPr lang="en-US" sz="1000"/>
                        <a:t>29</a:t>
                      </a:r>
                      <a:endParaRPr lang="en-US" sz="1000"/>
                    </a:p>
                  </a:txBody>
                  <a:tcPr/>
                </a:tc>
                <a:tc>
                  <a:txBody>
                    <a:bodyPr/>
                    <a:lstStyle/>
                    <a:p>
                      <a:r>
                        <a:rPr lang="en-US" sz="1000"/>
                        <a:t>555</a:t>
                      </a:r>
                      <a:endParaRPr lang="en-US" sz="1000"/>
                    </a:p>
                  </a:txBody>
                  <a:tcPr/>
                </a:tc>
                <a:tc>
                  <a:txBody>
                    <a:bodyPr/>
                    <a:lstStyle/>
                    <a:p>
                      <a:r>
                        <a:rPr lang="en-US" sz="1000"/>
                        <a:t>12</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3357278099"/>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14708617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082992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86610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223357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54515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13166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802096592"/>
                    </a:ext>
                  </a:extLst>
                </a:gridCol>
                <a:gridCol w="987552">
                  <a:extLst>
                    <a:ext uri="{9D8B030D-6E8A-4147-A177-3AD203B41FA5}">
                      <a16:colId xmlns:a16="http://schemas.microsoft.com/office/drawing/2014/main" val="1924891129"/>
                    </a:ext>
                  </a:extLst>
                </a:gridCol>
                <a:gridCol w="987552">
                  <a:extLst>
                    <a:ext uri="{9D8B030D-6E8A-4147-A177-3AD203B41FA5}">
                      <a16:colId xmlns:a16="http://schemas.microsoft.com/office/drawing/2014/main" val="4143697542"/>
                    </a:ext>
                  </a:extLst>
                </a:gridCol>
                <a:gridCol w="987552">
                  <a:extLst>
                    <a:ext uri="{9D8B030D-6E8A-4147-A177-3AD203B41FA5}">
                      <a16:colId xmlns:a16="http://schemas.microsoft.com/office/drawing/2014/main" val="1874576135"/>
                    </a:ext>
                  </a:extLst>
                </a:gridCol>
                <a:gridCol w="987552">
                  <a:extLst>
                    <a:ext uri="{9D8B030D-6E8A-4147-A177-3AD203B41FA5}">
                      <a16:colId xmlns:a16="http://schemas.microsoft.com/office/drawing/2014/main" val="1169805652"/>
                    </a:ext>
                  </a:extLst>
                </a:gridCol>
              </a:tblGrid>
              <a:tr h="370840">
                <a:tc>
                  <a:txBody>
                    <a:bodyPr/>
                    <a:lstStyle/>
                    <a:p>
                      <a:r>
                        <a:rPr lang="en-US" sz="1000"/>
                        <a:t>Status Update</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47194077"/>
                  </a:ext>
                </a:extLst>
              </a:tr>
              <a:tr h="370840">
                <a:tc>
                  <a:txBody>
                    <a:bodyPr/>
                    <a:lstStyle/>
                    <a:p>
                      <a:r>
                        <a:rPr lang="en-US" sz="1000" b="1"/>
                        <a:t>First Insurance Company of Hawaii - 2016-12-13 15:31:33</a:t>
                      </a:r>
                      <a:r>
                        <a:rPr lang="en-US" sz="1000"/>
                        <a:t>
First Insurance employees welcomed a very special guest last week: Tsuyoshi Nagano, President &amp; Group CEO of Tokio Marine Holdings. Mr. Nagano inspired us with his sincere and down-to-earth manner and passion for being a Good Company.</a:t>
                      </a:r>
                      <a:endParaRPr lang="en-US" sz="1000"/>
                    </a:p>
                  </a:txBody>
                  <a:tcPr/>
                </a:tc>
                <a:tc>
                  <a:txBody>
                    <a:bodyPr/>
                    <a:lstStyle/>
                    <a:p>
                      <a:r>
                        <a:rPr lang="en-US" sz="1000"/>
                        <a:t>50</a:t>
                      </a:r>
                      <a:endParaRPr lang="en-US" sz="1000"/>
                    </a:p>
                  </a:txBody>
                  <a:tcPr/>
                </a:tc>
                <a:tc>
                  <a:txBody>
                    <a:bodyPr/>
                    <a:lstStyle/>
                    <a:p>
                      <a:r>
                        <a:rPr lang="en-US" sz="1000"/>
                        <a:t>0</a:t>
                      </a:r>
                      <a:endParaRPr lang="en-US" sz="1000"/>
                    </a:p>
                  </a:txBody>
                  <a:tcPr/>
                </a:tc>
                <a:tc>
                  <a:txBody>
                    <a:bodyPr/>
                    <a:lstStyle/>
                    <a:p>
                      <a:r>
                        <a:rPr lang="en-US" sz="1000"/>
                        <a:t>6.5789%</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329003484"/>
                  </a:ext>
                </a:extLst>
              </a:tr>
              <a:tr h="370840">
                <a:tc>
                  <a:txBody>
                    <a:bodyPr/>
                    <a:lstStyle/>
                    <a:p>
                      <a:r>
                        <a:rPr lang="en-US" sz="1000" b="1"/>
                        <a:t>First Insurance Company of Hawaii - 2016-10-24 19:05:58</a:t>
                      </a:r>
                      <a:r>
                        <a:rPr lang="en-US" sz="1000"/>
                        <a:t>
FICOH volunteers cleaned Magic Island and Ala Moana Beach Park this past Saturday. The rain subsided to create a beautiful morning.</a:t>
                      </a:r>
                      <a:endParaRPr lang="en-US" sz="1000"/>
                    </a:p>
                  </a:txBody>
                  <a:tcPr/>
                </a:tc>
                <a:tc>
                  <a:txBody>
                    <a:bodyPr/>
                    <a:lstStyle/>
                    <a:p>
                      <a:r>
                        <a:rPr lang="en-US" sz="1000"/>
                        <a:t>34</a:t>
                      </a:r>
                      <a:endParaRPr lang="en-US" sz="1000"/>
                    </a:p>
                  </a:txBody>
                  <a:tcPr/>
                </a:tc>
                <a:tc>
                  <a:txBody>
                    <a:bodyPr/>
                    <a:lstStyle/>
                    <a:p>
                      <a:r>
                        <a:rPr lang="en-US" sz="1000"/>
                        <a:t>0</a:t>
                      </a:r>
                      <a:endParaRPr lang="en-US" sz="1000"/>
                    </a:p>
                  </a:txBody>
                  <a:tcPr/>
                </a:tc>
                <a:tc>
                  <a:txBody>
                    <a:bodyPr/>
                    <a:lstStyle/>
                    <a:p>
                      <a:r>
                        <a:rPr lang="en-US" sz="1000"/>
                        <a:t>4.6133%</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856195729"/>
                  </a:ext>
                </a:extLst>
              </a:tr>
              <a:tr h="370840">
                <a:tc>
                  <a:txBody>
                    <a:bodyPr/>
                    <a:lstStyle/>
                    <a:p>
                      <a:r>
                        <a:rPr lang="en-US" sz="1000" b="1"/>
                        <a:t>First Insurance Company of Hawaii - 2016-11-28 18:09:37</a:t>
                      </a:r>
                      <a:r>
                        <a:rPr lang="en-US" sz="1000"/>
                        <a:t>
Very proud of the FICOH team who recently completed the Tokio Marine America (TMA) Emerging Leaders program in New York City, where they did a final presentation for TMA group company senior executives.</a:t>
                      </a:r>
                      <a:endParaRPr lang="en-US" sz="1000"/>
                    </a:p>
                  </a:txBody>
                  <a:tcPr/>
                </a:tc>
                <a:tc>
                  <a:txBody>
                    <a:bodyPr/>
                    <a:lstStyle/>
                    <a:p>
                      <a:r>
                        <a:rPr lang="en-US" sz="1000"/>
                        <a:t>34</a:t>
                      </a:r>
                      <a:endParaRPr lang="en-US" sz="1000"/>
                    </a:p>
                  </a:txBody>
                  <a:tcPr/>
                </a:tc>
                <a:tc>
                  <a:txBody>
                    <a:bodyPr/>
                    <a:lstStyle/>
                    <a:p>
                      <a:r>
                        <a:rPr lang="en-US" sz="1000"/>
                        <a:t>0</a:t>
                      </a:r>
                      <a:endParaRPr lang="en-US" sz="1000"/>
                    </a:p>
                  </a:txBody>
                  <a:tcPr/>
                </a:tc>
                <a:tc>
                  <a:txBody>
                    <a:bodyPr/>
                    <a:lstStyle/>
                    <a:p>
                      <a:r>
                        <a:rPr lang="en-US" sz="1000"/>
                        <a:t>4.4974%</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913052790"/>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40437023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80126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93745759"/>
                    </a:ext>
                  </a:extLst>
                </a:gridCol>
                <a:gridCol w="740664">
                  <a:extLst>
                    <a:ext uri="{9D8B030D-6E8A-4147-A177-3AD203B41FA5}">
                      <a16:colId xmlns:a16="http://schemas.microsoft.com/office/drawing/2014/main" val="3161038815"/>
                    </a:ext>
                  </a:extLst>
                </a:gridCol>
                <a:gridCol w="740664">
                  <a:extLst>
                    <a:ext uri="{9D8B030D-6E8A-4147-A177-3AD203B41FA5}">
                      <a16:colId xmlns:a16="http://schemas.microsoft.com/office/drawing/2014/main" val="1660055283"/>
                    </a:ext>
                  </a:extLst>
                </a:gridCol>
                <a:gridCol w="740664">
                  <a:extLst>
                    <a:ext uri="{9D8B030D-6E8A-4147-A177-3AD203B41FA5}">
                      <a16:colId xmlns:a16="http://schemas.microsoft.com/office/drawing/2014/main" val="3889455466"/>
                    </a:ext>
                  </a:extLst>
                </a:gridCol>
                <a:gridCol w="740664">
                  <a:extLst>
                    <a:ext uri="{9D8B030D-6E8A-4147-A177-3AD203B41FA5}">
                      <a16:colId xmlns:a16="http://schemas.microsoft.com/office/drawing/2014/main" val="978736238"/>
                    </a:ext>
                  </a:extLst>
                </a:gridCol>
                <a:gridCol w="740664">
                  <a:extLst>
                    <a:ext uri="{9D8B030D-6E8A-4147-A177-3AD203B41FA5}">
                      <a16:colId xmlns:a16="http://schemas.microsoft.com/office/drawing/2014/main" val="2302730844"/>
                    </a:ext>
                  </a:extLst>
                </a:gridCol>
                <a:gridCol w="740664">
                  <a:extLst>
                    <a:ext uri="{9D8B030D-6E8A-4147-A177-3AD203B41FA5}">
                      <a16:colId xmlns:a16="http://schemas.microsoft.com/office/drawing/2014/main" val="2255715155"/>
                    </a:ext>
                  </a:extLst>
                </a:gridCol>
                <a:gridCol w="740664">
                  <a:extLst>
                    <a:ext uri="{9D8B030D-6E8A-4147-A177-3AD203B41FA5}">
                      <a16:colId xmlns:a16="http://schemas.microsoft.com/office/drawing/2014/main" val="1873045805"/>
                    </a:ext>
                  </a:extLst>
                </a:gridCol>
                <a:gridCol w="740664">
                  <a:extLst>
                    <a:ext uri="{9D8B030D-6E8A-4147-A177-3AD203B41FA5}">
                      <a16:colId xmlns:a16="http://schemas.microsoft.com/office/drawing/2014/main" val="2415958439"/>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Images</a:t>
                      </a:r>
                      <a:endParaRPr lang="en-US" sz="1000"/>
                    </a:p>
                  </a:txBody>
                  <a:tcPr/>
                </a:tc>
                <a:tc>
                  <a:txBody>
                    <a:bodyPr/>
                    <a:lstStyle/>
                    <a:p>
                      <a:r>
                        <a:rPr lang="en-US" sz="1000"/>
                        <a:t>Videos</a:t>
                      </a:r>
                      <a:endParaRPr lang="en-US" sz="1000"/>
                    </a:p>
                  </a:txBody>
                  <a:tcPr/>
                </a:tc>
                <a:tc>
                  <a:txBody>
                    <a:bodyPr/>
                    <a:lstStyle/>
                    <a:p>
                      <a:r>
                        <a:rPr lang="en-US" sz="1000"/>
                        <a:t>Posts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3222177481"/>
                  </a:ext>
                </a:extLst>
              </a:tr>
              <a:tr h="370840">
                <a:tc>
                  <a:txBody>
                    <a:bodyPr/>
                    <a:lstStyle/>
                    <a:p>
                      <a:r>
                        <a:rPr lang="en-US" sz="1000"/>
                        <a:t>firstinshi (First Insurance Co. of Hawaii)</a:t>
                      </a:r>
                      <a:endParaRPr lang="en-US" sz="1000"/>
                    </a:p>
                  </a:txBody>
                  <a:tcPr/>
                </a:tc>
                <a:tc>
                  <a:txBody>
                    <a:bodyPr/>
                    <a:lstStyle/>
                    <a:p>
                      <a:r>
                        <a:rPr lang="en-US" sz="1000"/>
                        <a:t>2255</a:t>
                      </a:r>
                      <a:endParaRPr lang="en-US" sz="1000"/>
                    </a:p>
                  </a:txBody>
                  <a:tcPr/>
                </a:tc>
                <a:tc>
                  <a:txBody>
                    <a:bodyPr/>
                    <a:lstStyle/>
                    <a:p>
                      <a:r>
                        <a:rPr lang="en-US" sz="1000"/>
                        <a:t>n/a</a:t>
                      </a:r>
                      <a:endParaRPr lang="en-US" sz="1000"/>
                    </a:p>
                  </a:txBody>
                  <a:tcPr/>
                </a:tc>
                <a:tc>
                  <a:txBody>
                    <a:bodyPr/>
                    <a:lstStyle/>
                    <a:p>
                      <a:r>
                        <a:rPr lang="en-US" sz="1000"/>
                        <a:t>100</a:t>
                      </a:r>
                      <a:endParaRPr lang="en-US" sz="1000"/>
                    </a:p>
                  </a:txBody>
                  <a:tcPr/>
                </a:tc>
                <a:tc>
                  <a:txBody>
                    <a:bodyPr/>
                    <a:lstStyle/>
                    <a:p>
                      <a:r>
                        <a:rPr lang="en-US" sz="1000"/>
                        <a:t>3</a:t>
                      </a:r>
                      <a:endParaRPr lang="en-US" sz="1000"/>
                    </a:p>
                  </a:txBody>
                  <a:tcPr/>
                </a:tc>
                <a:tc>
                  <a:txBody>
                    <a:bodyPr/>
                    <a:lstStyle/>
                    <a:p>
                      <a:r>
                        <a:rPr lang="en-US" sz="1000"/>
                        <a:t>103</a:t>
                      </a:r>
                      <a:endParaRPr lang="en-US" sz="1000"/>
                    </a:p>
                  </a:txBody>
                  <a:tcPr/>
                </a:tc>
                <a:tc>
                  <a:txBody>
                    <a:bodyPr/>
                    <a:lstStyle/>
                    <a:p>
                      <a:r>
                        <a:rPr lang="en-US" sz="1000"/>
                        <a:t>8495</a:t>
                      </a:r>
                      <a:endParaRPr lang="en-US" sz="1000"/>
                    </a:p>
                  </a:txBody>
                  <a:tcPr/>
                </a:tc>
                <a:tc>
                  <a:txBody>
                    <a:bodyPr/>
                    <a:lstStyle/>
                    <a:p>
                      <a:r>
                        <a:rPr lang="en-US" sz="1000"/>
                        <a:t>169</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2675657499"/>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40789620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6162156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31693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279193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72040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26205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416394125"/>
                    </a:ext>
                  </a:extLst>
                </a:gridCol>
                <a:gridCol w="987552">
                  <a:extLst>
                    <a:ext uri="{9D8B030D-6E8A-4147-A177-3AD203B41FA5}">
                      <a16:colId xmlns:a16="http://schemas.microsoft.com/office/drawing/2014/main" val="1448973838"/>
                    </a:ext>
                  </a:extLst>
                </a:gridCol>
                <a:gridCol w="987552">
                  <a:extLst>
                    <a:ext uri="{9D8B030D-6E8A-4147-A177-3AD203B41FA5}">
                      <a16:colId xmlns:a16="http://schemas.microsoft.com/office/drawing/2014/main" val="72311856"/>
                    </a:ext>
                  </a:extLst>
                </a:gridCol>
                <a:gridCol w="987552">
                  <a:extLst>
                    <a:ext uri="{9D8B030D-6E8A-4147-A177-3AD203B41FA5}">
                      <a16:colId xmlns:a16="http://schemas.microsoft.com/office/drawing/2014/main" val="1020889510"/>
                    </a:ext>
                  </a:extLst>
                </a:gridCol>
                <a:gridCol w="987552">
                  <a:extLst>
                    <a:ext uri="{9D8B030D-6E8A-4147-A177-3AD203B41FA5}">
                      <a16:colId xmlns:a16="http://schemas.microsoft.com/office/drawing/2014/main" val="2291734629"/>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137769891"/>
                  </a:ext>
                </a:extLst>
              </a:tr>
              <a:tr h="370840">
                <a:tc>
                  <a:txBody>
                    <a:bodyPr/>
                    <a:lstStyle/>
                    <a:p>
                      <a:r>
                        <a:rPr lang="en-US" sz="1000" b="1"/>
                        <a:t>firstinshi (First Insurance Co. of Hawaii) - 2016-08-13 19:25:18</a:t>
                      </a:r>
                      <a:r>
                        <a:rPr lang="en-US" sz="1000"/>
                        <a:t>
What a beautiful day for a Heart Walk. Congratulations to @hearthawaii on a successful walk and fundraiser. Here's to heart health!</a:t>
                      </a:r>
                      <a:endParaRPr lang="en-US" sz="1000"/>
                    </a:p>
                  </a:txBody>
                  <a:tcPr/>
                </a:tc>
                <a:tc>
                  <a:txBody>
                    <a:bodyPr/>
                    <a:lstStyle/>
                    <a:p>
                      <a:r>
                        <a:rPr lang="en-US" sz="1000"/>
                        <a:t>273</a:t>
                      </a:r>
                      <a:endParaRPr lang="en-US" sz="1000"/>
                    </a:p>
                  </a:txBody>
                  <a:tcPr/>
                </a:tc>
                <a:tc>
                  <a:txBody>
                    <a:bodyPr/>
                    <a:lstStyle/>
                    <a:p>
                      <a:r>
                        <a:rPr lang="en-US" sz="1000"/>
                        <a:t>1</a:t>
                      </a:r>
                      <a:endParaRPr lang="en-US" sz="1000"/>
                    </a:p>
                  </a:txBody>
                  <a:tcPr/>
                </a:tc>
                <a:tc>
                  <a:txBody>
                    <a:bodyPr/>
                    <a:lstStyle/>
                    <a:p>
                      <a:r>
                        <a:rPr lang="en-US" sz="1000"/>
                        <a:t>54.4732%</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972437016"/>
                  </a:ext>
                </a:extLst>
              </a:tr>
              <a:tr h="370840">
                <a:tc>
                  <a:txBody>
                    <a:bodyPr/>
                    <a:lstStyle/>
                    <a:p>
                      <a:r>
                        <a:rPr lang="en-US" sz="1000" b="1"/>
                        <a:t>firstinshi (First Insurance Co. of Hawaii) - 2016-08-11 19:23:51</a:t>
                      </a:r>
                      <a:r>
                        <a:rPr lang="en-US" sz="1000"/>
                        <a:t>
Have shoes in every color under the sun? #FirstSelectPortfolio provides Hawaii’s most comprehensive renters coverage for you, your stuff, and your auto, because #InParadiseBadStillHappens - including theft. #renters #insurance #wevegothawaiicovered 
Get a quote at http:/campaigns.ficoh.com/fsp-renters-quote!</a:t>
                      </a:r>
                      <a:endParaRPr lang="en-US" sz="1000"/>
                    </a:p>
                  </a:txBody>
                  <a:tcPr/>
                </a:tc>
                <a:tc>
                  <a:txBody>
                    <a:bodyPr/>
                    <a:lstStyle/>
                    <a:p>
                      <a:r>
                        <a:rPr lang="en-US" sz="1000"/>
                        <a:t>256</a:t>
                      </a:r>
                      <a:endParaRPr lang="en-US" sz="1000"/>
                    </a:p>
                  </a:txBody>
                  <a:tcPr/>
                </a:tc>
                <a:tc>
                  <a:txBody>
                    <a:bodyPr/>
                    <a:lstStyle/>
                    <a:p>
                      <a:r>
                        <a:rPr lang="en-US" sz="1000"/>
                        <a:t>1</a:t>
                      </a:r>
                      <a:endParaRPr lang="en-US" sz="1000"/>
                    </a:p>
                  </a:txBody>
                  <a:tcPr/>
                </a:tc>
                <a:tc>
                  <a:txBody>
                    <a:bodyPr/>
                    <a:lstStyle/>
                    <a:p>
                      <a:r>
                        <a:rPr lang="en-US" sz="1000"/>
                        <a:t>54.2194%</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582414635"/>
                  </a:ext>
                </a:extLst>
              </a:tr>
              <a:tr h="370840">
                <a:tc>
                  <a:txBody>
                    <a:bodyPr/>
                    <a:lstStyle/>
                    <a:p>
                      <a:r>
                        <a:rPr lang="en-US" sz="1000" b="1"/>
                        <a:t>firstinshi (First Insurance Co. of Hawaii) - 2016-08-04 18:05:45</a:t>
                      </a:r>
                      <a:r>
                        <a:rPr lang="en-US" sz="1000"/>
                        <a:t>
Love your weekend “toys”? #FirstSelectPortfolio provides Hawaii’s most comprehensive renters coverage for you, your stuff, and your auto, because #InParadiseBadStillHappens - including theft. #renters #insurance #wevegothawaiicovered
Visit http://campaigns.ficoh.com/fsp-renters-quote for a quote!</a:t>
                      </a:r>
                      <a:endParaRPr lang="en-US" sz="1000"/>
                    </a:p>
                  </a:txBody>
                  <a:tcPr/>
                </a:tc>
                <a:tc>
                  <a:txBody>
                    <a:bodyPr/>
                    <a:lstStyle/>
                    <a:p>
                      <a:r>
                        <a:rPr lang="en-US" sz="1000"/>
                        <a:t>190</a:t>
                      </a:r>
                      <a:endParaRPr lang="en-US" sz="1000"/>
                    </a:p>
                  </a:txBody>
                  <a:tcPr/>
                </a:tc>
                <a:tc>
                  <a:txBody>
                    <a:bodyPr/>
                    <a:lstStyle/>
                    <a:p>
                      <a:r>
                        <a:rPr lang="en-US" sz="1000"/>
                        <a:t>0</a:t>
                      </a:r>
                      <a:endParaRPr lang="en-US" sz="1000"/>
                    </a:p>
                  </a:txBody>
                  <a:tcPr/>
                </a:tc>
                <a:tc>
                  <a:txBody>
                    <a:bodyPr/>
                    <a:lstStyle/>
                    <a:p>
                      <a:r>
                        <a:rPr lang="en-US" sz="1000"/>
                        <a:t>51.9126%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512550632"/>
                  </a:ext>
                </a:extLst>
              </a:tr>
              <a:tr h="370840">
                <a:tc>
                  <a:txBody>
                    <a:bodyPr/>
                    <a:lstStyle/>
                    <a:p>
                      <a:r>
                        <a:rPr lang="en-US" sz="1000" b="1"/>
                        <a:t>firstinshi (First Insurance Co. of Hawaii) - 2016-08-22 16:01:31</a:t>
                      </a:r>
                      <a:r>
                        <a:rPr lang="en-US" sz="1000"/>
                        <a:t>
Love #movies? Can you guess this one? Leave a comment with your guess by August 25th and be entered to win a $25 @aguramenbistro and $25 @consolidatedhi gift card!  #inparadisebadstillhappens #guessthemovie #movienight #movie</a:t>
                      </a:r>
                      <a:endParaRPr lang="en-US" sz="1000"/>
                    </a:p>
                  </a:txBody>
                  <a:tcPr/>
                </a:tc>
                <a:tc>
                  <a:txBody>
                    <a:bodyPr/>
                    <a:lstStyle/>
                    <a:p>
                      <a:r>
                        <a:rPr lang="en-US" sz="1000"/>
                        <a:t>274</a:t>
                      </a:r>
                      <a:endParaRPr lang="en-US" sz="1000"/>
                    </a:p>
                  </a:txBody>
                  <a:tcPr/>
                </a:tc>
                <a:tc>
                  <a:txBody>
                    <a:bodyPr/>
                    <a:lstStyle/>
                    <a:p>
                      <a:r>
                        <a:rPr lang="en-US" sz="1000"/>
                        <a:t>16</a:t>
                      </a:r>
                      <a:endParaRPr lang="en-US" sz="1000"/>
                    </a:p>
                  </a:txBody>
                  <a:tcPr/>
                </a:tc>
                <a:tc>
                  <a:txBody>
                    <a:bodyPr/>
                    <a:lstStyle/>
                    <a:p>
                      <a:r>
                        <a:rPr lang="en-US" sz="1000"/>
                        <a:t>46.2520%</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286367383"/>
                  </a:ext>
                </a:extLst>
              </a:tr>
              <a:tr h="370840">
                <a:tc>
                  <a:txBody>
                    <a:bodyPr/>
                    <a:lstStyle/>
                    <a:p>
                      <a:r>
                        <a:rPr lang="en-US" sz="1000" b="1"/>
                        <a:t>firstinshi (First Insurance Co. of Hawaii) - 2016-09-12 12:55:14</a:t>
                      </a:r>
                      <a:r>
                        <a:rPr lang="en-US" sz="1000"/>
                        <a:t>
We had a great time volunteering at HUGS' #Surf4Hugs event on Saturday. Seeing the joy on kids' faces when they catch their first wave... priceless!</a:t>
                      </a:r>
                      <a:endParaRPr lang="en-US" sz="1000"/>
                    </a:p>
                  </a:txBody>
                  <a:tcPr/>
                </a:tc>
                <a:tc>
                  <a:txBody>
                    <a:bodyPr/>
                    <a:lstStyle/>
                    <a:p>
                      <a:r>
                        <a:rPr lang="en-US" sz="1000"/>
                        <a:t>255</a:t>
                      </a:r>
                      <a:endParaRPr lang="en-US" sz="1000"/>
                    </a:p>
                  </a:txBody>
                  <a:tcPr/>
                </a:tc>
                <a:tc>
                  <a:txBody>
                    <a:bodyPr/>
                    <a:lstStyle/>
                    <a:p>
                      <a:r>
                        <a:rPr lang="en-US" sz="1000"/>
                        <a:t>4</a:t>
                      </a:r>
                      <a:endParaRPr lang="en-US" sz="1000"/>
                    </a:p>
                  </a:txBody>
                  <a:tcPr/>
                </a:tc>
                <a:tc>
                  <a:txBody>
                    <a:bodyPr/>
                    <a:lstStyle/>
                    <a:p>
                      <a:r>
                        <a:rPr lang="en-US" sz="1000"/>
                        <a:t>31.6239%</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73524850"/>
                  </a:ext>
                </a:extLst>
              </a:tr>
            </a:tbl>
          </a:graphicData>
        </a:graphic>
      </p:graphicFrame>
      <p:sp>
        <p:nvSpPr>
          <p:cNvPr id="4" name="Text Placeholder 3"/>
          <p:cNvSpPr>
            <a:spLocks noGrp="1"/>
          </p:cNvSpPr>
          <p:nvPr>
            <p:ph type="body" sz="quarter" idx="14"/>
          </p:nvPr>
        </p:nvSpPr>
        <p:spPr/>
        <p:txBody>
          <a:bodyPr/>
          <a:lstStyle/>
          <a:p>
            <a:r>
              <a:rPr lang="en-US"/>
              <a:t>01/01/2016 - 12/31/2016</a:t>
            </a:r>
            <a:endParaRPr lang="en-US"/>
          </a:p>
        </p:txBody>
      </p:sp>
    </p:spTree>
    <p:extLst>
      <p:ext uri="{BB962C8B-B14F-4D97-AF65-F5344CB8AC3E}">
        <p14:creationId xmlns:p14="http://schemas.microsoft.com/office/powerpoint/2010/main" val="114140025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458</Words>
  <Application>Microsoft Office PowerPoint</Application>
  <PresentationFormat>On-screen Show (4:3)</PresentationFormat>
  <Paragraphs>216</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FICOH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dc:title>
  <dc:creator>Administrator</dc:creator>
  <cp:lastModifiedBy>Administrator</cp:lastModifiedBy>
  <cp:revision>1</cp:revision>
  <dcterms:created xsi:type="dcterms:W3CDTF">2017-03-08T18:49:37Z</dcterms:created>
  <dcterms:modified xsi:type="dcterms:W3CDTF">2017-03-08T18:50:01Z</dcterms:modified>
</cp:coreProperties>
</file>