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42767</c:v>
                </c:pt>
              </c:numCache>
            </c:numRef>
          </c:cat>
          <c:val>
            <c:numRef>
              <c:f>Sheet1!$B$2</c:f>
              <c:numCache>
                <c:formatCode>General</c:formatCode>
                <c:ptCount val="1"/>
                <c:pt idx="0">
                  <c:v>1320</c:v>
                </c:pt>
              </c:numCache>
            </c:numRef>
          </c:val>
          <c:extLst>
            <c:ext xmlns:c16="http://schemas.microsoft.com/office/drawing/2014/chart" uri="{C3380CC4-5D6E-409C-BE32-E72D297353CC}">
              <c16:uniqueId val="{00000000-0B4E-4C07-B9A9-582E8AF6ED1B}"/>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42767</c:v>
                </c:pt>
              </c:numCache>
            </c:numRef>
          </c:cat>
          <c:val>
            <c:numRef>
              <c:f>Sheet1!$C$2</c:f>
              <c:numCache>
                <c:formatCode>General</c:formatCode>
                <c:ptCount val="1"/>
                <c:pt idx="0">
                  <c:v>1183</c:v>
                </c:pt>
              </c:numCache>
            </c:numRef>
          </c:val>
          <c:extLst>
            <c:ext xmlns:c16="http://schemas.microsoft.com/office/drawing/2014/chart" uri="{C3380CC4-5D6E-409C-BE32-E72D297353CC}">
              <c16:uniqueId val="{00000001-0B4E-4C07-B9A9-582E8AF6ED1B}"/>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42767</c:v>
                </c:pt>
              </c:numCache>
            </c:numRef>
          </c:cat>
          <c:val>
            <c:numRef>
              <c:f>Sheet1!$D$2</c:f>
              <c:numCache>
                <c:formatCode>General</c:formatCode>
                <c:ptCount val="1"/>
                <c:pt idx="0">
                  <c:v>0</c:v>
                </c:pt>
              </c:numCache>
            </c:numRef>
          </c:val>
          <c:extLst>
            <c:ext xmlns:c16="http://schemas.microsoft.com/office/drawing/2014/chart" uri="{C3380CC4-5D6E-409C-BE32-E72D297353CC}">
              <c16:uniqueId val="{00000002-0B4E-4C07-B9A9-582E8AF6ED1B}"/>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42767</c:v>
                </c:pt>
              </c:numCache>
            </c:numRef>
          </c:cat>
          <c:val>
            <c:numRef>
              <c:f>Sheet1!$E$2</c:f>
              <c:numCache>
                <c:formatCode>General</c:formatCode>
                <c:ptCount val="1"/>
                <c:pt idx="0">
                  <c:v>0</c:v>
                </c:pt>
              </c:numCache>
            </c:numRef>
          </c:val>
          <c:extLst>
            <c:ext xmlns:c16="http://schemas.microsoft.com/office/drawing/2014/chart" uri="{C3380CC4-5D6E-409C-BE32-E72D297353CC}">
              <c16:uniqueId val="{00000003-0B4E-4C07-B9A9-582E8AF6ED1B}"/>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42767</c:v>
                </c:pt>
              </c:numCache>
            </c:numRef>
          </c:cat>
          <c:val>
            <c:numRef>
              <c:f>Sheet1!$F$2</c:f>
              <c:numCache>
                <c:formatCode>General</c:formatCode>
                <c:ptCount val="1"/>
                <c:pt idx="0">
                  <c:v>777</c:v>
                </c:pt>
              </c:numCache>
            </c:numRef>
          </c:val>
          <c:extLst>
            <c:ext xmlns:c16="http://schemas.microsoft.com/office/drawing/2014/chart" uri="{C3380CC4-5D6E-409C-BE32-E72D297353CC}">
              <c16:uniqueId val="{00000004-0B4E-4C07-B9A9-582E8AF6ED1B}"/>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42767</c:v>
                </c:pt>
              </c:numCache>
            </c:numRef>
          </c:cat>
          <c:val>
            <c:numRef>
              <c:f>Sheet1!$G$2</c:f>
              <c:numCache>
                <c:formatCode>General</c:formatCode>
                <c:ptCount val="1"/>
                <c:pt idx="0">
                  <c:v>2282</c:v>
                </c:pt>
              </c:numCache>
            </c:numRef>
          </c:val>
          <c:extLst>
            <c:ext xmlns:c16="http://schemas.microsoft.com/office/drawing/2014/chart" uri="{C3380CC4-5D6E-409C-BE32-E72D297353CC}">
              <c16:uniqueId val="{00000005-0B4E-4C07-B9A9-582E8AF6ED1B}"/>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42767</c:v>
                </c:pt>
              </c:numCache>
            </c:numRef>
          </c:cat>
          <c:val>
            <c:numRef>
              <c:f>Sheet1!$H$2</c:f>
              <c:numCache>
                <c:formatCode>General</c:formatCode>
                <c:ptCount val="1"/>
                <c:pt idx="0">
                  <c:v>0</c:v>
                </c:pt>
              </c:numCache>
            </c:numRef>
          </c:val>
          <c:extLst>
            <c:ext xmlns:c16="http://schemas.microsoft.com/office/drawing/2014/chart" uri="{C3380CC4-5D6E-409C-BE32-E72D297353CC}">
              <c16:uniqueId val="{00000006-0B4E-4C07-B9A9-582E8AF6ED1B}"/>
            </c:ext>
          </c:extLst>
        </c:ser>
        <c:dLbls>
          <c:showLegendKey val="0"/>
          <c:showVal val="0"/>
          <c:showCatName val="0"/>
          <c:showSerName val="0"/>
          <c:showPercent val="0"/>
          <c:showBubbleSize val="0"/>
        </c:dLbls>
        <c:gapWidth val="219"/>
        <c:overlap val="-27"/>
        <c:axId val="150908072"/>
        <c:axId val="150906432"/>
      </c:barChart>
      <c:dateAx>
        <c:axId val="15090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906432"/>
        <c:crosses val="autoZero"/>
        <c:auto val="1"/>
        <c:lblOffset val="100"/>
        <c:baseTimeUnit val="days"/>
      </c:dateAx>
      <c:valAx>
        <c:axId val="15090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90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0</c:v>
                </c:pt>
              </c:numCache>
            </c:numRef>
          </c:val>
          <c:extLst>
            <c:ext xmlns:c16="http://schemas.microsoft.com/office/drawing/2014/chart" uri="{C3380CC4-5D6E-409C-BE32-E72D297353CC}">
              <c16:uniqueId val="{00000000-0E73-4E15-BF6F-B7DCCB73B803}"/>
            </c:ext>
          </c:extLst>
        </c:ser>
        <c:dLbls>
          <c:showLegendKey val="0"/>
          <c:showVal val="0"/>
          <c:showCatName val="0"/>
          <c:showSerName val="0"/>
          <c:showPercent val="0"/>
          <c:showBubbleSize val="0"/>
        </c:dLbls>
        <c:gapWidth val="219"/>
        <c:overlap val="-27"/>
        <c:axId val="244814824"/>
        <c:axId val="244809248"/>
      </c:barChart>
      <c:dateAx>
        <c:axId val="24481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09248"/>
        <c:crosses val="autoZero"/>
        <c:auto val="1"/>
        <c:lblOffset val="100"/>
        <c:baseTimeUnit val="months"/>
      </c:dateAx>
      <c:valAx>
        <c:axId val="24480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1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14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98D-4CB6-8F4B-A37DF5D97DF9}"/>
            </c:ext>
          </c:extLst>
        </c:ser>
        <c:dLbls>
          <c:showLegendKey val="0"/>
          <c:showVal val="0"/>
          <c:showCatName val="0"/>
          <c:showSerName val="0"/>
          <c:showPercent val="0"/>
          <c:showBubbleSize val="0"/>
        </c:dLbls>
        <c:gapWidth val="219"/>
        <c:overlap val="-27"/>
        <c:axId val="278601824"/>
        <c:axId val="278605760"/>
      </c:barChart>
      <c:dateAx>
        <c:axId val="27860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05760"/>
        <c:crosses val="autoZero"/>
        <c:auto val="1"/>
        <c:lblOffset val="100"/>
        <c:baseTimeUnit val="months"/>
      </c:dateAx>
      <c:valAx>
        <c:axId val="27860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0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5203</c:v>
                </c:pt>
              </c:numCache>
            </c:numRef>
          </c:val>
          <c:extLst>
            <c:ext xmlns:c16="http://schemas.microsoft.com/office/drawing/2014/chart" uri="{C3380CC4-5D6E-409C-BE32-E72D297353CC}">
              <c16:uniqueId val="{00000000-5B43-49F2-B5F4-686ED2E54BDE}"/>
            </c:ext>
          </c:extLst>
        </c:ser>
        <c:dLbls>
          <c:showLegendKey val="0"/>
          <c:showVal val="0"/>
          <c:showCatName val="0"/>
          <c:showSerName val="0"/>
          <c:showPercent val="0"/>
          <c:showBubbleSize val="0"/>
        </c:dLbls>
        <c:gapWidth val="219"/>
        <c:overlap val="-27"/>
        <c:axId val="244810888"/>
        <c:axId val="16789256"/>
      </c:barChart>
      <c:dateAx>
        <c:axId val="24481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89256"/>
        <c:crosses val="autoZero"/>
        <c:auto val="1"/>
        <c:lblOffset val="100"/>
        <c:baseTimeUnit val="months"/>
      </c:dateAx>
      <c:valAx>
        <c:axId val="1678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1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3</c:v>
                </c:pt>
              </c:numCache>
            </c:numRef>
          </c:val>
          <c:extLst>
            <c:ext xmlns:c16="http://schemas.microsoft.com/office/drawing/2014/chart" uri="{C3380CC4-5D6E-409C-BE32-E72D297353CC}">
              <c16:uniqueId val="{00000000-4EAA-40EC-82C5-DA0545D7451B}"/>
            </c:ext>
          </c:extLst>
        </c:ser>
        <c:dLbls>
          <c:showLegendKey val="0"/>
          <c:showVal val="0"/>
          <c:showCatName val="0"/>
          <c:showSerName val="0"/>
          <c:showPercent val="0"/>
          <c:showBubbleSize val="0"/>
        </c:dLbls>
        <c:gapWidth val="219"/>
        <c:overlap val="-27"/>
        <c:axId val="285222728"/>
        <c:axId val="285222072"/>
      </c:barChart>
      <c:dateAx>
        <c:axId val="28522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22072"/>
        <c:crosses val="autoZero"/>
        <c:auto val="1"/>
        <c:lblOffset val="100"/>
        <c:baseTimeUnit val="months"/>
      </c:dateAx>
      <c:valAx>
        <c:axId val="28522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2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5DC-44B9-AFE4-AA30DA4B1043}"/>
            </c:ext>
          </c:extLst>
        </c:ser>
        <c:dLbls>
          <c:showLegendKey val="0"/>
          <c:showVal val="0"/>
          <c:showCatName val="0"/>
          <c:showSerName val="0"/>
          <c:showPercent val="0"/>
          <c:showBubbleSize val="0"/>
        </c:dLbls>
        <c:gapWidth val="219"/>
        <c:overlap val="-27"/>
        <c:axId val="289124296"/>
        <c:axId val="289123968"/>
      </c:barChart>
      <c:dateAx>
        <c:axId val="289124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23968"/>
        <c:crosses val="autoZero"/>
        <c:auto val="1"/>
        <c:lblOffset val="100"/>
        <c:baseTimeUnit val="months"/>
      </c:dateAx>
      <c:valAx>
        <c:axId val="28912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2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3</c:v>
                </c:pt>
              </c:numCache>
            </c:numRef>
          </c:val>
          <c:extLst>
            <c:ext xmlns:c16="http://schemas.microsoft.com/office/drawing/2014/chart" uri="{C3380CC4-5D6E-409C-BE32-E72D297353CC}">
              <c16:uniqueId val="{00000000-6B76-4F41-A74E-B9BEDACA809A}"/>
            </c:ext>
          </c:extLst>
        </c:ser>
        <c:dLbls>
          <c:showLegendKey val="0"/>
          <c:showVal val="0"/>
          <c:showCatName val="0"/>
          <c:showSerName val="0"/>
          <c:showPercent val="0"/>
          <c:showBubbleSize val="0"/>
        </c:dLbls>
        <c:gapWidth val="219"/>
        <c:overlap val="-27"/>
        <c:axId val="285217808"/>
        <c:axId val="285219448"/>
      </c:barChart>
      <c:dateAx>
        <c:axId val="28521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19448"/>
        <c:crosses val="autoZero"/>
        <c:auto val="1"/>
        <c:lblOffset val="100"/>
        <c:baseTimeUnit val="months"/>
      </c:dateAx>
      <c:valAx>
        <c:axId val="28521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1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26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8D2-41D3-A3FD-251E27C98F57}"/>
            </c:ext>
          </c:extLst>
        </c:ser>
        <c:dLbls>
          <c:showLegendKey val="0"/>
          <c:showVal val="0"/>
          <c:showCatName val="0"/>
          <c:showSerName val="0"/>
          <c:showPercent val="0"/>
          <c:showBubbleSize val="0"/>
        </c:dLbls>
        <c:gapWidth val="219"/>
        <c:overlap val="-27"/>
        <c:axId val="289124952"/>
        <c:axId val="284781376"/>
      </c:barChart>
      <c:dateAx>
        <c:axId val="28912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81376"/>
        <c:crosses val="autoZero"/>
        <c:auto val="1"/>
        <c:lblOffset val="100"/>
        <c:baseTimeUnit val="months"/>
      </c:dateAx>
      <c:valAx>
        <c:axId val="28478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2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7</c:v>
                </c:pt>
              </c:numCache>
            </c:numRef>
          </c:val>
          <c:extLst>
            <c:ext xmlns:c16="http://schemas.microsoft.com/office/drawing/2014/chart" uri="{C3380CC4-5D6E-409C-BE32-E72D297353CC}">
              <c16:uniqueId val="{00000000-4BE6-44F6-B135-550C179DF3DE}"/>
            </c:ext>
          </c:extLst>
        </c:ser>
        <c:dLbls>
          <c:showLegendKey val="0"/>
          <c:showVal val="0"/>
          <c:showCatName val="0"/>
          <c:showSerName val="0"/>
          <c:showPercent val="0"/>
          <c:showBubbleSize val="0"/>
        </c:dLbls>
        <c:gapWidth val="219"/>
        <c:overlap val="-27"/>
        <c:axId val="344764808"/>
        <c:axId val="344766120"/>
      </c:barChart>
      <c:dateAx>
        <c:axId val="344764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66120"/>
        <c:crosses val="autoZero"/>
        <c:auto val="1"/>
        <c:lblOffset val="100"/>
        <c:baseTimeUnit val="months"/>
      </c:dateAx>
      <c:valAx>
        <c:axId val="34476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6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41</c:v>
                </c:pt>
                <c:pt idx="2">
                  <c:v>41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A66-4E1B-A20B-BB2EE021D455}"/>
            </c:ext>
          </c:extLst>
        </c:ser>
        <c:dLbls>
          <c:showLegendKey val="0"/>
          <c:showVal val="0"/>
          <c:showCatName val="0"/>
          <c:showSerName val="0"/>
          <c:showPercent val="0"/>
          <c:showBubbleSize val="0"/>
        </c:dLbls>
        <c:gapWidth val="219"/>
        <c:overlap val="-27"/>
        <c:axId val="344767104"/>
        <c:axId val="344769400"/>
      </c:barChart>
      <c:dateAx>
        <c:axId val="34476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69400"/>
        <c:crosses val="autoZero"/>
        <c:auto val="1"/>
        <c:lblOffset val="100"/>
        <c:baseTimeUnit val="months"/>
      </c:dateAx>
      <c:valAx>
        <c:axId val="34476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6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FICOH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467456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40343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220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61640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74797632"/>
                    </a:ext>
                  </a:extLst>
                </a:gridCol>
                <a:gridCol w="740664">
                  <a:extLst>
                    <a:ext uri="{9D8B030D-6E8A-4147-A177-3AD203B41FA5}">
                      <a16:colId xmlns:a16="http://schemas.microsoft.com/office/drawing/2014/main" val="2110974967"/>
                    </a:ext>
                  </a:extLst>
                </a:gridCol>
                <a:gridCol w="740664">
                  <a:extLst>
                    <a:ext uri="{9D8B030D-6E8A-4147-A177-3AD203B41FA5}">
                      <a16:colId xmlns:a16="http://schemas.microsoft.com/office/drawing/2014/main" val="249385834"/>
                    </a:ext>
                  </a:extLst>
                </a:gridCol>
                <a:gridCol w="740664">
                  <a:extLst>
                    <a:ext uri="{9D8B030D-6E8A-4147-A177-3AD203B41FA5}">
                      <a16:colId xmlns:a16="http://schemas.microsoft.com/office/drawing/2014/main" val="1754120794"/>
                    </a:ext>
                  </a:extLst>
                </a:gridCol>
                <a:gridCol w="740664">
                  <a:extLst>
                    <a:ext uri="{9D8B030D-6E8A-4147-A177-3AD203B41FA5}">
                      <a16:colId xmlns:a16="http://schemas.microsoft.com/office/drawing/2014/main" val="4141817764"/>
                    </a:ext>
                  </a:extLst>
                </a:gridCol>
                <a:gridCol w="740664">
                  <a:extLst>
                    <a:ext uri="{9D8B030D-6E8A-4147-A177-3AD203B41FA5}">
                      <a16:colId xmlns:a16="http://schemas.microsoft.com/office/drawing/2014/main" val="2821322768"/>
                    </a:ext>
                  </a:extLst>
                </a:gridCol>
                <a:gridCol w="740664">
                  <a:extLst>
                    <a:ext uri="{9D8B030D-6E8A-4147-A177-3AD203B41FA5}">
                      <a16:colId xmlns:a16="http://schemas.microsoft.com/office/drawing/2014/main" val="3454508799"/>
                    </a:ext>
                  </a:extLst>
                </a:gridCol>
                <a:gridCol w="740664">
                  <a:extLst>
                    <a:ext uri="{9D8B030D-6E8A-4147-A177-3AD203B41FA5}">
                      <a16:colId xmlns:a16="http://schemas.microsoft.com/office/drawing/2014/main" val="3574021770"/>
                    </a:ext>
                  </a:extLst>
                </a:gridCol>
                <a:gridCol w="740664">
                  <a:extLst>
                    <a:ext uri="{9D8B030D-6E8A-4147-A177-3AD203B41FA5}">
                      <a16:colId xmlns:a16="http://schemas.microsoft.com/office/drawing/2014/main" val="2311274856"/>
                    </a:ext>
                  </a:extLst>
                </a:gridCol>
                <a:gridCol w="740664">
                  <a:extLst>
                    <a:ext uri="{9D8B030D-6E8A-4147-A177-3AD203B41FA5}">
                      <a16:colId xmlns:a16="http://schemas.microsoft.com/office/drawing/2014/main" val="4493210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404320379"/>
                  </a:ext>
                </a:extLst>
              </a:tr>
              <a:tr h="370840">
                <a:tc>
                  <a:txBody>
                    <a:bodyPr/>
                    <a:lstStyle/>
                    <a:p>
                      <a:r>
                        <a:rPr lang="en-US" sz="1000"/>
                        <a:t>First Insurance Company of Hawaii</a:t>
                      </a:r>
                      <a:endParaRPr lang="en-US" sz="1000"/>
                    </a:p>
                  </a:txBody>
                  <a:tcPr/>
                </a:tc>
                <a:tc>
                  <a:txBody>
                    <a:bodyPr/>
                    <a:lstStyle/>
                    <a:p>
                      <a:r>
                        <a:rPr lang="en-US" sz="1000"/>
                        <a:t>1320</a:t>
                      </a:r>
                      <a:endParaRPr lang="en-US" sz="1000"/>
                    </a:p>
                  </a:txBody>
                  <a:tcPr/>
                </a:tc>
                <a:tc>
                  <a:txBody>
                    <a:bodyPr/>
                    <a:lstStyle/>
                    <a:p>
                      <a:r>
                        <a:rPr lang="en-US" sz="1000"/>
                        <a:t>5</a:t>
                      </a:r>
                      <a:endParaRPr lang="en-US" sz="1000"/>
                    </a:p>
                  </a:txBody>
                  <a:tcPr/>
                </a:tc>
                <a:tc>
                  <a:txBody>
                    <a:bodyPr/>
                    <a:lstStyle/>
                    <a:p>
                      <a:r>
                        <a:rPr lang="en-US" sz="1000"/>
                        <a:t>11</a:t>
                      </a:r>
                      <a:endParaRPr lang="en-US" sz="1000"/>
                    </a:p>
                  </a:txBody>
                  <a:tcPr/>
                </a:tc>
                <a:tc>
                  <a:txBody>
                    <a:bodyPr/>
                    <a:lstStyle/>
                    <a:p>
                      <a:r>
                        <a:rPr lang="en-US" sz="1000"/>
                        <a:t>168</a:t>
                      </a:r>
                      <a:endParaRPr lang="en-US" sz="1000"/>
                    </a:p>
                  </a:txBody>
                  <a:tcPr/>
                </a:tc>
                <a:tc>
                  <a:txBody>
                    <a:bodyPr/>
                    <a:lstStyle/>
                    <a:p>
                      <a:r>
                        <a:rPr lang="en-US" sz="1000"/>
                        <a:t>2</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1.2287%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58966394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460189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90810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5402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19495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451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53909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244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16674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7980611"/>
                    </a:ext>
                  </a:extLst>
                </a:gridCol>
                <a:gridCol w="658368">
                  <a:extLst>
                    <a:ext uri="{9D8B030D-6E8A-4147-A177-3AD203B41FA5}">
                      <a16:colId xmlns:a16="http://schemas.microsoft.com/office/drawing/2014/main" val="2989637687"/>
                    </a:ext>
                  </a:extLst>
                </a:gridCol>
                <a:gridCol w="658368">
                  <a:extLst>
                    <a:ext uri="{9D8B030D-6E8A-4147-A177-3AD203B41FA5}">
                      <a16:colId xmlns:a16="http://schemas.microsoft.com/office/drawing/2014/main" val="445240066"/>
                    </a:ext>
                  </a:extLst>
                </a:gridCol>
                <a:gridCol w="658368">
                  <a:extLst>
                    <a:ext uri="{9D8B030D-6E8A-4147-A177-3AD203B41FA5}">
                      <a16:colId xmlns:a16="http://schemas.microsoft.com/office/drawing/2014/main" val="1571532012"/>
                    </a:ext>
                  </a:extLst>
                </a:gridCol>
                <a:gridCol w="658368">
                  <a:extLst>
                    <a:ext uri="{9D8B030D-6E8A-4147-A177-3AD203B41FA5}">
                      <a16:colId xmlns:a16="http://schemas.microsoft.com/office/drawing/2014/main" val="3592998048"/>
                    </a:ext>
                  </a:extLst>
                </a:gridCol>
                <a:gridCol w="658368">
                  <a:extLst>
                    <a:ext uri="{9D8B030D-6E8A-4147-A177-3AD203B41FA5}">
                      <a16:colId xmlns:a16="http://schemas.microsoft.com/office/drawing/2014/main" val="631700740"/>
                    </a:ext>
                  </a:extLst>
                </a:gridCol>
                <a:gridCol w="658368">
                  <a:extLst>
                    <a:ext uri="{9D8B030D-6E8A-4147-A177-3AD203B41FA5}">
                      <a16:colId xmlns:a16="http://schemas.microsoft.com/office/drawing/2014/main" val="2902708728"/>
                    </a:ext>
                  </a:extLst>
                </a:gridCol>
                <a:gridCol w="658368">
                  <a:extLst>
                    <a:ext uri="{9D8B030D-6E8A-4147-A177-3AD203B41FA5}">
                      <a16:colId xmlns:a16="http://schemas.microsoft.com/office/drawing/2014/main" val="150789320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186282581"/>
                  </a:ext>
                </a:extLst>
              </a:tr>
              <a:tr h="370840">
                <a:tc>
                  <a:txBody>
                    <a:bodyPr/>
                    <a:lstStyle/>
                    <a:p>
                      <a:r>
                        <a:rPr lang="en-US" sz="1000" b="1"/>
                        <a:t>First Insurance Company of Hawaii - 2017-02-21 12:13:03</a:t>
                      </a:r>
                      <a:r>
                        <a:rPr lang="en-US" sz="1000"/>
                        <a:t>
This mound of coats was donated by our associates to the One Warm Coat drive we are doing with our Tokio Marine North America sister companies. #warmamillion #igavewarmth</a:t>
                      </a:r>
                      <a:endParaRPr lang="en-US" sz="1000"/>
                    </a:p>
                  </a:txBody>
                  <a:tcPr/>
                </a:tc>
                <a:tc>
                  <a:txBody>
                    <a:bodyPr/>
                    <a:lstStyle/>
                    <a:p>
                      <a:r>
                        <a:rPr lang="en-US" sz="1000"/>
                        <a:t>44</a:t>
                      </a:r>
                      <a:endParaRPr lang="en-US" sz="1000"/>
                    </a:p>
                  </a:txBody>
                  <a:tcPr/>
                </a:tc>
                <a:tc>
                  <a:txBody>
                    <a:bodyPr/>
                    <a:lstStyle/>
                    <a:p>
                      <a:r>
                        <a:rPr lang="en-US" sz="1000"/>
                        <a:t>44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3.3359%</a:t>
                      </a:r>
                      <a:endParaRPr lang="en-US" sz="1000"/>
                    </a:p>
                  </a:txBody>
                  <a:tcPr/>
                </a:tc>
                <a:tc>
                  <a:txBody>
                    <a:bodyPr/>
                    <a:lstStyle/>
                    <a:p>
                      <a:r>
                        <a:rPr lang="en-US" sz="1000"/>
                        <a:t>Photo</a:t>
                      </a:r>
                      <a:endParaRPr lang="en-US" sz="1000"/>
                    </a:p>
                  </a:txBody>
                  <a:tcPr/>
                </a:tc>
                <a:tc>
                  <a:txBody>
                    <a:bodyPr/>
                    <a:lstStyle/>
                    <a:p>
                      <a:r>
                        <a:rPr lang="en-US" sz="1000"/>
                        <a:t>Highly Likely</a:t>
                      </a:r>
                      <a:endParaRPr lang="en-US" sz="1000"/>
                    </a:p>
                  </a:txBody>
                  <a:tcPr/>
                </a:tc>
                <a:extLst>
                  <a:ext uri="{0D108BD9-81ED-4DB2-BD59-A6C34878D82A}">
                    <a16:rowId xmlns:a16="http://schemas.microsoft.com/office/drawing/2014/main" val="2794618273"/>
                  </a:ext>
                </a:extLst>
              </a:tr>
              <a:tr h="370840">
                <a:tc>
                  <a:txBody>
                    <a:bodyPr/>
                    <a:lstStyle/>
                    <a:p>
                      <a:r>
                        <a:rPr lang="en-US" sz="1000" b="1"/>
                        <a:t>First Insurance Company of Hawaii - 2017-02-13 13:21:59</a:t>
                      </a:r>
                      <a:r>
                        <a:rPr lang="en-US" sz="1000"/>
                        <a:t>
Congratulations to these four leaders on their recent promotions to Assistant Vice President! Clockwise from top left: Holly Araki - IT, Kei Kobayashi - Strategic Planning, Kevin Kurosu - Commercial Underwriting, and Linda O'Reilly - Claims Work Comp.</a:t>
                      </a:r>
                      <a:endParaRPr lang="en-US" sz="1000"/>
                    </a:p>
                  </a:txBody>
                  <a:tcPr/>
                </a:tc>
                <a:tc>
                  <a:txBody>
                    <a:bodyPr/>
                    <a:lstStyle/>
                    <a:p>
                      <a:r>
                        <a:rPr lang="en-US" sz="1000"/>
                        <a:t>42</a:t>
                      </a:r>
                      <a:endParaRPr lang="en-US" sz="1000"/>
                    </a:p>
                  </a:txBody>
                  <a:tcPr/>
                </a:tc>
                <a:tc>
                  <a:txBody>
                    <a:bodyPr/>
                    <a:lstStyle/>
                    <a:p>
                      <a:r>
                        <a:rPr lang="en-US" sz="1000"/>
                        <a:t>41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3.1818%</a:t>
                      </a:r>
                      <a:endParaRPr lang="en-US" sz="1000"/>
                    </a:p>
                  </a:txBody>
                  <a:tcPr/>
                </a:tc>
                <a:tc>
                  <a:txBody>
                    <a:bodyPr/>
                    <a:lstStyle/>
                    <a:p>
                      <a:r>
                        <a:rPr lang="en-US" sz="1000"/>
                        <a:t>Photo</a:t>
                      </a:r>
                      <a:endParaRPr lang="en-US" sz="1000"/>
                    </a:p>
                  </a:txBody>
                  <a:tcPr/>
                </a:tc>
                <a:tc>
                  <a:txBody>
                    <a:bodyPr/>
                    <a:lstStyle/>
                    <a:p>
                      <a:r>
                        <a:rPr lang="en-US" sz="1000"/>
                        <a:t>Highly Likely</a:t>
                      </a:r>
                      <a:endParaRPr lang="en-US" sz="1000"/>
                    </a:p>
                  </a:txBody>
                  <a:tcPr/>
                </a:tc>
                <a:extLst>
                  <a:ext uri="{0D108BD9-81ED-4DB2-BD59-A6C34878D82A}">
                    <a16:rowId xmlns:a16="http://schemas.microsoft.com/office/drawing/2014/main" val="383146927"/>
                  </a:ext>
                </a:extLst>
              </a:tr>
              <a:tr h="370840">
                <a:tc>
                  <a:txBody>
                    <a:bodyPr/>
                    <a:lstStyle/>
                    <a:p>
                      <a:r>
                        <a:rPr lang="en-US" sz="1000" b="1"/>
                        <a:t>First Insurance Company of Hawaii - 2017-02-08 11:59:32</a:t>
                      </a:r>
                      <a:r>
                        <a:rPr lang="en-US" sz="1000"/>
                        <a:t>
Careers in insurance offer challenge, growth, stability and the opportunity to make a difference. That's why so many professionals who enter the industry never leave. #insurancecareersmonth</a:t>
                      </a:r>
                      <a:endParaRPr lang="en-US" sz="1000"/>
                    </a:p>
                  </a:txBody>
                  <a:tcPr/>
                </a:tc>
                <a:tc>
                  <a:txBody>
                    <a:bodyPr/>
                    <a:lstStyle/>
                    <a:p>
                      <a:r>
                        <a:rPr lang="en-US" sz="1000"/>
                        <a:t>27</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2.0470%</a:t>
                      </a:r>
                      <a:endParaRPr lang="en-US" sz="1000"/>
                    </a:p>
                  </a:txBody>
                  <a:tcPr/>
                </a:tc>
                <a:tc>
                  <a:txBody>
                    <a:bodyPr/>
                    <a:lstStyle/>
                    <a:p>
                      <a:r>
                        <a:rPr lang="en-US" sz="1000"/>
                        <a:t>Video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326822557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743991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0833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68848101"/>
                    </a:ext>
                  </a:extLst>
                </a:gridCol>
                <a:gridCol w="493776">
                  <a:extLst>
                    <a:ext uri="{9D8B030D-6E8A-4147-A177-3AD203B41FA5}">
                      <a16:colId xmlns:a16="http://schemas.microsoft.com/office/drawing/2014/main" val="1921815930"/>
                    </a:ext>
                  </a:extLst>
                </a:gridCol>
                <a:gridCol w="493776">
                  <a:extLst>
                    <a:ext uri="{9D8B030D-6E8A-4147-A177-3AD203B41FA5}">
                      <a16:colId xmlns:a16="http://schemas.microsoft.com/office/drawing/2014/main" val="2365590560"/>
                    </a:ext>
                  </a:extLst>
                </a:gridCol>
                <a:gridCol w="493776">
                  <a:extLst>
                    <a:ext uri="{9D8B030D-6E8A-4147-A177-3AD203B41FA5}">
                      <a16:colId xmlns:a16="http://schemas.microsoft.com/office/drawing/2014/main" val="476229781"/>
                    </a:ext>
                  </a:extLst>
                </a:gridCol>
                <a:gridCol w="493776">
                  <a:extLst>
                    <a:ext uri="{9D8B030D-6E8A-4147-A177-3AD203B41FA5}">
                      <a16:colId xmlns:a16="http://schemas.microsoft.com/office/drawing/2014/main" val="3440440299"/>
                    </a:ext>
                  </a:extLst>
                </a:gridCol>
                <a:gridCol w="493776">
                  <a:extLst>
                    <a:ext uri="{9D8B030D-6E8A-4147-A177-3AD203B41FA5}">
                      <a16:colId xmlns:a16="http://schemas.microsoft.com/office/drawing/2014/main" val="463530592"/>
                    </a:ext>
                  </a:extLst>
                </a:gridCol>
                <a:gridCol w="493776">
                  <a:extLst>
                    <a:ext uri="{9D8B030D-6E8A-4147-A177-3AD203B41FA5}">
                      <a16:colId xmlns:a16="http://schemas.microsoft.com/office/drawing/2014/main" val="2304870774"/>
                    </a:ext>
                  </a:extLst>
                </a:gridCol>
                <a:gridCol w="493776">
                  <a:extLst>
                    <a:ext uri="{9D8B030D-6E8A-4147-A177-3AD203B41FA5}">
                      <a16:colId xmlns:a16="http://schemas.microsoft.com/office/drawing/2014/main" val="640847539"/>
                    </a:ext>
                  </a:extLst>
                </a:gridCol>
                <a:gridCol w="493776">
                  <a:extLst>
                    <a:ext uri="{9D8B030D-6E8A-4147-A177-3AD203B41FA5}">
                      <a16:colId xmlns:a16="http://schemas.microsoft.com/office/drawing/2014/main" val="1524597467"/>
                    </a:ext>
                  </a:extLst>
                </a:gridCol>
                <a:gridCol w="493776">
                  <a:extLst>
                    <a:ext uri="{9D8B030D-6E8A-4147-A177-3AD203B41FA5}">
                      <a16:colId xmlns:a16="http://schemas.microsoft.com/office/drawing/2014/main" val="1754513548"/>
                    </a:ext>
                  </a:extLst>
                </a:gridCol>
                <a:gridCol w="493776">
                  <a:extLst>
                    <a:ext uri="{9D8B030D-6E8A-4147-A177-3AD203B41FA5}">
                      <a16:colId xmlns:a16="http://schemas.microsoft.com/office/drawing/2014/main" val="2149454078"/>
                    </a:ext>
                  </a:extLst>
                </a:gridCol>
                <a:gridCol w="493776">
                  <a:extLst>
                    <a:ext uri="{9D8B030D-6E8A-4147-A177-3AD203B41FA5}">
                      <a16:colId xmlns:a16="http://schemas.microsoft.com/office/drawing/2014/main" val="2208763230"/>
                    </a:ext>
                  </a:extLst>
                </a:gridCol>
                <a:gridCol w="493776">
                  <a:extLst>
                    <a:ext uri="{9D8B030D-6E8A-4147-A177-3AD203B41FA5}">
                      <a16:colId xmlns:a16="http://schemas.microsoft.com/office/drawing/2014/main" val="1006584177"/>
                    </a:ext>
                  </a:extLst>
                </a:gridCol>
                <a:gridCol w="493776">
                  <a:extLst>
                    <a:ext uri="{9D8B030D-6E8A-4147-A177-3AD203B41FA5}">
                      <a16:colId xmlns:a16="http://schemas.microsoft.com/office/drawing/2014/main" val="2399401656"/>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714413607"/>
                  </a:ext>
                </a:extLst>
              </a:tr>
              <a:tr h="370840">
                <a:tc>
                  <a:txBody>
                    <a:bodyPr/>
                    <a:lstStyle/>
                    <a:p>
                      <a:r>
                        <a:rPr lang="en-US" sz="1000"/>
                        <a:t>@FirstInsHI</a:t>
                      </a:r>
                      <a:endParaRPr lang="en-US" sz="1000"/>
                    </a:p>
                  </a:txBody>
                  <a:tcPr/>
                </a:tc>
                <a:tc>
                  <a:txBody>
                    <a:bodyPr/>
                    <a:lstStyle/>
                    <a:p>
                      <a:r>
                        <a:rPr lang="en-US" sz="1000"/>
                        <a:t>1183</a:t>
                      </a:r>
                      <a:endParaRPr lang="en-US" sz="1000"/>
                    </a:p>
                  </a:txBody>
                  <a:tcPr/>
                </a:tc>
                <a:tc>
                  <a:txBody>
                    <a:bodyPr/>
                    <a:lstStyle/>
                    <a:p>
                      <a:r>
                        <a:rPr lang="en-US" sz="1000"/>
                        <a:t>-4</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tc>
                  <a:txBody>
                    <a:bodyPr/>
                    <a:lstStyle/>
                    <a:p>
                      <a:r>
                        <a:rPr lang="en-US" sz="1000"/>
                        <a:t>17</a:t>
                      </a:r>
                      <a:endParaRPr lang="en-US" sz="1000"/>
                    </a:p>
                  </a:txBody>
                  <a:tcPr/>
                </a:tc>
                <a:tc>
                  <a:txBody>
                    <a:bodyPr/>
                    <a:lstStyle/>
                    <a:p>
                      <a:r>
                        <a:rPr lang="en-US" sz="1000"/>
                        <a:t>2</a:t>
                      </a:r>
                      <a:endParaRPr lang="en-US" sz="1000"/>
                    </a:p>
                  </a:txBody>
                  <a:tcPr/>
                </a:tc>
                <a:tc>
                  <a:txBody>
                    <a:bodyPr/>
                    <a:lstStyle/>
                    <a:p>
                      <a:r>
                        <a:rPr lang="en-US" sz="1000"/>
                        <a:t>9</a:t>
                      </a:r>
                      <a:endParaRPr lang="en-US" sz="1000"/>
                    </a:p>
                  </a:txBody>
                  <a:tcPr/>
                </a:tc>
                <a:tc>
                  <a:txBody>
                    <a:bodyPr/>
                    <a:lstStyle/>
                    <a:p>
                      <a:r>
                        <a:rPr lang="en-US" sz="1000"/>
                        <a:t>0.1406%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30827419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968111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04513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8139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84718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6054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56230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14433463"/>
                    </a:ext>
                  </a:extLst>
                </a:gridCol>
                <a:gridCol w="822960">
                  <a:extLst>
                    <a:ext uri="{9D8B030D-6E8A-4147-A177-3AD203B41FA5}">
                      <a16:colId xmlns:a16="http://schemas.microsoft.com/office/drawing/2014/main" val="2883970521"/>
                    </a:ext>
                  </a:extLst>
                </a:gridCol>
                <a:gridCol w="822960">
                  <a:extLst>
                    <a:ext uri="{9D8B030D-6E8A-4147-A177-3AD203B41FA5}">
                      <a16:colId xmlns:a16="http://schemas.microsoft.com/office/drawing/2014/main" val="1218608110"/>
                    </a:ext>
                  </a:extLst>
                </a:gridCol>
                <a:gridCol w="822960">
                  <a:extLst>
                    <a:ext uri="{9D8B030D-6E8A-4147-A177-3AD203B41FA5}">
                      <a16:colId xmlns:a16="http://schemas.microsoft.com/office/drawing/2014/main" val="793841969"/>
                    </a:ext>
                  </a:extLst>
                </a:gridCol>
                <a:gridCol w="822960">
                  <a:extLst>
                    <a:ext uri="{9D8B030D-6E8A-4147-A177-3AD203B41FA5}">
                      <a16:colId xmlns:a16="http://schemas.microsoft.com/office/drawing/2014/main" val="3755783557"/>
                    </a:ext>
                  </a:extLst>
                </a:gridCol>
                <a:gridCol w="822960">
                  <a:extLst>
                    <a:ext uri="{9D8B030D-6E8A-4147-A177-3AD203B41FA5}">
                      <a16:colId xmlns:a16="http://schemas.microsoft.com/office/drawing/2014/main" val="841057382"/>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1185468686"/>
                  </a:ext>
                </a:extLst>
              </a:tr>
              <a:tr h="370840">
                <a:tc>
                  <a:txBody>
                    <a:bodyPr/>
                    <a:lstStyle/>
                    <a:p>
                      <a:r>
                        <a:rPr lang="en-US" sz="1000" b="1"/>
                        <a:t>@FirstInsHI - 2017-02-24 17:40:44</a:t>
                      </a:r>
                      <a:r>
                        <a:rPr lang="en-US" sz="1000"/>
                        <a:t>
We bought our @onewarmcoat drive to a successful conclusion today with a donation of 186 jackets and $1,965 to Makana O Ke Akua https://t.co/3HRGrcrO35</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0.7601%</a:t>
                      </a:r>
                      <a:endParaRPr lang="en-US" sz="1000"/>
                    </a:p>
                  </a:txBody>
                  <a:tcPr/>
                </a:tc>
                <a:extLst>
                  <a:ext uri="{0D108BD9-81ED-4DB2-BD59-A6C34878D82A}">
                    <a16:rowId xmlns:a16="http://schemas.microsoft.com/office/drawing/2014/main" val="2778021744"/>
                  </a:ext>
                </a:extLst>
              </a:tr>
              <a:tr h="370840">
                <a:tc>
                  <a:txBody>
                    <a:bodyPr/>
                    <a:lstStyle/>
                    <a:p>
                      <a:r>
                        <a:rPr lang="en-US" sz="1000" b="1"/>
                        <a:t>@FirstInsHI - 2017-02-03 15:13:55</a:t>
                      </a:r>
                      <a:r>
                        <a:rPr lang="en-US" sz="1000"/>
                        <a:t>
FICOH associates are going all out for #nationalwearREDday to raise awareness about #heartdisease https://t.co/dUwsNkFmXw</a:t>
                      </a:r>
                      <a:endParaRPr lang="en-US" sz="1000"/>
                    </a:p>
                  </a:txBody>
                  <a:tcPr/>
                </a:tc>
                <a:tc>
                  <a:txBody>
                    <a:bodyPr/>
                    <a:lstStyle/>
                    <a:p>
                      <a:r>
                        <a:rPr lang="en-US" sz="1000"/>
                        <a:t>No</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0.3376%</a:t>
                      </a:r>
                      <a:endParaRPr lang="en-US" sz="1000"/>
                    </a:p>
                  </a:txBody>
                  <a:tcPr/>
                </a:tc>
                <a:extLst>
                  <a:ext uri="{0D108BD9-81ED-4DB2-BD59-A6C34878D82A}">
                    <a16:rowId xmlns:a16="http://schemas.microsoft.com/office/drawing/2014/main" val="786539928"/>
                  </a:ext>
                </a:extLst>
              </a:tr>
              <a:tr h="370840">
                <a:tc>
                  <a:txBody>
                    <a:bodyPr/>
                    <a:lstStyle/>
                    <a:p>
                      <a:r>
                        <a:rPr lang="en-US" sz="1000" b="1"/>
                        <a:t>@FirstInsHI - 2017-02-13 13:50:17</a:t>
                      </a:r>
                      <a:r>
                        <a:rPr lang="en-US" sz="1000"/>
                        <a:t>
RT @PC_360 82% of #smallbusinesses plan at least 1 type of growth this year. Make sure your insurance grows with you https://t.co/LrdXxw22NO</a:t>
                      </a:r>
                      <a:endParaRPr lang="en-US" sz="1000"/>
                    </a:p>
                  </a:txBody>
                  <a:tcPr/>
                </a:tc>
                <a:tc>
                  <a:txBody>
                    <a:bodyPr/>
                    <a:lstStyle/>
                    <a:p>
                      <a:r>
                        <a:rPr lang="en-US" sz="1000"/>
                        <a:t>No</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0.2542%</a:t>
                      </a:r>
                      <a:endParaRPr lang="en-US" sz="1000"/>
                    </a:p>
                  </a:txBody>
                  <a:tcPr/>
                </a:tc>
                <a:extLst>
                  <a:ext uri="{0D108BD9-81ED-4DB2-BD59-A6C34878D82A}">
                    <a16:rowId xmlns:a16="http://schemas.microsoft.com/office/drawing/2014/main" val="418049552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530193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58684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14812677"/>
                    </a:ext>
                  </a:extLst>
                </a:gridCol>
                <a:gridCol w="1069848">
                  <a:extLst>
                    <a:ext uri="{9D8B030D-6E8A-4147-A177-3AD203B41FA5}">
                      <a16:colId xmlns:a16="http://schemas.microsoft.com/office/drawing/2014/main" val="594674299"/>
                    </a:ext>
                  </a:extLst>
                </a:gridCol>
                <a:gridCol w="1069848">
                  <a:extLst>
                    <a:ext uri="{9D8B030D-6E8A-4147-A177-3AD203B41FA5}">
                      <a16:colId xmlns:a16="http://schemas.microsoft.com/office/drawing/2014/main" val="958102676"/>
                    </a:ext>
                  </a:extLst>
                </a:gridCol>
                <a:gridCol w="1069848">
                  <a:extLst>
                    <a:ext uri="{9D8B030D-6E8A-4147-A177-3AD203B41FA5}">
                      <a16:colId xmlns:a16="http://schemas.microsoft.com/office/drawing/2014/main" val="953093442"/>
                    </a:ext>
                  </a:extLst>
                </a:gridCol>
                <a:gridCol w="1069848">
                  <a:extLst>
                    <a:ext uri="{9D8B030D-6E8A-4147-A177-3AD203B41FA5}">
                      <a16:colId xmlns:a16="http://schemas.microsoft.com/office/drawing/2014/main" val="2278593391"/>
                    </a:ext>
                  </a:extLst>
                </a:gridCol>
                <a:gridCol w="1069848">
                  <a:extLst>
                    <a:ext uri="{9D8B030D-6E8A-4147-A177-3AD203B41FA5}">
                      <a16:colId xmlns:a16="http://schemas.microsoft.com/office/drawing/2014/main" val="1517402784"/>
                    </a:ext>
                  </a:extLst>
                </a:gridCol>
                <a:gridCol w="1069848">
                  <a:extLst>
                    <a:ext uri="{9D8B030D-6E8A-4147-A177-3AD203B41FA5}">
                      <a16:colId xmlns:a16="http://schemas.microsoft.com/office/drawing/2014/main" val="499527790"/>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941613890"/>
                  </a:ext>
                </a:extLst>
              </a:tr>
              <a:tr h="370840">
                <a:tc>
                  <a:txBody>
                    <a:bodyPr/>
                    <a:lstStyle/>
                    <a:p>
                      <a:r>
                        <a:rPr lang="en-US" sz="1000"/>
                        <a:t>First Insurance Company of Hawaii</a:t>
                      </a:r>
                      <a:endParaRPr lang="en-US" sz="1000"/>
                    </a:p>
                  </a:txBody>
                  <a:tcPr/>
                </a:tc>
                <a:tc>
                  <a:txBody>
                    <a:bodyPr/>
                    <a:lstStyle/>
                    <a:p>
                      <a:r>
                        <a:rPr lang="en-US" sz="1000"/>
                        <a:t>777</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tc>
                  <a:txBody>
                    <a:bodyPr/>
                    <a:lstStyle/>
                    <a:p>
                      <a:r>
                        <a:rPr lang="en-US" sz="1000"/>
                        <a:t>103</a:t>
                      </a:r>
                      <a:endParaRPr lang="en-US" sz="1000"/>
                    </a:p>
                  </a:txBody>
                  <a:tcPr/>
                </a:tc>
                <a:tc>
                  <a:txBody>
                    <a:bodyPr/>
                    <a:lstStyle/>
                    <a:p>
                      <a:r>
                        <a:rPr lang="en-US" sz="1000"/>
                        <a:t>5</a:t>
                      </a:r>
                      <a:endParaRPr lang="en-US" sz="1000"/>
                    </a:p>
                  </a:txBody>
                  <a:tcPr/>
                </a:tc>
                <a:tc>
                  <a:txBody>
                    <a:bodyPr/>
                    <a:lstStyle/>
                    <a:p>
                      <a:r>
                        <a:rPr lang="en-US" sz="1000"/>
                        <a:t>3.4839%</a:t>
                      </a:r>
                      <a:endParaRPr lang="en-US" sz="1000"/>
                    </a:p>
                  </a:txBody>
                  <a:tcPr/>
                </a:tc>
                <a:extLst>
                  <a:ext uri="{0D108BD9-81ED-4DB2-BD59-A6C34878D82A}">
                    <a16:rowId xmlns:a16="http://schemas.microsoft.com/office/drawing/2014/main" val="404439892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443056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85286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0638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19799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4589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4015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94029867"/>
                    </a:ext>
                  </a:extLst>
                </a:gridCol>
                <a:gridCol w="987552">
                  <a:extLst>
                    <a:ext uri="{9D8B030D-6E8A-4147-A177-3AD203B41FA5}">
                      <a16:colId xmlns:a16="http://schemas.microsoft.com/office/drawing/2014/main" val="1922371962"/>
                    </a:ext>
                  </a:extLst>
                </a:gridCol>
                <a:gridCol w="987552">
                  <a:extLst>
                    <a:ext uri="{9D8B030D-6E8A-4147-A177-3AD203B41FA5}">
                      <a16:colId xmlns:a16="http://schemas.microsoft.com/office/drawing/2014/main" val="231984171"/>
                    </a:ext>
                  </a:extLst>
                </a:gridCol>
                <a:gridCol w="987552">
                  <a:extLst>
                    <a:ext uri="{9D8B030D-6E8A-4147-A177-3AD203B41FA5}">
                      <a16:colId xmlns:a16="http://schemas.microsoft.com/office/drawing/2014/main" val="1921801745"/>
                    </a:ext>
                  </a:extLst>
                </a:gridCol>
                <a:gridCol w="987552">
                  <a:extLst>
                    <a:ext uri="{9D8B030D-6E8A-4147-A177-3AD203B41FA5}">
                      <a16:colId xmlns:a16="http://schemas.microsoft.com/office/drawing/2014/main" val="635987465"/>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332253274"/>
                  </a:ext>
                </a:extLst>
              </a:tr>
              <a:tr h="370840">
                <a:tc>
                  <a:txBody>
                    <a:bodyPr/>
                    <a:lstStyle/>
                    <a:p>
                      <a:r>
                        <a:rPr lang="en-US" sz="1000" b="1"/>
                        <a:t>First Insurance Company of Hawaii - 2017-02-09 16:56:31</a:t>
                      </a:r>
                      <a:r>
                        <a:rPr lang="en-US" sz="1000"/>
                        <a:t>
Congratulations to these four leaders on their recent promotion to Assistant Vice President! Clockwise from top left: Holly Araki - IT, Kei Kobayashi - Strategic Planning, Kevin Kurosu - Commercial Underwriting, and Linda O'Reilly - Claims Work Comp.</a:t>
                      </a:r>
                      <a:endParaRPr lang="en-US" sz="1000"/>
                    </a:p>
                  </a:txBody>
                  <a:tcPr/>
                </a:tc>
                <a:tc>
                  <a:txBody>
                    <a:bodyPr/>
                    <a:lstStyle/>
                    <a:p>
                      <a:r>
                        <a:rPr lang="en-US" sz="1000"/>
                        <a:t>39</a:t>
                      </a:r>
                      <a:endParaRPr lang="en-US" sz="1000"/>
                    </a:p>
                  </a:txBody>
                  <a:tcPr/>
                </a:tc>
                <a:tc>
                  <a:txBody>
                    <a:bodyPr/>
                    <a:lstStyle/>
                    <a:p>
                      <a:r>
                        <a:rPr lang="en-US" sz="1000"/>
                        <a:t>5</a:t>
                      </a:r>
                      <a:endParaRPr lang="en-US" sz="1000"/>
                    </a:p>
                  </a:txBody>
                  <a:tcPr/>
                </a:tc>
                <a:tc>
                  <a:txBody>
                    <a:bodyPr/>
                    <a:lstStyle/>
                    <a:p>
                      <a:r>
                        <a:rPr lang="en-US" sz="1000"/>
                        <a:t>5.6848%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970949459"/>
                  </a:ext>
                </a:extLst>
              </a:tr>
              <a:tr h="370840">
                <a:tc>
                  <a:txBody>
                    <a:bodyPr/>
                    <a:lstStyle/>
                    <a:p>
                      <a:r>
                        <a:rPr lang="en-US" sz="1000" b="1"/>
                        <a:t>First Insurance Company of Hawaii - 2017-02-03 11:45:51</a:t>
                      </a:r>
                      <a:r>
                        <a:rPr lang="en-US" sz="1000"/>
                        <a:t>
Insurance is a great career choice if you like to be challenged and want to make a positive difference in people's lives and your community. #insurancecareersmonth #tobeagoodcompany</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2.8424%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073921296"/>
                  </a:ext>
                </a:extLst>
              </a:tr>
              <a:tr h="370840">
                <a:tc>
                  <a:txBody>
                    <a:bodyPr/>
                    <a:lstStyle/>
                    <a:p>
                      <a:r>
                        <a:rPr lang="en-US" sz="1000" b="1"/>
                        <a:t>First Insurance Company of Hawaii - 2017-02-21 12:08:22</a:t>
                      </a:r>
                      <a:r>
                        <a:rPr lang="en-US" sz="1000"/>
                        <a:t>
Here's our Facilities manager counting coats donated by our associates to the One Warm Coat drive we are doing with our Tokio Marine North America sister companies. #warmamillion #onewarmcoat</a:t>
                      </a:r>
                      <a:endParaRPr lang="en-US" sz="1000"/>
                    </a:p>
                  </a:txBody>
                  <a:tcPr/>
                </a:tc>
                <a:tc>
                  <a:txBody>
                    <a:bodyPr/>
                    <a:lstStyle/>
                    <a:p>
                      <a:r>
                        <a:rPr lang="en-US" sz="1000"/>
                        <a:t>21</a:t>
                      </a:r>
                      <a:endParaRPr lang="en-US" sz="1000"/>
                    </a:p>
                  </a:txBody>
                  <a:tcPr/>
                </a:tc>
                <a:tc>
                  <a:txBody>
                    <a:bodyPr/>
                    <a:lstStyle/>
                    <a:p>
                      <a:r>
                        <a:rPr lang="en-US" sz="1000"/>
                        <a:t>0</a:t>
                      </a:r>
                      <a:endParaRPr lang="en-US" sz="1000"/>
                    </a:p>
                  </a:txBody>
                  <a:tcPr/>
                </a:tc>
                <a:tc>
                  <a:txBody>
                    <a:bodyPr/>
                    <a:lstStyle/>
                    <a:p>
                      <a:r>
                        <a:rPr lang="en-US" sz="1000"/>
                        <a:t>2.7062%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470801421"/>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341651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84709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80696108"/>
                    </a:ext>
                  </a:extLst>
                </a:gridCol>
                <a:gridCol w="740664">
                  <a:extLst>
                    <a:ext uri="{9D8B030D-6E8A-4147-A177-3AD203B41FA5}">
                      <a16:colId xmlns:a16="http://schemas.microsoft.com/office/drawing/2014/main" val="3499079259"/>
                    </a:ext>
                  </a:extLst>
                </a:gridCol>
                <a:gridCol w="740664">
                  <a:extLst>
                    <a:ext uri="{9D8B030D-6E8A-4147-A177-3AD203B41FA5}">
                      <a16:colId xmlns:a16="http://schemas.microsoft.com/office/drawing/2014/main" val="773514658"/>
                    </a:ext>
                  </a:extLst>
                </a:gridCol>
                <a:gridCol w="740664">
                  <a:extLst>
                    <a:ext uri="{9D8B030D-6E8A-4147-A177-3AD203B41FA5}">
                      <a16:colId xmlns:a16="http://schemas.microsoft.com/office/drawing/2014/main" val="3787078281"/>
                    </a:ext>
                  </a:extLst>
                </a:gridCol>
                <a:gridCol w="740664">
                  <a:extLst>
                    <a:ext uri="{9D8B030D-6E8A-4147-A177-3AD203B41FA5}">
                      <a16:colId xmlns:a16="http://schemas.microsoft.com/office/drawing/2014/main" val="2246141818"/>
                    </a:ext>
                  </a:extLst>
                </a:gridCol>
                <a:gridCol w="740664">
                  <a:extLst>
                    <a:ext uri="{9D8B030D-6E8A-4147-A177-3AD203B41FA5}">
                      <a16:colId xmlns:a16="http://schemas.microsoft.com/office/drawing/2014/main" val="1567024231"/>
                    </a:ext>
                  </a:extLst>
                </a:gridCol>
                <a:gridCol w="740664">
                  <a:extLst>
                    <a:ext uri="{9D8B030D-6E8A-4147-A177-3AD203B41FA5}">
                      <a16:colId xmlns:a16="http://schemas.microsoft.com/office/drawing/2014/main" val="2493716347"/>
                    </a:ext>
                  </a:extLst>
                </a:gridCol>
                <a:gridCol w="740664">
                  <a:extLst>
                    <a:ext uri="{9D8B030D-6E8A-4147-A177-3AD203B41FA5}">
                      <a16:colId xmlns:a16="http://schemas.microsoft.com/office/drawing/2014/main" val="3113193886"/>
                    </a:ext>
                  </a:extLst>
                </a:gridCol>
                <a:gridCol w="740664">
                  <a:extLst>
                    <a:ext uri="{9D8B030D-6E8A-4147-A177-3AD203B41FA5}">
                      <a16:colId xmlns:a16="http://schemas.microsoft.com/office/drawing/2014/main" val="1731194268"/>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482255429"/>
                  </a:ext>
                </a:extLst>
              </a:tr>
              <a:tr h="370840">
                <a:tc>
                  <a:txBody>
                    <a:bodyPr/>
                    <a:lstStyle/>
                    <a:p>
                      <a:r>
                        <a:rPr lang="en-US" sz="1000"/>
                        <a:t>firstinshi (First Insurance Co. of Hawaii)</a:t>
                      </a:r>
                      <a:endParaRPr lang="en-US" sz="1000"/>
                    </a:p>
                  </a:txBody>
                  <a:tcPr/>
                </a:tc>
                <a:tc>
                  <a:txBody>
                    <a:bodyPr/>
                    <a:lstStyle/>
                    <a:p>
                      <a:r>
                        <a:rPr lang="en-US" sz="1000"/>
                        <a:t>2255</a:t>
                      </a:r>
                      <a:endParaRPr lang="en-US" sz="1000"/>
                    </a:p>
                  </a:txBody>
                  <a:tcPr/>
                </a:tc>
                <a:tc>
                  <a:txBody>
                    <a:bodyPr/>
                    <a:lstStyle/>
                    <a:p>
                      <a:r>
                        <a:rPr lang="en-US" sz="1000"/>
                        <a:t>n/a</a:t>
                      </a:r>
                      <a:endParaRPr lang="en-US" sz="1000"/>
                    </a:p>
                  </a:txBody>
                  <a:tcPr/>
                </a:tc>
                <a:tc>
                  <a:txBody>
                    <a:bodyPr/>
                    <a:lstStyle/>
                    <a:p>
                      <a:r>
                        <a:rPr lang="en-US" sz="1000"/>
                        <a:t>100</a:t>
                      </a:r>
                      <a:endParaRPr lang="en-US" sz="1000"/>
                    </a:p>
                  </a:txBody>
                  <a:tcPr/>
                </a:tc>
                <a:tc>
                  <a:txBody>
                    <a:bodyPr/>
                    <a:lstStyle/>
                    <a:p>
                      <a:r>
                        <a:rPr lang="en-US" sz="1000"/>
                        <a:t>3</a:t>
                      </a:r>
                      <a:endParaRPr lang="en-US" sz="1000"/>
                    </a:p>
                  </a:txBody>
                  <a:tcPr/>
                </a:tc>
                <a:tc>
                  <a:txBody>
                    <a:bodyPr/>
                    <a:lstStyle/>
                    <a:p>
                      <a:r>
                        <a:rPr lang="en-US" sz="1000"/>
                        <a:t>103</a:t>
                      </a:r>
                      <a:endParaRPr lang="en-US" sz="1000"/>
                    </a:p>
                  </a:txBody>
                  <a:tcPr/>
                </a:tc>
                <a:tc>
                  <a:txBody>
                    <a:bodyPr/>
                    <a:lstStyle/>
                    <a:p>
                      <a:r>
                        <a:rPr lang="en-US" sz="1000"/>
                        <a:t>8495</a:t>
                      </a:r>
                      <a:endParaRPr lang="en-US" sz="1000"/>
                    </a:p>
                  </a:txBody>
                  <a:tcPr/>
                </a:tc>
                <a:tc>
                  <a:txBody>
                    <a:bodyPr/>
                    <a:lstStyle/>
                    <a:p>
                      <a:r>
                        <a:rPr lang="en-US" sz="1000"/>
                        <a:t>169</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85898726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527155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51402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9692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40029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8940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Top Instagram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95155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00569345"/>
                    </a:ext>
                  </a:extLst>
                </a:gridCol>
                <a:gridCol w="987552">
                  <a:extLst>
                    <a:ext uri="{9D8B030D-6E8A-4147-A177-3AD203B41FA5}">
                      <a16:colId xmlns:a16="http://schemas.microsoft.com/office/drawing/2014/main" val="1257651966"/>
                    </a:ext>
                  </a:extLst>
                </a:gridCol>
                <a:gridCol w="987552">
                  <a:extLst>
                    <a:ext uri="{9D8B030D-6E8A-4147-A177-3AD203B41FA5}">
                      <a16:colId xmlns:a16="http://schemas.microsoft.com/office/drawing/2014/main" val="1596917290"/>
                    </a:ext>
                  </a:extLst>
                </a:gridCol>
                <a:gridCol w="987552">
                  <a:extLst>
                    <a:ext uri="{9D8B030D-6E8A-4147-A177-3AD203B41FA5}">
                      <a16:colId xmlns:a16="http://schemas.microsoft.com/office/drawing/2014/main" val="4122757773"/>
                    </a:ext>
                  </a:extLst>
                </a:gridCol>
                <a:gridCol w="987552">
                  <a:extLst>
                    <a:ext uri="{9D8B030D-6E8A-4147-A177-3AD203B41FA5}">
                      <a16:colId xmlns:a16="http://schemas.microsoft.com/office/drawing/2014/main" val="274378805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465617818"/>
                  </a:ext>
                </a:extLst>
              </a:tr>
              <a:tr h="370840">
                <a:tc>
                  <a:txBody>
                    <a:bodyPr/>
                    <a:lstStyle/>
                    <a:p>
                      <a:r>
                        <a:rPr lang="en-US" sz="1000" b="1"/>
                        <a:t>firstinshi (First Insurance Co. of Hawaii) - 2017-02-17 21:28:34</a:t>
                      </a:r>
                      <a:r>
                        <a:rPr lang="en-US" sz="1000"/>
                        <a:t>
Is there a better way to end a long week than ice cream? If so enlighten us because we're unaware of anything more soul-satisfying than ice cream with chocolate syrup! #tgif #worklife #wescreamforicecream #icecreammakeseverythingbetter</a:t>
                      </a:r>
                      <a:endParaRPr lang="en-US" sz="1000"/>
                    </a:p>
                  </a:txBody>
                  <a:tcPr/>
                </a:tc>
                <a:tc>
                  <a:txBody>
                    <a:bodyPr/>
                    <a:lstStyle/>
                    <a:p>
                      <a:r>
                        <a:rPr lang="en-US" sz="1000"/>
                        <a:t>57</a:t>
                      </a:r>
                      <a:endParaRPr lang="en-US" sz="1000"/>
                    </a:p>
                  </a:txBody>
                  <a:tcPr/>
                </a:tc>
                <a:tc>
                  <a:txBody>
                    <a:bodyPr/>
                    <a:lstStyle/>
                    <a:p>
                      <a:r>
                        <a:rPr lang="en-US" sz="1000"/>
                        <a:t>0</a:t>
                      </a:r>
                      <a:endParaRPr lang="en-US" sz="1000"/>
                    </a:p>
                  </a:txBody>
                  <a:tcPr/>
                </a:tc>
                <a:tc>
                  <a:txBody>
                    <a:bodyPr/>
                    <a:lstStyle/>
                    <a:p>
                      <a:r>
                        <a:rPr lang="en-US" sz="1000"/>
                        <a:t>2.4978%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45308297"/>
                  </a:ext>
                </a:extLst>
              </a:tr>
              <a:tr h="370840">
                <a:tc>
                  <a:txBody>
                    <a:bodyPr/>
                    <a:lstStyle/>
                    <a:p>
                      <a:r>
                        <a:rPr lang="en-US" sz="1000" b="1"/>
                        <a:t>firstinshi (First Insurance Co. of Hawaii) - 2017-02-28 18:30:42</a:t>
                      </a:r>
                      <a:r>
                        <a:rPr lang="en-US" sz="1000"/>
                        <a:t>
What a wonderful lunch at our insured @fetehawaii. Enjoyed the Bacalao fritters, Chaz Burger, eggplant tartine, and grilled Pulpo. Not pictured: homemade champagne guava sorbet. So good! We will definitely be back. #goodeats</a:t>
                      </a:r>
                      <a:endParaRPr lang="en-US" sz="1000"/>
                    </a:p>
                  </a:txBody>
                  <a:tcPr/>
                </a:tc>
                <a:tc>
                  <a:txBody>
                    <a:bodyPr/>
                    <a:lstStyle/>
                    <a:p>
                      <a:r>
                        <a:rPr lang="en-US" sz="1000"/>
                        <a:t>57</a:t>
                      </a:r>
                      <a:endParaRPr lang="en-US" sz="1000"/>
                    </a:p>
                  </a:txBody>
                  <a:tcPr/>
                </a:tc>
                <a:tc>
                  <a:txBody>
                    <a:bodyPr/>
                    <a:lstStyle/>
                    <a:p>
                      <a:r>
                        <a:rPr lang="en-US" sz="1000"/>
                        <a:t>0</a:t>
                      </a:r>
                      <a:endParaRPr lang="en-US" sz="1000"/>
                    </a:p>
                  </a:txBody>
                  <a:tcPr/>
                </a:tc>
                <a:tc>
                  <a:txBody>
                    <a:bodyPr/>
                    <a:lstStyle/>
                    <a:p>
                      <a:r>
                        <a:rPr lang="en-US" sz="1000"/>
                        <a:t>2.4978%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80515606"/>
                  </a:ext>
                </a:extLst>
              </a:tr>
              <a:tr h="370840">
                <a:tc>
                  <a:txBody>
                    <a:bodyPr/>
                    <a:lstStyle/>
                    <a:p>
                      <a:r>
                        <a:rPr lang="en-US" sz="1000" b="1"/>
                        <a:t>firstinshi (First Insurance Co. of Hawaii) - 2017-02-17 14:41:17</a:t>
                      </a:r>
                      <a:r>
                        <a:rPr lang="en-US" sz="1000"/>
                        <a:t>
Some sunset action to get us extra excited for the weekend to begin! This photo was taken by G. Nishibe of our Commercial Underwriting department. The beauty of Hawaii is all around us, just gotta stop &amp; look. #mellowyellow #tgif #alohafriday #worklife</a:t>
                      </a:r>
                      <a:endParaRPr lang="en-US" sz="1000"/>
                    </a:p>
                  </a:txBody>
                  <a:tcPr/>
                </a:tc>
                <a:tc>
                  <a:txBody>
                    <a:bodyPr/>
                    <a:lstStyle/>
                    <a:p>
                      <a:r>
                        <a:rPr lang="en-US" sz="1000"/>
                        <a:t>54</a:t>
                      </a:r>
                      <a:endParaRPr lang="en-US" sz="1000"/>
                    </a:p>
                  </a:txBody>
                  <a:tcPr/>
                </a:tc>
                <a:tc>
                  <a:txBody>
                    <a:bodyPr/>
                    <a:lstStyle/>
                    <a:p>
                      <a:r>
                        <a:rPr lang="en-US" sz="1000"/>
                        <a:t>0</a:t>
                      </a:r>
                      <a:endParaRPr lang="en-US" sz="1000"/>
                    </a:p>
                  </a:txBody>
                  <a:tcPr/>
                </a:tc>
                <a:tc>
                  <a:txBody>
                    <a:bodyPr/>
                    <a:lstStyle/>
                    <a:p>
                      <a:r>
                        <a:rPr lang="en-US" sz="1000"/>
                        <a:t>2.3663%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13482498"/>
                  </a:ext>
                </a:extLst>
              </a:tr>
              <a:tr h="370840">
                <a:tc>
                  <a:txBody>
                    <a:bodyPr/>
                    <a:lstStyle/>
                    <a:p>
                      <a:r>
                        <a:rPr lang="en-US" sz="1000" b="1"/>
                        <a:t>firstinshi (First Insurance Co. of Hawaii) - 2017-02-19 15:27:34</a:t>
                      </a:r>
                      <a:r>
                        <a:rPr lang="en-US" sz="1000"/>
                        <a:t>
Counting coats donated by our associates to the @onewarmcoat drive with our sister companies. #warmamillion #igavewarmth @phlyinsurance @tmna_services</a:t>
                      </a:r>
                      <a:endParaRPr lang="en-US" sz="1000"/>
                    </a:p>
                  </a:txBody>
                  <a:tcPr/>
                </a:tc>
                <a:tc>
                  <a:txBody>
                    <a:bodyPr/>
                    <a:lstStyle/>
                    <a:p>
                      <a:r>
                        <a:rPr lang="en-US" sz="1000"/>
                        <a:t>44</a:t>
                      </a:r>
                      <a:endParaRPr lang="en-US" sz="1000"/>
                    </a:p>
                  </a:txBody>
                  <a:tcPr/>
                </a:tc>
                <a:tc>
                  <a:txBody>
                    <a:bodyPr/>
                    <a:lstStyle/>
                    <a:p>
                      <a:r>
                        <a:rPr lang="en-US" sz="1000"/>
                        <a:t>0</a:t>
                      </a:r>
                      <a:endParaRPr lang="en-US" sz="1000"/>
                    </a:p>
                  </a:txBody>
                  <a:tcPr/>
                </a:tc>
                <a:tc>
                  <a:txBody>
                    <a:bodyPr/>
                    <a:lstStyle/>
                    <a:p>
                      <a:r>
                        <a:rPr lang="en-US" sz="1000"/>
                        <a:t>1.9281%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8627977"/>
                  </a:ext>
                </a:extLst>
              </a:tr>
              <a:tr h="370840">
                <a:tc>
                  <a:txBody>
                    <a:bodyPr/>
                    <a:lstStyle/>
                    <a:p>
                      <a:r>
                        <a:rPr lang="en-US" sz="1000" b="1"/>
                        <a:t>firstinshi (First Insurance Co. of Hawaii) - 2017-02-03 15:21:02</a:t>
                      </a:r>
                      <a:r>
                        <a:rPr lang="en-US" sz="1000"/>
                        <a:t>
We're wearing red for #nationalwearREDday to raise awareness about #heartdisease - Heart disease and strokes cause 1 in 3 deaths among women each year. With the power of education and action, 80% of those deaths can be prevented. #goredforwomen</a:t>
                      </a:r>
                      <a:endParaRPr lang="en-US" sz="1000"/>
                    </a:p>
                  </a:txBody>
                  <a:tcPr/>
                </a:tc>
                <a:tc>
                  <a:txBody>
                    <a:bodyPr/>
                    <a:lstStyle/>
                    <a:p>
                      <a:r>
                        <a:rPr lang="en-US" sz="1000"/>
                        <a:t>42</a:t>
                      </a:r>
                      <a:endParaRPr lang="en-US" sz="1000"/>
                    </a:p>
                  </a:txBody>
                  <a:tcPr/>
                </a:tc>
                <a:tc>
                  <a:txBody>
                    <a:bodyPr/>
                    <a:lstStyle/>
                    <a:p>
                      <a:r>
                        <a:rPr lang="en-US" sz="1000"/>
                        <a:t>0</a:t>
                      </a:r>
                      <a:endParaRPr lang="en-US" sz="1000"/>
                    </a:p>
                  </a:txBody>
                  <a:tcPr/>
                </a:tc>
                <a:tc>
                  <a:txBody>
                    <a:bodyPr/>
                    <a:lstStyle/>
                    <a:p>
                      <a:r>
                        <a:rPr lang="en-US" sz="1000"/>
                        <a:t>1.8413%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3811804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1433577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520</Words>
  <Application>Microsoft Office PowerPoint</Application>
  <PresentationFormat>On-screen Show (4:3)</PresentationFormat>
  <Paragraphs>234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2017-03-08T16:47:51Z</dcterms:created>
  <dcterms:modified xsi:type="dcterms:W3CDTF">2017-03-08T16:48:15Z</dcterms:modified>
</cp:coreProperties>
</file>