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42767</c:v>
                </c:pt>
              </c:numCache>
            </c:numRef>
          </c:cat>
          <c:val>
            <c:numRef>
              <c:f>Sheet1!$B$2</c:f>
              <c:numCache>
                <c:formatCode>General</c:formatCode>
                <c:ptCount val="1"/>
                <c:pt idx="0">
                  <c:v>1320</c:v>
                </c:pt>
              </c:numCache>
            </c:numRef>
          </c:val>
          <c:extLst>
            <c:ext xmlns:c16="http://schemas.microsoft.com/office/drawing/2014/chart" uri="{C3380CC4-5D6E-409C-BE32-E72D297353CC}">
              <c16:uniqueId val="{00000000-25EE-4E00-87C8-CEFC56F7D2AA}"/>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42767</c:v>
                </c:pt>
              </c:numCache>
            </c:numRef>
          </c:cat>
          <c:val>
            <c:numRef>
              <c:f>Sheet1!$C$2</c:f>
              <c:numCache>
                <c:formatCode>General</c:formatCode>
                <c:ptCount val="1"/>
                <c:pt idx="0">
                  <c:v>1183</c:v>
                </c:pt>
              </c:numCache>
            </c:numRef>
          </c:val>
          <c:extLst>
            <c:ext xmlns:c16="http://schemas.microsoft.com/office/drawing/2014/chart" uri="{C3380CC4-5D6E-409C-BE32-E72D297353CC}">
              <c16:uniqueId val="{00000001-25EE-4E00-87C8-CEFC56F7D2AA}"/>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42767</c:v>
                </c:pt>
              </c:numCache>
            </c:numRef>
          </c:cat>
          <c:val>
            <c:numRef>
              <c:f>Sheet1!$D$2</c:f>
              <c:numCache>
                <c:formatCode>General</c:formatCode>
                <c:ptCount val="1"/>
                <c:pt idx="0">
                  <c:v>0</c:v>
                </c:pt>
              </c:numCache>
            </c:numRef>
          </c:val>
          <c:extLst>
            <c:ext xmlns:c16="http://schemas.microsoft.com/office/drawing/2014/chart" uri="{C3380CC4-5D6E-409C-BE32-E72D297353CC}">
              <c16:uniqueId val="{00000002-25EE-4E00-87C8-CEFC56F7D2AA}"/>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42767</c:v>
                </c:pt>
              </c:numCache>
            </c:numRef>
          </c:cat>
          <c:val>
            <c:numRef>
              <c:f>Sheet1!$E$2</c:f>
              <c:numCache>
                <c:formatCode>General</c:formatCode>
                <c:ptCount val="1"/>
                <c:pt idx="0">
                  <c:v>0</c:v>
                </c:pt>
              </c:numCache>
            </c:numRef>
          </c:val>
          <c:extLst>
            <c:ext xmlns:c16="http://schemas.microsoft.com/office/drawing/2014/chart" uri="{C3380CC4-5D6E-409C-BE32-E72D297353CC}">
              <c16:uniqueId val="{00000003-25EE-4E00-87C8-CEFC56F7D2AA}"/>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42767</c:v>
                </c:pt>
              </c:numCache>
            </c:numRef>
          </c:cat>
          <c:val>
            <c:numRef>
              <c:f>Sheet1!$F$2</c:f>
              <c:numCache>
                <c:formatCode>General</c:formatCode>
                <c:ptCount val="1"/>
                <c:pt idx="0">
                  <c:v>777</c:v>
                </c:pt>
              </c:numCache>
            </c:numRef>
          </c:val>
          <c:extLst>
            <c:ext xmlns:c16="http://schemas.microsoft.com/office/drawing/2014/chart" uri="{C3380CC4-5D6E-409C-BE32-E72D297353CC}">
              <c16:uniqueId val="{00000004-25EE-4E00-87C8-CEFC56F7D2AA}"/>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42767</c:v>
                </c:pt>
              </c:numCache>
            </c:numRef>
          </c:cat>
          <c:val>
            <c:numRef>
              <c:f>Sheet1!$G$2</c:f>
              <c:numCache>
                <c:formatCode>General</c:formatCode>
                <c:ptCount val="1"/>
                <c:pt idx="0">
                  <c:v>2282</c:v>
                </c:pt>
              </c:numCache>
            </c:numRef>
          </c:val>
          <c:extLst>
            <c:ext xmlns:c16="http://schemas.microsoft.com/office/drawing/2014/chart" uri="{C3380CC4-5D6E-409C-BE32-E72D297353CC}">
              <c16:uniqueId val="{00000005-25EE-4E00-87C8-CEFC56F7D2AA}"/>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42767</c:v>
                </c:pt>
              </c:numCache>
            </c:numRef>
          </c:cat>
          <c:val>
            <c:numRef>
              <c:f>Sheet1!$H$2</c:f>
              <c:numCache>
                <c:formatCode>General</c:formatCode>
                <c:ptCount val="1"/>
                <c:pt idx="0">
                  <c:v>0</c:v>
                </c:pt>
              </c:numCache>
            </c:numRef>
          </c:val>
          <c:extLst>
            <c:ext xmlns:c16="http://schemas.microsoft.com/office/drawing/2014/chart" uri="{C3380CC4-5D6E-409C-BE32-E72D297353CC}">
              <c16:uniqueId val="{00000006-25EE-4E00-87C8-CEFC56F7D2AA}"/>
            </c:ext>
          </c:extLst>
        </c:ser>
        <c:dLbls>
          <c:showLegendKey val="0"/>
          <c:showVal val="0"/>
          <c:showCatName val="0"/>
          <c:showSerName val="0"/>
          <c:showPercent val="0"/>
          <c:showBubbleSize val="0"/>
        </c:dLbls>
        <c:gapWidth val="219"/>
        <c:overlap val="-27"/>
        <c:axId val="228412248"/>
        <c:axId val="228408968"/>
      </c:barChart>
      <c:dateAx>
        <c:axId val="228412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408968"/>
        <c:crosses val="autoZero"/>
        <c:auto val="1"/>
        <c:lblOffset val="100"/>
        <c:baseTimeUnit val="days"/>
      </c:dateAx>
      <c:valAx>
        <c:axId val="228408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412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c:v>
                </c:pt>
                <c:pt idx="1">
                  <c:v>5</c:v>
                </c:pt>
                <c:pt idx="2">
                  <c:v>0</c:v>
                </c:pt>
              </c:numCache>
            </c:numRef>
          </c:val>
          <c:extLst>
            <c:ext xmlns:c16="http://schemas.microsoft.com/office/drawing/2014/chart" uri="{C3380CC4-5D6E-409C-BE32-E72D297353CC}">
              <c16:uniqueId val="{00000000-7AD6-4A83-86C5-4336EA3F9936}"/>
            </c:ext>
          </c:extLst>
        </c:ser>
        <c:dLbls>
          <c:showLegendKey val="0"/>
          <c:showVal val="0"/>
          <c:showCatName val="0"/>
          <c:showSerName val="0"/>
          <c:showPercent val="0"/>
          <c:showBubbleSize val="0"/>
        </c:dLbls>
        <c:gapWidth val="219"/>
        <c:overlap val="-27"/>
        <c:axId val="231118248"/>
        <c:axId val="231116608"/>
      </c:barChart>
      <c:dateAx>
        <c:axId val="231118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116608"/>
        <c:crosses val="autoZero"/>
        <c:auto val="1"/>
        <c:lblOffset val="100"/>
        <c:baseTimeUnit val="months"/>
      </c:dateAx>
      <c:valAx>
        <c:axId val="231116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118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18</c:v>
                </c:pt>
                <c:pt idx="1">
                  <c:v>15</c:v>
                </c:pt>
                <c:pt idx="2">
                  <c:v>14</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C74-465A-AC29-2F230B9C1B0A}"/>
            </c:ext>
          </c:extLst>
        </c:ser>
        <c:dLbls>
          <c:showLegendKey val="0"/>
          <c:showVal val="0"/>
          <c:showCatName val="0"/>
          <c:showSerName val="0"/>
          <c:showPercent val="0"/>
          <c:showBubbleSize val="0"/>
        </c:dLbls>
        <c:gapWidth val="219"/>
        <c:overlap val="-27"/>
        <c:axId val="277577152"/>
        <c:axId val="277575840"/>
      </c:barChart>
      <c:dateAx>
        <c:axId val="277577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575840"/>
        <c:crosses val="autoZero"/>
        <c:auto val="1"/>
        <c:lblOffset val="100"/>
        <c:baseTimeUnit val="months"/>
      </c:dateAx>
      <c:valAx>
        <c:axId val="277575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577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20038</c:v>
                </c:pt>
                <c:pt idx="1">
                  <c:v>18162</c:v>
                </c:pt>
                <c:pt idx="2">
                  <c:v>5203</c:v>
                </c:pt>
              </c:numCache>
            </c:numRef>
          </c:val>
          <c:extLst>
            <c:ext xmlns:c16="http://schemas.microsoft.com/office/drawing/2014/chart" uri="{C3380CC4-5D6E-409C-BE32-E72D297353CC}">
              <c16:uniqueId val="{00000000-4C11-485B-A94B-646C2F63FCD4}"/>
            </c:ext>
          </c:extLst>
        </c:ser>
        <c:dLbls>
          <c:showLegendKey val="0"/>
          <c:showVal val="0"/>
          <c:showCatName val="0"/>
          <c:showSerName val="0"/>
          <c:showPercent val="0"/>
          <c:showBubbleSize val="0"/>
        </c:dLbls>
        <c:gapWidth val="219"/>
        <c:overlap val="-27"/>
        <c:axId val="277577480"/>
        <c:axId val="277574200"/>
      </c:barChart>
      <c:dateAx>
        <c:axId val="277577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574200"/>
        <c:crosses val="autoZero"/>
        <c:auto val="1"/>
        <c:lblOffset val="100"/>
        <c:baseTimeUnit val="months"/>
      </c:dateAx>
      <c:valAx>
        <c:axId val="277574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577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13</c:v>
                </c:pt>
                <c:pt idx="1">
                  <c:v>-4</c:v>
                </c:pt>
                <c:pt idx="2">
                  <c:v>3</c:v>
                </c:pt>
              </c:numCache>
            </c:numRef>
          </c:val>
          <c:extLst>
            <c:ext xmlns:c16="http://schemas.microsoft.com/office/drawing/2014/chart" uri="{C3380CC4-5D6E-409C-BE32-E72D297353CC}">
              <c16:uniqueId val="{00000000-0B93-4345-B927-9BA56E1DCF97}"/>
            </c:ext>
          </c:extLst>
        </c:ser>
        <c:dLbls>
          <c:showLegendKey val="0"/>
          <c:showVal val="0"/>
          <c:showCatName val="0"/>
          <c:showSerName val="0"/>
          <c:showPercent val="0"/>
          <c:showBubbleSize val="0"/>
        </c:dLbls>
        <c:gapWidth val="219"/>
        <c:overlap val="-27"/>
        <c:axId val="284695000"/>
        <c:axId val="284695328"/>
      </c:barChart>
      <c:dateAx>
        <c:axId val="284695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95328"/>
        <c:crosses val="autoZero"/>
        <c:auto val="1"/>
        <c:lblOffset val="100"/>
        <c:baseTimeUnit val="months"/>
      </c:dateAx>
      <c:valAx>
        <c:axId val="284695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95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C02-4447-BF55-006BF44E8826}"/>
            </c:ext>
          </c:extLst>
        </c:ser>
        <c:dLbls>
          <c:showLegendKey val="0"/>
          <c:showVal val="0"/>
          <c:showCatName val="0"/>
          <c:showSerName val="0"/>
          <c:showPercent val="0"/>
          <c:showBubbleSize val="0"/>
        </c:dLbls>
        <c:gapWidth val="219"/>
        <c:overlap val="-27"/>
        <c:axId val="289374640"/>
        <c:axId val="289373000"/>
      </c:barChart>
      <c:dateAx>
        <c:axId val="289374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73000"/>
        <c:crosses val="autoZero"/>
        <c:auto val="1"/>
        <c:lblOffset val="100"/>
        <c:baseTimeUnit val="months"/>
      </c:dateAx>
      <c:valAx>
        <c:axId val="289373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74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4</c:v>
                </c:pt>
                <c:pt idx="2">
                  <c:v>3</c:v>
                </c:pt>
              </c:numCache>
            </c:numRef>
          </c:val>
          <c:extLst>
            <c:ext xmlns:c16="http://schemas.microsoft.com/office/drawing/2014/chart" uri="{C3380CC4-5D6E-409C-BE32-E72D297353CC}">
              <c16:uniqueId val="{00000000-1635-40BF-B26B-8E167C12427A}"/>
            </c:ext>
          </c:extLst>
        </c:ser>
        <c:dLbls>
          <c:showLegendKey val="0"/>
          <c:showVal val="0"/>
          <c:showCatName val="0"/>
          <c:showSerName val="0"/>
          <c:showPercent val="0"/>
          <c:showBubbleSize val="0"/>
        </c:dLbls>
        <c:gapWidth val="219"/>
        <c:overlap val="-27"/>
        <c:axId val="284702544"/>
        <c:axId val="284702872"/>
      </c:barChart>
      <c:dateAx>
        <c:axId val="284702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02872"/>
        <c:crosses val="autoZero"/>
        <c:auto val="1"/>
        <c:lblOffset val="100"/>
        <c:baseTimeUnit val="months"/>
      </c:dateAx>
      <c:valAx>
        <c:axId val="284702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0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25</c:v>
                </c:pt>
                <c:pt idx="1">
                  <c:v>27</c:v>
                </c:pt>
                <c:pt idx="2">
                  <c:v>26</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B4E-4A3B-8DAA-503E9618DBF2}"/>
            </c:ext>
          </c:extLst>
        </c:ser>
        <c:dLbls>
          <c:showLegendKey val="0"/>
          <c:showVal val="0"/>
          <c:showCatName val="0"/>
          <c:showSerName val="0"/>
          <c:showPercent val="0"/>
          <c:showBubbleSize val="0"/>
        </c:dLbls>
        <c:gapWidth val="219"/>
        <c:overlap val="-27"/>
        <c:axId val="284700576"/>
        <c:axId val="284700904"/>
      </c:barChart>
      <c:dateAx>
        <c:axId val="284700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00904"/>
        <c:crosses val="autoZero"/>
        <c:auto val="1"/>
        <c:lblOffset val="100"/>
        <c:baseTimeUnit val="months"/>
      </c:dateAx>
      <c:valAx>
        <c:axId val="284700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0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27</c:v>
                </c:pt>
                <c:pt idx="1">
                  <c:v>0</c:v>
                </c:pt>
                <c:pt idx="2">
                  <c:v>7</c:v>
                </c:pt>
              </c:numCache>
            </c:numRef>
          </c:val>
          <c:extLst>
            <c:ext xmlns:c16="http://schemas.microsoft.com/office/drawing/2014/chart" uri="{C3380CC4-5D6E-409C-BE32-E72D297353CC}">
              <c16:uniqueId val="{00000000-D472-4F8A-937F-9841E683234C}"/>
            </c:ext>
          </c:extLst>
        </c:ser>
        <c:dLbls>
          <c:showLegendKey val="0"/>
          <c:showVal val="0"/>
          <c:showCatName val="0"/>
          <c:showSerName val="0"/>
          <c:showPercent val="0"/>
          <c:showBubbleSize val="0"/>
        </c:dLbls>
        <c:gapWidth val="219"/>
        <c:overlap val="-27"/>
        <c:axId val="319606696"/>
        <c:axId val="322611192"/>
      </c:barChart>
      <c:dateAx>
        <c:axId val="319606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611192"/>
        <c:crosses val="autoZero"/>
        <c:auto val="1"/>
        <c:lblOffset val="100"/>
        <c:baseTimeUnit val="months"/>
      </c:dateAx>
      <c:valAx>
        <c:axId val="322611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606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36</c:v>
                </c:pt>
                <c:pt idx="1">
                  <c:v>41</c:v>
                </c:pt>
                <c:pt idx="2">
                  <c:v>41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E42-4C53-AC95-B457394E39C5}"/>
            </c:ext>
          </c:extLst>
        </c:ser>
        <c:dLbls>
          <c:showLegendKey val="0"/>
          <c:showVal val="0"/>
          <c:showCatName val="0"/>
          <c:showSerName val="0"/>
          <c:showPercent val="0"/>
          <c:showBubbleSize val="0"/>
        </c:dLbls>
        <c:gapWidth val="219"/>
        <c:overlap val="-27"/>
        <c:axId val="322607912"/>
        <c:axId val="322609880"/>
      </c:barChart>
      <c:dateAx>
        <c:axId val="322607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609880"/>
        <c:crosses val="autoZero"/>
        <c:auto val="1"/>
        <c:lblOffset val="100"/>
        <c:baseTimeUnit val="months"/>
      </c:dateAx>
      <c:valAx>
        <c:axId val="322609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60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FICOH Social Media</a:t>
            </a:r>
            <a:endParaRPr lang="en-US"/>
          </a:p>
        </p:txBody>
      </p:sp>
      <p:sp>
        <p:nvSpPr>
          <p:cNvPr id="3" name="Subtitle 2"/>
          <p:cNvSpPr>
            <a:spLocks noGrp="1"/>
          </p:cNvSpPr>
          <p:nvPr>
            <p:ph type="subTitle" idx="1"/>
          </p:nvPr>
        </p:nvSpPr>
        <p:spPr/>
        <p:txBody>
          <a:bodyPr/>
          <a:lstStyle/>
          <a:p>
            <a:r>
              <a:rPr lang="en-US"/>
              <a:t>Philadelphia Insurance Companies</a:t>
            </a:r>
            <a:endParaRPr lang="en-US"/>
          </a:p>
        </p:txBody>
      </p:sp>
    </p:spTree>
    <p:extLst>
      <p:ext uri="{BB962C8B-B14F-4D97-AF65-F5344CB8AC3E}">
        <p14:creationId xmlns:p14="http://schemas.microsoft.com/office/powerpoint/2010/main" val="2710794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34404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6629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62942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93991263"/>
                    </a:ext>
                  </a:extLst>
                </a:gridCol>
                <a:gridCol w="740664">
                  <a:extLst>
                    <a:ext uri="{9D8B030D-6E8A-4147-A177-3AD203B41FA5}">
                      <a16:colId xmlns:a16="http://schemas.microsoft.com/office/drawing/2014/main" val="540479939"/>
                    </a:ext>
                  </a:extLst>
                </a:gridCol>
                <a:gridCol w="740664">
                  <a:extLst>
                    <a:ext uri="{9D8B030D-6E8A-4147-A177-3AD203B41FA5}">
                      <a16:colId xmlns:a16="http://schemas.microsoft.com/office/drawing/2014/main" val="2348343600"/>
                    </a:ext>
                  </a:extLst>
                </a:gridCol>
                <a:gridCol w="740664">
                  <a:extLst>
                    <a:ext uri="{9D8B030D-6E8A-4147-A177-3AD203B41FA5}">
                      <a16:colId xmlns:a16="http://schemas.microsoft.com/office/drawing/2014/main" val="1488978525"/>
                    </a:ext>
                  </a:extLst>
                </a:gridCol>
                <a:gridCol w="740664">
                  <a:extLst>
                    <a:ext uri="{9D8B030D-6E8A-4147-A177-3AD203B41FA5}">
                      <a16:colId xmlns:a16="http://schemas.microsoft.com/office/drawing/2014/main" val="290639244"/>
                    </a:ext>
                  </a:extLst>
                </a:gridCol>
                <a:gridCol w="740664">
                  <a:extLst>
                    <a:ext uri="{9D8B030D-6E8A-4147-A177-3AD203B41FA5}">
                      <a16:colId xmlns:a16="http://schemas.microsoft.com/office/drawing/2014/main" val="3189281353"/>
                    </a:ext>
                  </a:extLst>
                </a:gridCol>
                <a:gridCol w="740664">
                  <a:extLst>
                    <a:ext uri="{9D8B030D-6E8A-4147-A177-3AD203B41FA5}">
                      <a16:colId xmlns:a16="http://schemas.microsoft.com/office/drawing/2014/main" val="1741703436"/>
                    </a:ext>
                  </a:extLst>
                </a:gridCol>
                <a:gridCol w="740664">
                  <a:extLst>
                    <a:ext uri="{9D8B030D-6E8A-4147-A177-3AD203B41FA5}">
                      <a16:colId xmlns:a16="http://schemas.microsoft.com/office/drawing/2014/main" val="2561051521"/>
                    </a:ext>
                  </a:extLst>
                </a:gridCol>
                <a:gridCol w="740664">
                  <a:extLst>
                    <a:ext uri="{9D8B030D-6E8A-4147-A177-3AD203B41FA5}">
                      <a16:colId xmlns:a16="http://schemas.microsoft.com/office/drawing/2014/main" val="402443110"/>
                    </a:ext>
                  </a:extLst>
                </a:gridCol>
                <a:gridCol w="740664">
                  <a:extLst>
                    <a:ext uri="{9D8B030D-6E8A-4147-A177-3AD203B41FA5}">
                      <a16:colId xmlns:a16="http://schemas.microsoft.com/office/drawing/2014/main" val="61086095"/>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2330863685"/>
                  </a:ext>
                </a:extLst>
              </a:tr>
              <a:tr h="370840">
                <a:tc>
                  <a:txBody>
                    <a:bodyPr/>
                    <a:lstStyle/>
                    <a:p>
                      <a:r>
                        <a:rPr lang="en-US" sz="1000"/>
                        <a:t>First Insurance Company of Hawaii</a:t>
                      </a:r>
                      <a:endParaRPr lang="en-US" sz="1000"/>
                    </a:p>
                  </a:txBody>
                  <a:tcPr/>
                </a:tc>
                <a:tc>
                  <a:txBody>
                    <a:bodyPr/>
                    <a:lstStyle/>
                    <a:p>
                      <a:r>
                        <a:rPr lang="en-US" sz="1000"/>
                        <a:t>1320</a:t>
                      </a:r>
                      <a:endParaRPr lang="en-US" sz="1000"/>
                    </a:p>
                  </a:txBody>
                  <a:tcPr/>
                </a:tc>
                <a:tc>
                  <a:txBody>
                    <a:bodyPr/>
                    <a:lstStyle/>
                    <a:p>
                      <a:r>
                        <a:rPr lang="en-US" sz="1000"/>
                        <a:t>5</a:t>
                      </a:r>
                      <a:endParaRPr lang="en-US" sz="1000"/>
                    </a:p>
                  </a:txBody>
                  <a:tcPr/>
                </a:tc>
                <a:tc>
                  <a:txBody>
                    <a:bodyPr/>
                    <a:lstStyle/>
                    <a:p>
                      <a:r>
                        <a:rPr lang="en-US" sz="1000"/>
                        <a:t>11</a:t>
                      </a:r>
                      <a:endParaRPr lang="en-US" sz="1000"/>
                    </a:p>
                  </a:txBody>
                  <a:tcPr/>
                </a:tc>
                <a:tc>
                  <a:txBody>
                    <a:bodyPr/>
                    <a:lstStyle/>
                    <a:p>
                      <a:r>
                        <a:rPr lang="en-US" sz="1000"/>
                        <a:t>168</a:t>
                      </a:r>
                      <a:endParaRPr lang="en-US" sz="1000"/>
                    </a:p>
                  </a:txBody>
                  <a:tcPr/>
                </a:tc>
                <a:tc>
                  <a:txBody>
                    <a:bodyPr/>
                    <a:lstStyle/>
                    <a:p>
                      <a:r>
                        <a:rPr lang="en-US" sz="1000"/>
                        <a:t>2</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1.2287%</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687876812"/>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1862726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97007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0116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Facebook Post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808991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8082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Impressions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787673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1283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41625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4367444"/>
                    </a:ext>
                  </a:extLst>
                </a:gridCol>
                <a:gridCol w="658368">
                  <a:extLst>
                    <a:ext uri="{9D8B030D-6E8A-4147-A177-3AD203B41FA5}">
                      <a16:colId xmlns:a16="http://schemas.microsoft.com/office/drawing/2014/main" val="1236668612"/>
                    </a:ext>
                  </a:extLst>
                </a:gridCol>
                <a:gridCol w="658368">
                  <a:extLst>
                    <a:ext uri="{9D8B030D-6E8A-4147-A177-3AD203B41FA5}">
                      <a16:colId xmlns:a16="http://schemas.microsoft.com/office/drawing/2014/main" val="860760440"/>
                    </a:ext>
                  </a:extLst>
                </a:gridCol>
                <a:gridCol w="658368">
                  <a:extLst>
                    <a:ext uri="{9D8B030D-6E8A-4147-A177-3AD203B41FA5}">
                      <a16:colId xmlns:a16="http://schemas.microsoft.com/office/drawing/2014/main" val="3302902271"/>
                    </a:ext>
                  </a:extLst>
                </a:gridCol>
                <a:gridCol w="658368">
                  <a:extLst>
                    <a:ext uri="{9D8B030D-6E8A-4147-A177-3AD203B41FA5}">
                      <a16:colId xmlns:a16="http://schemas.microsoft.com/office/drawing/2014/main" val="1733358156"/>
                    </a:ext>
                  </a:extLst>
                </a:gridCol>
                <a:gridCol w="658368">
                  <a:extLst>
                    <a:ext uri="{9D8B030D-6E8A-4147-A177-3AD203B41FA5}">
                      <a16:colId xmlns:a16="http://schemas.microsoft.com/office/drawing/2014/main" val="2144378616"/>
                    </a:ext>
                  </a:extLst>
                </a:gridCol>
                <a:gridCol w="658368">
                  <a:extLst>
                    <a:ext uri="{9D8B030D-6E8A-4147-A177-3AD203B41FA5}">
                      <a16:colId xmlns:a16="http://schemas.microsoft.com/office/drawing/2014/main" val="3595301992"/>
                    </a:ext>
                  </a:extLst>
                </a:gridCol>
                <a:gridCol w="658368">
                  <a:extLst>
                    <a:ext uri="{9D8B030D-6E8A-4147-A177-3AD203B41FA5}">
                      <a16:colId xmlns:a16="http://schemas.microsoft.com/office/drawing/2014/main" val="1128544087"/>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081151326"/>
                  </a:ext>
                </a:extLst>
              </a:tr>
              <a:tr h="370840">
                <a:tc>
                  <a:txBody>
                    <a:bodyPr/>
                    <a:lstStyle/>
                    <a:p>
                      <a:r>
                        <a:rPr lang="en-US" sz="1000" b="1"/>
                        <a:t>First Insurance Company of Hawaii - 2017-02-21 12:13:03</a:t>
                      </a:r>
                      <a:r>
                        <a:rPr lang="en-US" sz="1000"/>
                        <a:t>
This mound of coats was donated by our associates to the One Warm Coat drive we are doing with our Tokio Marine North America sister companies. #warmamillion #igavewarmth</a:t>
                      </a:r>
                      <a:endParaRPr lang="en-US" sz="1000"/>
                    </a:p>
                  </a:txBody>
                  <a:tcPr/>
                </a:tc>
                <a:tc>
                  <a:txBody>
                    <a:bodyPr/>
                    <a:lstStyle/>
                    <a:p>
                      <a:r>
                        <a:rPr lang="en-US" sz="1000"/>
                        <a:t>44</a:t>
                      </a:r>
                      <a:endParaRPr lang="en-US" sz="1000"/>
                    </a:p>
                  </a:txBody>
                  <a:tcPr/>
                </a:tc>
                <a:tc>
                  <a:txBody>
                    <a:bodyPr/>
                    <a:lstStyle/>
                    <a:p>
                      <a:r>
                        <a:rPr lang="en-US" sz="1000"/>
                        <a:t>44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3.3359%</a:t>
                      </a:r>
                      <a:endParaRPr lang="en-US" sz="1000"/>
                    </a:p>
                  </a:txBody>
                  <a:tcPr/>
                </a:tc>
                <a:tc>
                  <a:txBody>
                    <a:bodyPr/>
                    <a:lstStyle/>
                    <a:p>
                      <a:r>
                        <a:rPr lang="en-US" sz="1000"/>
                        <a:t>Photo</a:t>
                      </a:r>
                      <a:endParaRPr lang="en-US" sz="1000"/>
                    </a:p>
                  </a:txBody>
                  <a:tcPr/>
                </a:tc>
                <a:tc>
                  <a:txBody>
                    <a:bodyPr/>
                    <a:lstStyle/>
                    <a:p>
                      <a:r>
                        <a:rPr lang="en-US" sz="1000"/>
                        <a:t>Highly Likely</a:t>
                      </a:r>
                      <a:endParaRPr lang="en-US" sz="1000"/>
                    </a:p>
                  </a:txBody>
                  <a:tcPr/>
                </a:tc>
                <a:extLst>
                  <a:ext uri="{0D108BD9-81ED-4DB2-BD59-A6C34878D82A}">
                    <a16:rowId xmlns:a16="http://schemas.microsoft.com/office/drawing/2014/main" val="4006365219"/>
                  </a:ext>
                </a:extLst>
              </a:tr>
              <a:tr h="370840">
                <a:tc>
                  <a:txBody>
                    <a:bodyPr/>
                    <a:lstStyle/>
                    <a:p>
                      <a:r>
                        <a:rPr lang="en-US" sz="1000" b="1"/>
                        <a:t>First Insurance Company of Hawaii - 2017-02-13 13:21:59</a:t>
                      </a:r>
                      <a:r>
                        <a:rPr lang="en-US" sz="1000"/>
                        <a:t>
Congratulations to these four leaders on their recent promotions to Assistant Vice President! Clockwise from top left: Holly Araki - IT, Kei Kobayashi - Strategic Planning, Kevin Kurosu - Commercial Underwriting, and Linda O'Reilly - Claims Work Comp.</a:t>
                      </a:r>
                      <a:endParaRPr lang="en-US" sz="1000"/>
                    </a:p>
                  </a:txBody>
                  <a:tcPr/>
                </a:tc>
                <a:tc>
                  <a:txBody>
                    <a:bodyPr/>
                    <a:lstStyle/>
                    <a:p>
                      <a:r>
                        <a:rPr lang="en-US" sz="1000"/>
                        <a:t>42</a:t>
                      </a:r>
                      <a:endParaRPr lang="en-US" sz="1000"/>
                    </a:p>
                  </a:txBody>
                  <a:tcPr/>
                </a:tc>
                <a:tc>
                  <a:txBody>
                    <a:bodyPr/>
                    <a:lstStyle/>
                    <a:p>
                      <a:r>
                        <a:rPr lang="en-US" sz="1000"/>
                        <a:t>41</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3.1818%</a:t>
                      </a:r>
                      <a:endParaRPr lang="en-US" sz="1000"/>
                    </a:p>
                  </a:txBody>
                  <a:tcPr/>
                </a:tc>
                <a:tc>
                  <a:txBody>
                    <a:bodyPr/>
                    <a:lstStyle/>
                    <a:p>
                      <a:r>
                        <a:rPr lang="en-US" sz="1000"/>
                        <a:t>Photo</a:t>
                      </a:r>
                      <a:endParaRPr lang="en-US" sz="1000"/>
                    </a:p>
                  </a:txBody>
                  <a:tcPr/>
                </a:tc>
                <a:tc>
                  <a:txBody>
                    <a:bodyPr/>
                    <a:lstStyle/>
                    <a:p>
                      <a:r>
                        <a:rPr lang="en-US" sz="1000"/>
                        <a:t>Highly Likely</a:t>
                      </a:r>
                      <a:endParaRPr lang="en-US" sz="1000"/>
                    </a:p>
                  </a:txBody>
                  <a:tcPr/>
                </a:tc>
                <a:extLst>
                  <a:ext uri="{0D108BD9-81ED-4DB2-BD59-A6C34878D82A}">
                    <a16:rowId xmlns:a16="http://schemas.microsoft.com/office/drawing/2014/main" val="3270944178"/>
                  </a:ext>
                </a:extLst>
              </a:tr>
              <a:tr h="370840">
                <a:tc>
                  <a:txBody>
                    <a:bodyPr/>
                    <a:lstStyle/>
                    <a:p>
                      <a:r>
                        <a:rPr lang="en-US" sz="1000" b="1"/>
                        <a:t>First Insurance Company of Hawaii - 2017-02-08 11:59:32</a:t>
                      </a:r>
                      <a:r>
                        <a:rPr lang="en-US" sz="1000"/>
                        <a:t>
Careers in insurance offer challenge, growth, stability and the opportunity to make a difference. That's why so many professionals who enter the industry never leave. #insurancecareersmonth</a:t>
                      </a:r>
                      <a:endParaRPr lang="en-US" sz="1000"/>
                    </a:p>
                  </a:txBody>
                  <a:tcPr/>
                </a:tc>
                <a:tc>
                  <a:txBody>
                    <a:bodyPr/>
                    <a:lstStyle/>
                    <a:p>
                      <a:r>
                        <a:rPr lang="en-US" sz="1000"/>
                        <a:t>27</a:t>
                      </a:r>
                      <a:endParaRPr lang="en-US" sz="1000"/>
                    </a:p>
                  </a:txBody>
                  <a:tcPr/>
                </a:tc>
                <a:tc>
                  <a:txBody>
                    <a:bodyPr/>
                    <a:lstStyle/>
                    <a:p>
                      <a:r>
                        <a:rPr lang="en-US" sz="1000"/>
                        <a:t>25</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2.0470%</a:t>
                      </a:r>
                      <a:endParaRPr lang="en-US" sz="1000"/>
                    </a:p>
                  </a:txBody>
                  <a:tcPr/>
                </a:tc>
                <a:tc>
                  <a:txBody>
                    <a:bodyPr/>
                    <a:lstStyle/>
                    <a:p>
                      <a:r>
                        <a:rPr lang="en-US" sz="1000"/>
                        <a:t>Video</a:t>
                      </a:r>
                      <a:endParaRPr lang="en-US" sz="1000"/>
                    </a:p>
                  </a:txBody>
                  <a:tcPr/>
                </a:tc>
                <a:tc>
                  <a:txBody>
                    <a:bodyPr/>
                    <a:lstStyle/>
                    <a:p>
                      <a:r>
                        <a:rPr lang="en-US" sz="1000"/>
                        <a:t>Highly Unlikely</a:t>
                      </a:r>
                      <a:endParaRPr lang="en-US" sz="1000"/>
                    </a:p>
                  </a:txBody>
                  <a:tcPr/>
                </a:tc>
                <a:extLst>
                  <a:ext uri="{0D108BD9-81ED-4DB2-BD59-A6C34878D82A}">
                    <a16:rowId xmlns:a16="http://schemas.microsoft.com/office/drawing/2014/main" val="921209291"/>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1317395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Key Metrics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09929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185892453"/>
                    </a:ext>
                  </a:extLst>
                </a:gridCol>
                <a:gridCol w="493776">
                  <a:extLst>
                    <a:ext uri="{9D8B030D-6E8A-4147-A177-3AD203B41FA5}">
                      <a16:colId xmlns:a16="http://schemas.microsoft.com/office/drawing/2014/main" val="2055618105"/>
                    </a:ext>
                  </a:extLst>
                </a:gridCol>
                <a:gridCol w="493776">
                  <a:extLst>
                    <a:ext uri="{9D8B030D-6E8A-4147-A177-3AD203B41FA5}">
                      <a16:colId xmlns:a16="http://schemas.microsoft.com/office/drawing/2014/main" val="3415911285"/>
                    </a:ext>
                  </a:extLst>
                </a:gridCol>
                <a:gridCol w="493776">
                  <a:extLst>
                    <a:ext uri="{9D8B030D-6E8A-4147-A177-3AD203B41FA5}">
                      <a16:colId xmlns:a16="http://schemas.microsoft.com/office/drawing/2014/main" val="152178104"/>
                    </a:ext>
                  </a:extLst>
                </a:gridCol>
                <a:gridCol w="493776">
                  <a:extLst>
                    <a:ext uri="{9D8B030D-6E8A-4147-A177-3AD203B41FA5}">
                      <a16:colId xmlns:a16="http://schemas.microsoft.com/office/drawing/2014/main" val="2830773587"/>
                    </a:ext>
                  </a:extLst>
                </a:gridCol>
                <a:gridCol w="493776">
                  <a:extLst>
                    <a:ext uri="{9D8B030D-6E8A-4147-A177-3AD203B41FA5}">
                      <a16:colId xmlns:a16="http://schemas.microsoft.com/office/drawing/2014/main" val="3451495377"/>
                    </a:ext>
                  </a:extLst>
                </a:gridCol>
                <a:gridCol w="493776">
                  <a:extLst>
                    <a:ext uri="{9D8B030D-6E8A-4147-A177-3AD203B41FA5}">
                      <a16:colId xmlns:a16="http://schemas.microsoft.com/office/drawing/2014/main" val="2468630404"/>
                    </a:ext>
                  </a:extLst>
                </a:gridCol>
                <a:gridCol w="493776">
                  <a:extLst>
                    <a:ext uri="{9D8B030D-6E8A-4147-A177-3AD203B41FA5}">
                      <a16:colId xmlns:a16="http://schemas.microsoft.com/office/drawing/2014/main" val="3115563207"/>
                    </a:ext>
                  </a:extLst>
                </a:gridCol>
                <a:gridCol w="493776">
                  <a:extLst>
                    <a:ext uri="{9D8B030D-6E8A-4147-A177-3AD203B41FA5}">
                      <a16:colId xmlns:a16="http://schemas.microsoft.com/office/drawing/2014/main" val="777057234"/>
                    </a:ext>
                  </a:extLst>
                </a:gridCol>
                <a:gridCol w="493776">
                  <a:extLst>
                    <a:ext uri="{9D8B030D-6E8A-4147-A177-3AD203B41FA5}">
                      <a16:colId xmlns:a16="http://schemas.microsoft.com/office/drawing/2014/main" val="792956604"/>
                    </a:ext>
                  </a:extLst>
                </a:gridCol>
                <a:gridCol w="493776">
                  <a:extLst>
                    <a:ext uri="{9D8B030D-6E8A-4147-A177-3AD203B41FA5}">
                      <a16:colId xmlns:a16="http://schemas.microsoft.com/office/drawing/2014/main" val="2919127730"/>
                    </a:ext>
                  </a:extLst>
                </a:gridCol>
                <a:gridCol w="493776">
                  <a:extLst>
                    <a:ext uri="{9D8B030D-6E8A-4147-A177-3AD203B41FA5}">
                      <a16:colId xmlns:a16="http://schemas.microsoft.com/office/drawing/2014/main" val="3463504885"/>
                    </a:ext>
                  </a:extLst>
                </a:gridCol>
                <a:gridCol w="493776">
                  <a:extLst>
                    <a:ext uri="{9D8B030D-6E8A-4147-A177-3AD203B41FA5}">
                      <a16:colId xmlns:a16="http://schemas.microsoft.com/office/drawing/2014/main" val="1733492267"/>
                    </a:ext>
                  </a:extLst>
                </a:gridCol>
                <a:gridCol w="493776">
                  <a:extLst>
                    <a:ext uri="{9D8B030D-6E8A-4147-A177-3AD203B41FA5}">
                      <a16:colId xmlns:a16="http://schemas.microsoft.com/office/drawing/2014/main" val="2306598916"/>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Tweets</a:t>
                      </a:r>
                      <a:endParaRPr lang="en-US" sz="1000"/>
                    </a:p>
                  </a:txBody>
                  <a:tcPr/>
                </a:tc>
                <a:tc>
                  <a:txBody>
                    <a:bodyPr/>
                    <a:lstStyle/>
                    <a:p>
                      <a:r>
                        <a:rPr lang="en-US" sz="1000"/>
                        <a:t>Own Tweets</a:t>
                      </a:r>
                      <a:endParaRPr lang="en-US" sz="1000"/>
                    </a:p>
                  </a:txBody>
                  <a:tcPr/>
                </a:tc>
                <a:tc>
                  <a:txBody>
                    <a:bodyPr/>
                    <a:lstStyle/>
                    <a:p>
                      <a:r>
                        <a:rPr lang="en-US" sz="1000"/>
                        <a:t>Retweeted Tweets</a:t>
                      </a:r>
                      <a:endParaRPr lang="en-US" sz="1000"/>
                    </a:p>
                  </a:txBody>
                  <a:tcPr/>
                </a:tc>
                <a:tc>
                  <a:txBody>
                    <a:bodyPr/>
                    <a:lstStyle/>
                    <a:p>
                      <a:r>
                        <a:rPr lang="en-US" sz="1000"/>
                        <a:t>Replies to Users</a:t>
                      </a:r>
                      <a:endParaRPr lang="en-US" sz="1000"/>
                    </a:p>
                  </a:txBody>
                  <a:tcPr/>
                </a:tc>
                <a:tc>
                  <a:txBody>
                    <a:bodyPr/>
                    <a:lstStyle/>
                    <a:p>
                      <a:r>
                        <a:rPr lang="en-US" sz="1000"/>
                        <a:t>All Retweets</a:t>
                      </a:r>
                      <a:endParaRPr lang="en-US" sz="1000"/>
                    </a:p>
                  </a:txBody>
                  <a:tcPr/>
                </a:tc>
                <a:tc>
                  <a:txBody>
                    <a:bodyPr/>
                    <a:lstStyle/>
                    <a:p>
                      <a:r>
                        <a:rPr lang="en-US" sz="1000"/>
                        <a:t>Retweets on Own Tweets</a:t>
                      </a:r>
                      <a:endParaRPr lang="en-US" sz="1000"/>
                    </a:p>
                  </a:txBody>
                  <a:tcPr/>
                </a:tc>
                <a:tc>
                  <a:txBody>
                    <a:bodyPr/>
                    <a:lstStyle/>
                    <a:p>
                      <a:r>
                        <a:rPr lang="en-US" sz="1000"/>
                        <a:t>Likes on Own Tweets</a:t>
                      </a:r>
                      <a:endParaRPr lang="en-US" sz="1000"/>
                    </a:p>
                  </a:txBody>
                  <a:tcPr/>
                </a:tc>
                <a:tc>
                  <a:txBody>
                    <a:bodyPr/>
                    <a:lstStyle/>
                    <a:p>
                      <a:r>
                        <a:rPr lang="en-US" sz="1000"/>
                        <a:t>Replies on Own Tweets</a:t>
                      </a:r>
                      <a:endParaRPr lang="en-US" sz="1000"/>
                    </a:p>
                  </a:txBody>
                  <a:tcPr/>
                </a:tc>
                <a:tc>
                  <a:txBody>
                    <a:bodyPr/>
                    <a:lstStyle/>
                    <a:p>
                      <a:r>
                        <a:rPr lang="en-US" sz="1000"/>
                        <a:t>Mentions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361896487"/>
                  </a:ext>
                </a:extLst>
              </a:tr>
              <a:tr h="370840">
                <a:tc>
                  <a:txBody>
                    <a:bodyPr/>
                    <a:lstStyle/>
                    <a:p>
                      <a:r>
                        <a:rPr lang="en-US" sz="1000"/>
                        <a:t>@FirstInsHI</a:t>
                      </a:r>
                      <a:endParaRPr lang="en-US" sz="1000"/>
                    </a:p>
                  </a:txBody>
                  <a:tcPr/>
                </a:tc>
                <a:tc>
                  <a:txBody>
                    <a:bodyPr/>
                    <a:lstStyle/>
                    <a:p>
                      <a:r>
                        <a:rPr lang="en-US" sz="1000"/>
                        <a:t>1183</a:t>
                      </a:r>
                      <a:endParaRPr lang="en-US" sz="1000"/>
                    </a:p>
                  </a:txBody>
                  <a:tcPr/>
                </a:tc>
                <a:tc>
                  <a:txBody>
                    <a:bodyPr/>
                    <a:lstStyle/>
                    <a:p>
                      <a:r>
                        <a:rPr lang="en-US" sz="1000"/>
                        <a:t>-4</a:t>
                      </a:r>
                      <a:endParaRPr lang="en-US" sz="1000"/>
                    </a:p>
                  </a:txBody>
                  <a:tcPr/>
                </a:tc>
                <a:tc>
                  <a:txBody>
                    <a:bodyPr/>
                    <a:lstStyle/>
                    <a:p>
                      <a:r>
                        <a:rPr lang="en-US" sz="1000"/>
                        <a:t>15</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tc>
                  <a:txBody>
                    <a:bodyPr/>
                    <a:lstStyle/>
                    <a:p>
                      <a:r>
                        <a:rPr lang="en-US" sz="1000"/>
                        <a:t>17</a:t>
                      </a:r>
                      <a:endParaRPr lang="en-US" sz="1000"/>
                    </a:p>
                  </a:txBody>
                  <a:tcPr/>
                </a:tc>
                <a:tc>
                  <a:txBody>
                    <a:bodyPr/>
                    <a:lstStyle/>
                    <a:p>
                      <a:r>
                        <a:rPr lang="en-US" sz="1000"/>
                        <a:t>2</a:t>
                      </a:r>
                      <a:endParaRPr lang="en-US" sz="1000"/>
                    </a:p>
                  </a:txBody>
                  <a:tcPr/>
                </a:tc>
                <a:tc>
                  <a:txBody>
                    <a:bodyPr/>
                    <a:lstStyle/>
                    <a:p>
                      <a:r>
                        <a:rPr lang="en-US" sz="1000"/>
                        <a:t>9</a:t>
                      </a:r>
                      <a:endParaRPr lang="en-US" sz="1000"/>
                    </a:p>
                  </a:txBody>
                  <a:tcPr/>
                </a:tc>
                <a:tc>
                  <a:txBody>
                    <a:bodyPr/>
                    <a:lstStyle/>
                    <a:p>
                      <a:r>
                        <a:rPr lang="en-US" sz="1000"/>
                        <a:t>0.1406%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132860027"/>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488901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49273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8458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23340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5470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Own and Retweeted Tweets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9780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84269165"/>
                    </a:ext>
                  </a:extLst>
                </a:gridCol>
                <a:gridCol w="822960">
                  <a:extLst>
                    <a:ext uri="{9D8B030D-6E8A-4147-A177-3AD203B41FA5}">
                      <a16:colId xmlns:a16="http://schemas.microsoft.com/office/drawing/2014/main" val="2750746877"/>
                    </a:ext>
                  </a:extLst>
                </a:gridCol>
                <a:gridCol w="822960">
                  <a:extLst>
                    <a:ext uri="{9D8B030D-6E8A-4147-A177-3AD203B41FA5}">
                      <a16:colId xmlns:a16="http://schemas.microsoft.com/office/drawing/2014/main" val="1543132331"/>
                    </a:ext>
                  </a:extLst>
                </a:gridCol>
                <a:gridCol w="822960">
                  <a:extLst>
                    <a:ext uri="{9D8B030D-6E8A-4147-A177-3AD203B41FA5}">
                      <a16:colId xmlns:a16="http://schemas.microsoft.com/office/drawing/2014/main" val="542974314"/>
                    </a:ext>
                  </a:extLst>
                </a:gridCol>
                <a:gridCol w="822960">
                  <a:extLst>
                    <a:ext uri="{9D8B030D-6E8A-4147-A177-3AD203B41FA5}">
                      <a16:colId xmlns:a16="http://schemas.microsoft.com/office/drawing/2014/main" val="723262506"/>
                    </a:ext>
                  </a:extLst>
                </a:gridCol>
                <a:gridCol w="822960">
                  <a:extLst>
                    <a:ext uri="{9D8B030D-6E8A-4147-A177-3AD203B41FA5}">
                      <a16:colId xmlns:a16="http://schemas.microsoft.com/office/drawing/2014/main" val="464572504"/>
                    </a:ext>
                  </a:extLst>
                </a:gridCol>
              </a:tblGrid>
              <a:tr h="370840">
                <a:tc>
                  <a:txBody>
                    <a:bodyPr/>
                    <a:lstStyle/>
                    <a:p>
                      <a:r>
                        <a:rPr lang="en-US" sz="1000"/>
                        <a:t>Tweet</a:t>
                      </a:r>
                      <a:endParaRPr lang="en-US" sz="1000"/>
                    </a:p>
                  </a:txBody>
                  <a:tcPr/>
                </a:tc>
                <a:tc>
                  <a:txBody>
                    <a:bodyPr/>
                    <a:lstStyle/>
                    <a:p>
                      <a:r>
                        <a:rPr lang="en-US" sz="1000"/>
                        <a:t>Retweeted Tweet?</a:t>
                      </a:r>
                      <a:endParaRPr lang="en-US" sz="1000"/>
                    </a:p>
                  </a:txBody>
                  <a:tcPr/>
                </a:tc>
                <a:tc>
                  <a:txBody>
                    <a:bodyPr/>
                    <a:lstStyle/>
                    <a:p>
                      <a:r>
                        <a:rPr lang="en-US" sz="1000"/>
                        <a:t>Retweets</a:t>
                      </a:r>
                      <a:endParaRPr lang="en-US" sz="1000"/>
                    </a:p>
                  </a:txBody>
                  <a:tcPr/>
                </a:tc>
                <a:tc>
                  <a:txBody>
                    <a:bodyPr/>
                    <a:lstStyle/>
                    <a:p>
                      <a:r>
                        <a:rPr lang="en-US" sz="1000"/>
                        <a:t>Likes</a:t>
                      </a:r>
                      <a:endParaRPr lang="en-US" sz="1000"/>
                    </a:p>
                  </a:txBody>
                  <a:tcPr/>
                </a:tc>
                <a:tc>
                  <a:txBody>
                    <a:bodyPr/>
                    <a:lstStyle/>
                    <a:p>
                      <a:r>
                        <a:rPr lang="en-US" sz="1000"/>
                        <a:t>Replies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717064777"/>
                  </a:ext>
                </a:extLst>
              </a:tr>
              <a:tr h="370840">
                <a:tc>
                  <a:txBody>
                    <a:bodyPr/>
                    <a:lstStyle/>
                    <a:p>
                      <a:r>
                        <a:rPr lang="en-US" sz="1000" b="1"/>
                        <a:t>@FirstInsHI - 2017-02-24 17:40:44</a:t>
                      </a:r>
                      <a:r>
                        <a:rPr lang="en-US" sz="1000"/>
                        <a:t>
We bought our @onewarmcoat drive to a successful conclusion today with a donation of 186 jackets and $1,965 to Makana O Ke Akua https://t.co/3HRGrcrO35</a:t>
                      </a:r>
                      <a:endParaRPr lang="en-US" sz="1000"/>
                    </a:p>
                  </a:txBody>
                  <a:tcPr/>
                </a:tc>
                <a:tc>
                  <a:txBody>
                    <a:bodyPr/>
                    <a:lstStyle/>
                    <a:p>
                      <a:r>
                        <a:rPr lang="en-US" sz="1000"/>
                        <a:t>No</a:t>
                      </a:r>
                      <a:endParaRPr lang="en-US" sz="1000"/>
                    </a:p>
                  </a:txBody>
                  <a:tcPr/>
                </a:tc>
                <a:tc>
                  <a:txBody>
                    <a:bodyPr/>
                    <a:lstStyle/>
                    <a:p>
                      <a:r>
                        <a:rPr lang="en-US" sz="1000"/>
                        <a:t>2</a:t>
                      </a:r>
                      <a:endParaRPr lang="en-US" sz="1000"/>
                    </a:p>
                  </a:txBody>
                  <a:tcPr/>
                </a:tc>
                <a:tc>
                  <a:txBody>
                    <a:bodyPr/>
                    <a:lstStyle/>
                    <a:p>
                      <a:r>
                        <a:rPr lang="en-US" sz="1000"/>
                        <a:t>6</a:t>
                      </a:r>
                      <a:endParaRPr lang="en-US" sz="1000"/>
                    </a:p>
                  </a:txBody>
                  <a:tcPr/>
                </a:tc>
                <a:tc>
                  <a:txBody>
                    <a:bodyPr/>
                    <a:lstStyle/>
                    <a:p>
                      <a:r>
                        <a:rPr lang="en-US" sz="1000"/>
                        <a:t>1</a:t>
                      </a:r>
                      <a:endParaRPr lang="en-US" sz="1000"/>
                    </a:p>
                  </a:txBody>
                  <a:tcPr/>
                </a:tc>
                <a:tc>
                  <a:txBody>
                    <a:bodyPr/>
                    <a:lstStyle/>
                    <a:p>
                      <a:r>
                        <a:rPr lang="en-US" sz="1000"/>
                        <a:t>0.7601%</a:t>
                      </a:r>
                      <a:endParaRPr lang="en-US" sz="1000"/>
                    </a:p>
                  </a:txBody>
                  <a:tcPr/>
                </a:tc>
                <a:extLst>
                  <a:ext uri="{0D108BD9-81ED-4DB2-BD59-A6C34878D82A}">
                    <a16:rowId xmlns:a16="http://schemas.microsoft.com/office/drawing/2014/main" val="410240071"/>
                  </a:ext>
                </a:extLst>
              </a:tr>
              <a:tr h="370840">
                <a:tc>
                  <a:txBody>
                    <a:bodyPr/>
                    <a:lstStyle/>
                    <a:p>
                      <a:r>
                        <a:rPr lang="en-US" sz="1000" b="1"/>
                        <a:t>@FirstInsHI - 2017-02-03 15:13:55</a:t>
                      </a:r>
                      <a:r>
                        <a:rPr lang="en-US" sz="1000"/>
                        <a:t>
FICOH associates are going all out for #nationalwearREDday to raise awareness about #heartdisease https://t.co/dUwsNkFmXw</a:t>
                      </a:r>
                      <a:endParaRPr lang="en-US" sz="1000"/>
                    </a:p>
                  </a:txBody>
                  <a:tcPr/>
                </a:tc>
                <a:tc>
                  <a:txBody>
                    <a:bodyPr/>
                    <a:lstStyle/>
                    <a:p>
                      <a:r>
                        <a:rPr lang="en-US" sz="1000"/>
                        <a:t>No</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0.3376%</a:t>
                      </a:r>
                      <a:endParaRPr lang="en-US" sz="1000"/>
                    </a:p>
                  </a:txBody>
                  <a:tcPr/>
                </a:tc>
                <a:extLst>
                  <a:ext uri="{0D108BD9-81ED-4DB2-BD59-A6C34878D82A}">
                    <a16:rowId xmlns:a16="http://schemas.microsoft.com/office/drawing/2014/main" val="1127917862"/>
                  </a:ext>
                </a:extLst>
              </a:tr>
              <a:tr h="370840">
                <a:tc>
                  <a:txBody>
                    <a:bodyPr/>
                    <a:lstStyle/>
                    <a:p>
                      <a:r>
                        <a:rPr lang="en-US" sz="1000" b="1"/>
                        <a:t>@FirstInsHI - 2017-02-13 13:50:17</a:t>
                      </a:r>
                      <a:r>
                        <a:rPr lang="en-US" sz="1000"/>
                        <a:t>
RT @PC_360 82% of #smallbusinesses plan at least 1 type of growth this year. Make sure your insurance grows with you https://t.co/LrdXxw22NO</a:t>
                      </a:r>
                      <a:endParaRPr lang="en-US" sz="1000"/>
                    </a:p>
                  </a:txBody>
                  <a:tcPr/>
                </a:tc>
                <a:tc>
                  <a:txBody>
                    <a:bodyPr/>
                    <a:lstStyle/>
                    <a:p>
                      <a:r>
                        <a:rPr lang="en-US" sz="1000"/>
                        <a:t>No</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0.2542%</a:t>
                      </a:r>
                      <a:endParaRPr lang="en-US" sz="1000"/>
                    </a:p>
                  </a:txBody>
                  <a:tcPr/>
                </a:tc>
                <a:extLst>
                  <a:ext uri="{0D108BD9-81ED-4DB2-BD59-A6C34878D82A}">
                    <a16:rowId xmlns:a16="http://schemas.microsoft.com/office/drawing/2014/main" val="299235174"/>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332304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Key Metrics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17787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72395078"/>
                    </a:ext>
                  </a:extLst>
                </a:gridCol>
                <a:gridCol w="1069848">
                  <a:extLst>
                    <a:ext uri="{9D8B030D-6E8A-4147-A177-3AD203B41FA5}">
                      <a16:colId xmlns:a16="http://schemas.microsoft.com/office/drawing/2014/main" val="3518974465"/>
                    </a:ext>
                  </a:extLst>
                </a:gridCol>
                <a:gridCol w="1069848">
                  <a:extLst>
                    <a:ext uri="{9D8B030D-6E8A-4147-A177-3AD203B41FA5}">
                      <a16:colId xmlns:a16="http://schemas.microsoft.com/office/drawing/2014/main" val="51942037"/>
                    </a:ext>
                  </a:extLst>
                </a:gridCol>
                <a:gridCol w="1069848">
                  <a:extLst>
                    <a:ext uri="{9D8B030D-6E8A-4147-A177-3AD203B41FA5}">
                      <a16:colId xmlns:a16="http://schemas.microsoft.com/office/drawing/2014/main" val="2408398515"/>
                    </a:ext>
                  </a:extLst>
                </a:gridCol>
                <a:gridCol w="1069848">
                  <a:extLst>
                    <a:ext uri="{9D8B030D-6E8A-4147-A177-3AD203B41FA5}">
                      <a16:colId xmlns:a16="http://schemas.microsoft.com/office/drawing/2014/main" val="848075921"/>
                    </a:ext>
                  </a:extLst>
                </a:gridCol>
                <a:gridCol w="1069848">
                  <a:extLst>
                    <a:ext uri="{9D8B030D-6E8A-4147-A177-3AD203B41FA5}">
                      <a16:colId xmlns:a16="http://schemas.microsoft.com/office/drawing/2014/main" val="918454766"/>
                    </a:ext>
                  </a:extLst>
                </a:gridCol>
                <a:gridCol w="1069848">
                  <a:extLst>
                    <a:ext uri="{9D8B030D-6E8A-4147-A177-3AD203B41FA5}">
                      <a16:colId xmlns:a16="http://schemas.microsoft.com/office/drawing/2014/main" val="3274179963"/>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Status Updates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2480614821"/>
                  </a:ext>
                </a:extLst>
              </a:tr>
              <a:tr h="370840">
                <a:tc>
                  <a:txBody>
                    <a:bodyPr/>
                    <a:lstStyle/>
                    <a:p>
                      <a:r>
                        <a:rPr lang="en-US" sz="1000"/>
                        <a:t>First Insurance Company of Hawaii</a:t>
                      </a:r>
                      <a:endParaRPr lang="en-US" sz="1000"/>
                    </a:p>
                  </a:txBody>
                  <a:tcPr/>
                </a:tc>
                <a:tc>
                  <a:txBody>
                    <a:bodyPr/>
                    <a:lstStyle/>
                    <a:p>
                      <a:r>
                        <a:rPr lang="en-US" sz="1000"/>
                        <a:t>777</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tc>
                  <a:txBody>
                    <a:bodyPr/>
                    <a:lstStyle/>
                    <a:p>
                      <a:r>
                        <a:rPr lang="en-US" sz="1000"/>
                        <a:t>103</a:t>
                      </a:r>
                      <a:endParaRPr lang="en-US" sz="1000"/>
                    </a:p>
                  </a:txBody>
                  <a:tcPr/>
                </a:tc>
                <a:tc>
                  <a:txBody>
                    <a:bodyPr/>
                    <a:lstStyle/>
                    <a:p>
                      <a:r>
                        <a:rPr lang="en-US" sz="1000"/>
                        <a:t>5</a:t>
                      </a:r>
                      <a:endParaRPr lang="en-US" sz="1000"/>
                    </a:p>
                  </a:txBody>
                  <a:tcPr/>
                </a:tc>
                <a:tc>
                  <a:txBody>
                    <a:bodyPr/>
                    <a:lstStyle/>
                    <a:p>
                      <a:r>
                        <a:rPr lang="en-US" sz="1000"/>
                        <a:t>3.4839%</a:t>
                      </a:r>
                      <a:endParaRPr lang="en-US" sz="1000"/>
                    </a:p>
                  </a:txBody>
                  <a:tcPr/>
                </a:tc>
                <a:extLst>
                  <a:ext uri="{0D108BD9-81ED-4DB2-BD59-A6C34878D82A}">
                    <a16:rowId xmlns:a16="http://schemas.microsoft.com/office/drawing/2014/main" val="2585385136"/>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441083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79111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550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62603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4326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85253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37372498"/>
                    </a:ext>
                  </a:extLst>
                </a:gridCol>
                <a:gridCol w="987552">
                  <a:extLst>
                    <a:ext uri="{9D8B030D-6E8A-4147-A177-3AD203B41FA5}">
                      <a16:colId xmlns:a16="http://schemas.microsoft.com/office/drawing/2014/main" val="1436561692"/>
                    </a:ext>
                  </a:extLst>
                </a:gridCol>
                <a:gridCol w="987552">
                  <a:extLst>
                    <a:ext uri="{9D8B030D-6E8A-4147-A177-3AD203B41FA5}">
                      <a16:colId xmlns:a16="http://schemas.microsoft.com/office/drawing/2014/main" val="3351589903"/>
                    </a:ext>
                  </a:extLst>
                </a:gridCol>
                <a:gridCol w="987552">
                  <a:extLst>
                    <a:ext uri="{9D8B030D-6E8A-4147-A177-3AD203B41FA5}">
                      <a16:colId xmlns:a16="http://schemas.microsoft.com/office/drawing/2014/main" val="3924337457"/>
                    </a:ext>
                  </a:extLst>
                </a:gridCol>
                <a:gridCol w="987552">
                  <a:extLst>
                    <a:ext uri="{9D8B030D-6E8A-4147-A177-3AD203B41FA5}">
                      <a16:colId xmlns:a16="http://schemas.microsoft.com/office/drawing/2014/main" val="1995949006"/>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539591826"/>
                  </a:ext>
                </a:extLst>
              </a:tr>
              <a:tr h="370840">
                <a:tc>
                  <a:txBody>
                    <a:bodyPr/>
                    <a:lstStyle/>
                    <a:p>
                      <a:r>
                        <a:rPr lang="en-US" sz="1000" b="1"/>
                        <a:t>First Insurance Company of Hawaii - 2017-02-09 16:56:31</a:t>
                      </a:r>
                      <a:r>
                        <a:rPr lang="en-US" sz="1000"/>
                        <a:t>
Congratulations to these four leaders on their recent promotion to Assistant Vice President! Clockwise from top left: Holly Araki - IT, Kei Kobayashi - Strategic Planning, Kevin Kurosu - Commercial Underwriting, and Linda O'Reilly - Claims Work Comp.</a:t>
                      </a:r>
                      <a:endParaRPr lang="en-US" sz="1000"/>
                    </a:p>
                  </a:txBody>
                  <a:tcPr/>
                </a:tc>
                <a:tc>
                  <a:txBody>
                    <a:bodyPr/>
                    <a:lstStyle/>
                    <a:p>
                      <a:r>
                        <a:rPr lang="en-US" sz="1000"/>
                        <a:t>39</a:t>
                      </a:r>
                      <a:endParaRPr lang="en-US" sz="1000"/>
                    </a:p>
                  </a:txBody>
                  <a:tcPr/>
                </a:tc>
                <a:tc>
                  <a:txBody>
                    <a:bodyPr/>
                    <a:lstStyle/>
                    <a:p>
                      <a:r>
                        <a:rPr lang="en-US" sz="1000"/>
                        <a:t>5</a:t>
                      </a:r>
                      <a:endParaRPr lang="en-US" sz="1000"/>
                    </a:p>
                  </a:txBody>
                  <a:tcPr/>
                </a:tc>
                <a:tc>
                  <a:txBody>
                    <a:bodyPr/>
                    <a:lstStyle/>
                    <a:p>
                      <a:r>
                        <a:rPr lang="en-US" sz="1000"/>
                        <a:t>5.6848%</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10456342"/>
                  </a:ext>
                </a:extLst>
              </a:tr>
              <a:tr h="370840">
                <a:tc>
                  <a:txBody>
                    <a:bodyPr/>
                    <a:lstStyle/>
                    <a:p>
                      <a:r>
                        <a:rPr lang="en-US" sz="1000" b="1"/>
                        <a:t>First Insurance Company of Hawaii - 2017-02-03 11:45:51</a:t>
                      </a:r>
                      <a:r>
                        <a:rPr lang="en-US" sz="1000"/>
                        <a:t>
Insurance is a great career choice if you like to be challenged and want to make a positive difference in people's lives and your community. #insurancecareersmonth #tobeagoodcompany</a:t>
                      </a:r>
                      <a:endParaRPr lang="en-US" sz="1000"/>
                    </a:p>
                  </a:txBody>
                  <a:tcPr/>
                </a:tc>
                <a:tc>
                  <a:txBody>
                    <a:bodyPr/>
                    <a:lstStyle/>
                    <a:p>
                      <a:r>
                        <a:rPr lang="en-US" sz="1000"/>
                        <a:t>22</a:t>
                      </a:r>
                      <a:endParaRPr lang="en-US" sz="1000"/>
                    </a:p>
                  </a:txBody>
                  <a:tcPr/>
                </a:tc>
                <a:tc>
                  <a:txBody>
                    <a:bodyPr/>
                    <a:lstStyle/>
                    <a:p>
                      <a:r>
                        <a:rPr lang="en-US" sz="1000"/>
                        <a:t>0</a:t>
                      </a:r>
                      <a:endParaRPr lang="en-US" sz="1000"/>
                    </a:p>
                  </a:txBody>
                  <a:tcPr/>
                </a:tc>
                <a:tc>
                  <a:txBody>
                    <a:bodyPr/>
                    <a:lstStyle/>
                    <a:p>
                      <a:r>
                        <a:rPr lang="en-US" sz="1000"/>
                        <a:t>2.8424%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10051082"/>
                  </a:ext>
                </a:extLst>
              </a:tr>
              <a:tr h="370840">
                <a:tc>
                  <a:txBody>
                    <a:bodyPr/>
                    <a:lstStyle/>
                    <a:p>
                      <a:r>
                        <a:rPr lang="en-US" sz="1000" b="1"/>
                        <a:t>First Insurance Company of Hawaii - 2017-02-21 12:08:22</a:t>
                      </a:r>
                      <a:r>
                        <a:rPr lang="en-US" sz="1000"/>
                        <a:t>
Here's our Facilities manager counting coats donated by our associates to the One Warm Coat drive we are doing with our Tokio Marine North America sister companies. #warmamillion #onewarmcoat</a:t>
                      </a:r>
                      <a:endParaRPr lang="en-US" sz="1000"/>
                    </a:p>
                  </a:txBody>
                  <a:tcPr/>
                </a:tc>
                <a:tc>
                  <a:txBody>
                    <a:bodyPr/>
                    <a:lstStyle/>
                    <a:p>
                      <a:r>
                        <a:rPr lang="en-US" sz="1000"/>
                        <a:t>21</a:t>
                      </a:r>
                      <a:endParaRPr lang="en-US" sz="1000"/>
                    </a:p>
                  </a:txBody>
                  <a:tcPr/>
                </a:tc>
                <a:tc>
                  <a:txBody>
                    <a:bodyPr/>
                    <a:lstStyle/>
                    <a:p>
                      <a:r>
                        <a:rPr lang="en-US" sz="1000"/>
                        <a:t>0</a:t>
                      </a:r>
                      <a:endParaRPr lang="en-US" sz="1000"/>
                    </a:p>
                  </a:txBody>
                  <a:tcPr/>
                </a:tc>
                <a:tc>
                  <a:txBody>
                    <a:bodyPr/>
                    <a:lstStyle/>
                    <a:p>
                      <a:r>
                        <a:rPr lang="en-US" sz="1000"/>
                        <a:t>2.7062%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405508364"/>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744191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Key Metrics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16898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88591848"/>
                    </a:ext>
                  </a:extLst>
                </a:gridCol>
                <a:gridCol w="740664">
                  <a:extLst>
                    <a:ext uri="{9D8B030D-6E8A-4147-A177-3AD203B41FA5}">
                      <a16:colId xmlns:a16="http://schemas.microsoft.com/office/drawing/2014/main" val="3838762769"/>
                    </a:ext>
                  </a:extLst>
                </a:gridCol>
                <a:gridCol w="740664">
                  <a:extLst>
                    <a:ext uri="{9D8B030D-6E8A-4147-A177-3AD203B41FA5}">
                      <a16:colId xmlns:a16="http://schemas.microsoft.com/office/drawing/2014/main" val="3412810339"/>
                    </a:ext>
                  </a:extLst>
                </a:gridCol>
                <a:gridCol w="740664">
                  <a:extLst>
                    <a:ext uri="{9D8B030D-6E8A-4147-A177-3AD203B41FA5}">
                      <a16:colId xmlns:a16="http://schemas.microsoft.com/office/drawing/2014/main" val="1491938097"/>
                    </a:ext>
                  </a:extLst>
                </a:gridCol>
                <a:gridCol w="740664">
                  <a:extLst>
                    <a:ext uri="{9D8B030D-6E8A-4147-A177-3AD203B41FA5}">
                      <a16:colId xmlns:a16="http://schemas.microsoft.com/office/drawing/2014/main" val="1321738254"/>
                    </a:ext>
                  </a:extLst>
                </a:gridCol>
                <a:gridCol w="740664">
                  <a:extLst>
                    <a:ext uri="{9D8B030D-6E8A-4147-A177-3AD203B41FA5}">
                      <a16:colId xmlns:a16="http://schemas.microsoft.com/office/drawing/2014/main" val="3785854583"/>
                    </a:ext>
                  </a:extLst>
                </a:gridCol>
                <a:gridCol w="740664">
                  <a:extLst>
                    <a:ext uri="{9D8B030D-6E8A-4147-A177-3AD203B41FA5}">
                      <a16:colId xmlns:a16="http://schemas.microsoft.com/office/drawing/2014/main" val="2021199378"/>
                    </a:ext>
                  </a:extLst>
                </a:gridCol>
                <a:gridCol w="740664">
                  <a:extLst>
                    <a:ext uri="{9D8B030D-6E8A-4147-A177-3AD203B41FA5}">
                      <a16:colId xmlns:a16="http://schemas.microsoft.com/office/drawing/2014/main" val="3626964800"/>
                    </a:ext>
                  </a:extLst>
                </a:gridCol>
                <a:gridCol w="740664">
                  <a:extLst>
                    <a:ext uri="{9D8B030D-6E8A-4147-A177-3AD203B41FA5}">
                      <a16:colId xmlns:a16="http://schemas.microsoft.com/office/drawing/2014/main" val="2768374437"/>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Images</a:t>
                      </a:r>
                      <a:endParaRPr lang="en-US" sz="1000"/>
                    </a:p>
                  </a:txBody>
                  <a:tcPr/>
                </a:tc>
                <a:tc>
                  <a:txBody>
                    <a:bodyPr/>
                    <a:lstStyle/>
                    <a:p>
                      <a:r>
                        <a:rPr lang="en-US" sz="1000"/>
                        <a:t>Videos</a:t>
                      </a:r>
                      <a:endParaRPr lang="en-US" sz="1000"/>
                    </a:p>
                  </a:txBody>
                  <a:tcPr/>
                </a:tc>
                <a:tc>
                  <a:txBody>
                    <a:bodyPr/>
                    <a:lstStyle/>
                    <a:p>
                      <a:r>
                        <a:rPr lang="en-US" sz="1000"/>
                        <a:t>Posts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2597744286"/>
                  </a:ext>
                </a:extLst>
              </a:tr>
              <a:tr h="370840">
                <a:tc>
                  <a:txBody>
                    <a:bodyPr/>
                    <a:lstStyle/>
                    <a:p>
                      <a:r>
                        <a:rPr lang="en-US" sz="1000"/>
                        <a:t>firstinshi (First Insurance Co. of Hawaii)</a:t>
                      </a:r>
                      <a:endParaRPr lang="en-US" sz="1000"/>
                    </a:p>
                  </a:txBody>
                  <a:tcPr/>
                </a:tc>
                <a:tc>
                  <a:txBody>
                    <a:bodyPr/>
                    <a:lstStyle/>
                    <a:p>
                      <a:r>
                        <a:rPr lang="en-US" sz="1000"/>
                        <a:t>2255</a:t>
                      </a:r>
                      <a:endParaRPr lang="en-US" sz="1000"/>
                    </a:p>
                  </a:txBody>
                  <a:tcPr/>
                </a:tc>
                <a:tc>
                  <a:txBody>
                    <a:bodyPr/>
                    <a:lstStyle/>
                    <a:p>
                      <a:r>
                        <a:rPr lang="en-US" sz="1000"/>
                        <a:t>n/a</a:t>
                      </a:r>
                      <a:endParaRPr lang="en-US" sz="1000"/>
                    </a:p>
                  </a:txBody>
                  <a:tcPr/>
                </a:tc>
                <a:tc>
                  <a:txBody>
                    <a:bodyPr/>
                    <a:lstStyle/>
                    <a:p>
                      <a:r>
                        <a:rPr lang="en-US" sz="1000"/>
                        <a:t>100</a:t>
                      </a:r>
                      <a:endParaRPr lang="en-US" sz="1000"/>
                    </a:p>
                  </a:txBody>
                  <a:tcPr/>
                </a:tc>
                <a:tc>
                  <a:txBody>
                    <a:bodyPr/>
                    <a:lstStyle/>
                    <a:p>
                      <a:r>
                        <a:rPr lang="en-US" sz="1000"/>
                        <a:t>3</a:t>
                      </a:r>
                      <a:endParaRPr lang="en-US" sz="1000"/>
                    </a:p>
                  </a:txBody>
                  <a:tcPr/>
                </a:tc>
                <a:tc>
                  <a:txBody>
                    <a:bodyPr/>
                    <a:lstStyle/>
                    <a:p>
                      <a:r>
                        <a:rPr lang="en-US" sz="1000"/>
                        <a:t>103</a:t>
                      </a:r>
                      <a:endParaRPr lang="en-US" sz="1000"/>
                    </a:p>
                  </a:txBody>
                  <a:tcPr/>
                </a:tc>
                <a:tc>
                  <a:txBody>
                    <a:bodyPr/>
                    <a:lstStyle/>
                    <a:p>
                      <a:r>
                        <a:rPr lang="en-US" sz="1000"/>
                        <a:t>8495</a:t>
                      </a:r>
                      <a:endParaRPr lang="en-US" sz="1000"/>
                    </a:p>
                  </a:txBody>
                  <a:tcPr/>
                </a:tc>
                <a:tc>
                  <a:txBody>
                    <a:bodyPr/>
                    <a:lstStyle/>
                    <a:p>
                      <a:r>
                        <a:rPr lang="en-US" sz="1000"/>
                        <a:t>169</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304737602"/>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40692711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185266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3300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Instagram Post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20497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0416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Top Instagram Posts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85400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30797878"/>
                    </a:ext>
                  </a:extLst>
                </a:gridCol>
                <a:gridCol w="987552">
                  <a:extLst>
                    <a:ext uri="{9D8B030D-6E8A-4147-A177-3AD203B41FA5}">
                      <a16:colId xmlns:a16="http://schemas.microsoft.com/office/drawing/2014/main" val="743128105"/>
                    </a:ext>
                  </a:extLst>
                </a:gridCol>
                <a:gridCol w="987552">
                  <a:extLst>
                    <a:ext uri="{9D8B030D-6E8A-4147-A177-3AD203B41FA5}">
                      <a16:colId xmlns:a16="http://schemas.microsoft.com/office/drawing/2014/main" val="2281941534"/>
                    </a:ext>
                  </a:extLst>
                </a:gridCol>
                <a:gridCol w="987552">
                  <a:extLst>
                    <a:ext uri="{9D8B030D-6E8A-4147-A177-3AD203B41FA5}">
                      <a16:colId xmlns:a16="http://schemas.microsoft.com/office/drawing/2014/main" val="2111775444"/>
                    </a:ext>
                  </a:extLst>
                </a:gridCol>
                <a:gridCol w="987552">
                  <a:extLst>
                    <a:ext uri="{9D8B030D-6E8A-4147-A177-3AD203B41FA5}">
                      <a16:colId xmlns:a16="http://schemas.microsoft.com/office/drawing/2014/main" val="2591480895"/>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4193350080"/>
                  </a:ext>
                </a:extLst>
              </a:tr>
              <a:tr h="370840">
                <a:tc>
                  <a:txBody>
                    <a:bodyPr/>
                    <a:lstStyle/>
                    <a:p>
                      <a:r>
                        <a:rPr lang="en-US" sz="1000" b="1"/>
                        <a:t>firstinshi (First Insurance Co. of Hawaii) - 2017-02-17 21:28:34</a:t>
                      </a:r>
                      <a:r>
                        <a:rPr lang="en-US" sz="1000"/>
                        <a:t>
Is there a better way to end a long week than ice cream? If so enlighten us because we're unaware of anything more soul-satisfying than ice cream with chocolate syrup! #tgif #worklife #wescreamforicecream #icecreammakeseverythingbetter</a:t>
                      </a:r>
                      <a:endParaRPr lang="en-US" sz="1000"/>
                    </a:p>
                  </a:txBody>
                  <a:tcPr/>
                </a:tc>
                <a:tc>
                  <a:txBody>
                    <a:bodyPr/>
                    <a:lstStyle/>
                    <a:p>
                      <a:r>
                        <a:rPr lang="en-US" sz="1000"/>
                        <a:t>57</a:t>
                      </a:r>
                      <a:endParaRPr lang="en-US" sz="1000"/>
                    </a:p>
                  </a:txBody>
                  <a:tcPr/>
                </a:tc>
                <a:tc>
                  <a:txBody>
                    <a:bodyPr/>
                    <a:lstStyle/>
                    <a:p>
                      <a:r>
                        <a:rPr lang="en-US" sz="1000"/>
                        <a:t>0</a:t>
                      </a:r>
                      <a:endParaRPr lang="en-US" sz="1000"/>
                    </a:p>
                  </a:txBody>
                  <a:tcPr/>
                </a:tc>
                <a:tc>
                  <a:txBody>
                    <a:bodyPr/>
                    <a:lstStyle/>
                    <a:p>
                      <a:r>
                        <a:rPr lang="en-US" sz="1000"/>
                        <a:t>2.4978%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637991630"/>
                  </a:ext>
                </a:extLst>
              </a:tr>
              <a:tr h="370840">
                <a:tc>
                  <a:txBody>
                    <a:bodyPr/>
                    <a:lstStyle/>
                    <a:p>
                      <a:r>
                        <a:rPr lang="en-US" sz="1000" b="1"/>
                        <a:t>firstinshi (First Insurance Co. of Hawaii) - 2017-02-28 18:30:42</a:t>
                      </a:r>
                      <a:r>
                        <a:rPr lang="en-US" sz="1000"/>
                        <a:t>
What a wonderful lunch at our insured @fetehawaii. Enjoyed the Bacalao fritters, Chaz Burger, eggplant tartine, and grilled Pulpo. Not pictured: homemade champagne guava sorbet. So good! We will definitely be back. #goodeats</a:t>
                      </a:r>
                      <a:endParaRPr lang="en-US" sz="1000"/>
                    </a:p>
                  </a:txBody>
                  <a:tcPr/>
                </a:tc>
                <a:tc>
                  <a:txBody>
                    <a:bodyPr/>
                    <a:lstStyle/>
                    <a:p>
                      <a:r>
                        <a:rPr lang="en-US" sz="1000"/>
                        <a:t>57</a:t>
                      </a:r>
                      <a:endParaRPr lang="en-US" sz="1000"/>
                    </a:p>
                  </a:txBody>
                  <a:tcPr/>
                </a:tc>
                <a:tc>
                  <a:txBody>
                    <a:bodyPr/>
                    <a:lstStyle/>
                    <a:p>
                      <a:r>
                        <a:rPr lang="en-US" sz="1000"/>
                        <a:t>0</a:t>
                      </a:r>
                      <a:endParaRPr lang="en-US" sz="1000"/>
                    </a:p>
                  </a:txBody>
                  <a:tcPr/>
                </a:tc>
                <a:tc>
                  <a:txBody>
                    <a:bodyPr/>
                    <a:lstStyle/>
                    <a:p>
                      <a:r>
                        <a:rPr lang="en-US" sz="1000"/>
                        <a:t>2.4978%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962264990"/>
                  </a:ext>
                </a:extLst>
              </a:tr>
              <a:tr h="370840">
                <a:tc>
                  <a:txBody>
                    <a:bodyPr/>
                    <a:lstStyle/>
                    <a:p>
                      <a:r>
                        <a:rPr lang="en-US" sz="1000" b="1"/>
                        <a:t>firstinshi (First Insurance Co. of Hawaii) - 2017-02-17 14:41:17</a:t>
                      </a:r>
                      <a:r>
                        <a:rPr lang="en-US" sz="1000"/>
                        <a:t>
Some sunset action to get us extra excited for the weekend to begin! This photo was taken by G. Nishibe of our Commercial Underwriting department. The beauty of Hawaii is all around us, just gotta stop &amp; look. #mellowyellow #tgif #alohafriday #worklife</a:t>
                      </a:r>
                      <a:endParaRPr lang="en-US" sz="1000"/>
                    </a:p>
                  </a:txBody>
                  <a:tcPr/>
                </a:tc>
                <a:tc>
                  <a:txBody>
                    <a:bodyPr/>
                    <a:lstStyle/>
                    <a:p>
                      <a:r>
                        <a:rPr lang="en-US" sz="1000"/>
                        <a:t>54</a:t>
                      </a:r>
                      <a:endParaRPr lang="en-US" sz="1000"/>
                    </a:p>
                  </a:txBody>
                  <a:tcPr/>
                </a:tc>
                <a:tc>
                  <a:txBody>
                    <a:bodyPr/>
                    <a:lstStyle/>
                    <a:p>
                      <a:r>
                        <a:rPr lang="en-US" sz="1000"/>
                        <a:t>0</a:t>
                      </a:r>
                      <a:endParaRPr lang="en-US" sz="1000"/>
                    </a:p>
                  </a:txBody>
                  <a:tcPr/>
                </a:tc>
                <a:tc>
                  <a:txBody>
                    <a:bodyPr/>
                    <a:lstStyle/>
                    <a:p>
                      <a:r>
                        <a:rPr lang="en-US" sz="1000"/>
                        <a:t>2.3663%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25246092"/>
                  </a:ext>
                </a:extLst>
              </a:tr>
              <a:tr h="370840">
                <a:tc>
                  <a:txBody>
                    <a:bodyPr/>
                    <a:lstStyle/>
                    <a:p>
                      <a:r>
                        <a:rPr lang="en-US" sz="1000" b="1"/>
                        <a:t>firstinshi (First Insurance Co. of Hawaii) - 2017-02-19 15:27:34</a:t>
                      </a:r>
                      <a:r>
                        <a:rPr lang="en-US" sz="1000"/>
                        <a:t>
Counting coats donated by our associates to the @onewarmcoat drive with our sister companies. #warmamillion #igavewarmth @phlyinsurance @tmna_services</a:t>
                      </a:r>
                      <a:endParaRPr lang="en-US" sz="1000"/>
                    </a:p>
                  </a:txBody>
                  <a:tcPr/>
                </a:tc>
                <a:tc>
                  <a:txBody>
                    <a:bodyPr/>
                    <a:lstStyle/>
                    <a:p>
                      <a:r>
                        <a:rPr lang="en-US" sz="1000"/>
                        <a:t>44</a:t>
                      </a:r>
                      <a:endParaRPr lang="en-US" sz="1000"/>
                    </a:p>
                  </a:txBody>
                  <a:tcPr/>
                </a:tc>
                <a:tc>
                  <a:txBody>
                    <a:bodyPr/>
                    <a:lstStyle/>
                    <a:p>
                      <a:r>
                        <a:rPr lang="en-US" sz="1000"/>
                        <a:t>0</a:t>
                      </a:r>
                      <a:endParaRPr lang="en-US" sz="1000"/>
                    </a:p>
                  </a:txBody>
                  <a:tcPr/>
                </a:tc>
                <a:tc>
                  <a:txBody>
                    <a:bodyPr/>
                    <a:lstStyle/>
                    <a:p>
                      <a:r>
                        <a:rPr lang="en-US" sz="1000"/>
                        <a:t>1.9281%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042642136"/>
                  </a:ext>
                </a:extLst>
              </a:tr>
              <a:tr h="370840">
                <a:tc>
                  <a:txBody>
                    <a:bodyPr/>
                    <a:lstStyle/>
                    <a:p>
                      <a:r>
                        <a:rPr lang="en-US" sz="1000" b="1"/>
                        <a:t>firstinshi (First Insurance Co. of Hawaii) - 2017-02-03 15:21:02</a:t>
                      </a:r>
                      <a:r>
                        <a:rPr lang="en-US" sz="1000"/>
                        <a:t>
We're wearing red for #nationalwearREDday to raise awareness about #heartdisease - Heart disease and strokes cause 1 in 3 deaths among women each year. With the power of education and action, 80% of those deaths can be prevented. #goredforwomen</a:t>
                      </a:r>
                      <a:endParaRPr lang="en-US" sz="1000"/>
                    </a:p>
                  </a:txBody>
                  <a:tcPr/>
                </a:tc>
                <a:tc>
                  <a:txBody>
                    <a:bodyPr/>
                    <a:lstStyle/>
                    <a:p>
                      <a:r>
                        <a:rPr lang="en-US" sz="1000"/>
                        <a:t>42</a:t>
                      </a:r>
                      <a:endParaRPr lang="en-US" sz="1000"/>
                    </a:p>
                  </a:txBody>
                  <a:tcPr/>
                </a:tc>
                <a:tc>
                  <a:txBody>
                    <a:bodyPr/>
                    <a:lstStyle/>
                    <a:p>
                      <a:r>
                        <a:rPr lang="en-US" sz="1000"/>
                        <a:t>0</a:t>
                      </a:r>
                      <a:endParaRPr lang="en-US" sz="1000"/>
                    </a:p>
                  </a:txBody>
                  <a:tcPr/>
                </a:tc>
                <a:tc>
                  <a:txBody>
                    <a:bodyPr/>
                    <a:lstStyle/>
                    <a:p>
                      <a:r>
                        <a:rPr lang="en-US" sz="1000"/>
                        <a:t>1.8413%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604340949"/>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4622843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520</Words>
  <Application>Microsoft Office PowerPoint</Application>
  <PresentationFormat>On-screen Show (4:3)</PresentationFormat>
  <Paragraphs>234</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FICOH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Top 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2017-03-08T15:20:30Z</dcterms:created>
  <dcterms:modified xsi:type="dcterms:W3CDTF">2017-03-08T15:20:54Z</dcterms:modified>
</cp:coreProperties>
</file>