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42736</c:v>
                </c:pt>
              </c:numCache>
            </c:numRef>
          </c:cat>
          <c:val>
            <c:numRef>
              <c:f>Sheet1!$B$2</c:f>
              <c:numCache>
                <c:formatCode>General</c:formatCode>
                <c:ptCount val="1"/>
                <c:pt idx="0">
                  <c:v>3006</c:v>
                </c:pt>
              </c:numCache>
            </c:numRef>
          </c:val>
          <c:extLst>
            <c:ext xmlns:c16="http://schemas.microsoft.com/office/drawing/2014/chart" uri="{C3380CC4-5D6E-409C-BE32-E72D297353CC}">
              <c16:uniqueId val="{00000000-D24B-46DF-AB38-0840FD2CECDA}"/>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42736</c:v>
                </c:pt>
              </c:numCache>
            </c:numRef>
          </c:cat>
          <c:val>
            <c:numRef>
              <c:f>Sheet1!$C$2</c:f>
              <c:numCache>
                <c:formatCode>General</c:formatCode>
                <c:ptCount val="1"/>
                <c:pt idx="0">
                  <c:v>2494</c:v>
                </c:pt>
              </c:numCache>
            </c:numRef>
          </c:val>
          <c:extLst>
            <c:ext xmlns:c16="http://schemas.microsoft.com/office/drawing/2014/chart" uri="{C3380CC4-5D6E-409C-BE32-E72D297353CC}">
              <c16:uniqueId val="{00000001-D24B-46DF-AB38-0840FD2CECDA}"/>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42736</c:v>
                </c:pt>
              </c:numCache>
            </c:numRef>
          </c:cat>
          <c:val>
            <c:numRef>
              <c:f>Sheet1!$D$2</c:f>
              <c:numCache>
                <c:formatCode>General</c:formatCode>
                <c:ptCount val="1"/>
                <c:pt idx="0">
                  <c:v>0</c:v>
                </c:pt>
              </c:numCache>
            </c:numRef>
          </c:val>
          <c:extLst>
            <c:ext xmlns:c16="http://schemas.microsoft.com/office/drawing/2014/chart" uri="{C3380CC4-5D6E-409C-BE32-E72D297353CC}">
              <c16:uniqueId val="{00000002-D24B-46DF-AB38-0840FD2CECDA}"/>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42736</c:v>
                </c:pt>
              </c:numCache>
            </c:numRef>
          </c:cat>
          <c:val>
            <c:numRef>
              <c:f>Sheet1!$E$2</c:f>
              <c:numCache>
                <c:formatCode>General</c:formatCode>
                <c:ptCount val="1"/>
                <c:pt idx="0">
                  <c:v>0</c:v>
                </c:pt>
              </c:numCache>
            </c:numRef>
          </c:val>
          <c:extLst>
            <c:ext xmlns:c16="http://schemas.microsoft.com/office/drawing/2014/chart" uri="{C3380CC4-5D6E-409C-BE32-E72D297353CC}">
              <c16:uniqueId val="{00000003-D24B-46DF-AB38-0840FD2CECDA}"/>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42736</c:v>
                </c:pt>
              </c:numCache>
            </c:numRef>
          </c:cat>
          <c:val>
            <c:numRef>
              <c:f>Sheet1!$F$2</c:f>
              <c:numCache>
                <c:formatCode>General</c:formatCode>
                <c:ptCount val="1"/>
                <c:pt idx="0">
                  <c:v>11752</c:v>
                </c:pt>
              </c:numCache>
            </c:numRef>
          </c:val>
          <c:extLst>
            <c:ext xmlns:c16="http://schemas.microsoft.com/office/drawing/2014/chart" uri="{C3380CC4-5D6E-409C-BE32-E72D297353CC}">
              <c16:uniqueId val="{00000004-D24B-46DF-AB38-0840FD2CECDA}"/>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42736</c:v>
                </c:pt>
              </c:numCache>
            </c:numRef>
          </c:cat>
          <c:val>
            <c:numRef>
              <c:f>Sheet1!$G$2</c:f>
              <c:numCache>
                <c:formatCode>General</c:formatCode>
                <c:ptCount val="1"/>
                <c:pt idx="0">
                  <c:v>378</c:v>
                </c:pt>
              </c:numCache>
            </c:numRef>
          </c:val>
          <c:extLst>
            <c:ext xmlns:c16="http://schemas.microsoft.com/office/drawing/2014/chart" uri="{C3380CC4-5D6E-409C-BE32-E72D297353CC}">
              <c16:uniqueId val="{00000005-D24B-46DF-AB38-0840FD2CECDA}"/>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42736</c:v>
                </c:pt>
              </c:numCache>
            </c:numRef>
          </c:cat>
          <c:val>
            <c:numRef>
              <c:f>Sheet1!$H$2</c:f>
              <c:numCache>
                <c:formatCode>General</c:formatCode>
                <c:ptCount val="1"/>
                <c:pt idx="0">
                  <c:v>0</c:v>
                </c:pt>
              </c:numCache>
            </c:numRef>
          </c:val>
          <c:extLst>
            <c:ext xmlns:c16="http://schemas.microsoft.com/office/drawing/2014/chart" uri="{C3380CC4-5D6E-409C-BE32-E72D297353CC}">
              <c16:uniqueId val="{00000006-D24B-46DF-AB38-0840FD2CECDA}"/>
            </c:ext>
          </c:extLst>
        </c:ser>
        <c:dLbls>
          <c:showLegendKey val="0"/>
          <c:showVal val="0"/>
          <c:showCatName val="0"/>
          <c:showSerName val="0"/>
          <c:showPercent val="0"/>
          <c:showBubbleSize val="0"/>
        </c:dLbls>
        <c:gapWidth val="219"/>
        <c:overlap val="-27"/>
        <c:axId val="230783760"/>
        <c:axId val="230782776"/>
      </c:barChart>
      <c:dateAx>
        <c:axId val="23078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782776"/>
        <c:crosses val="autoZero"/>
        <c:auto val="1"/>
        <c:lblOffset val="100"/>
        <c:baseTimeUnit val="days"/>
      </c:dateAx>
      <c:valAx>
        <c:axId val="23078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78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17</c:v>
                </c:pt>
              </c:numCache>
            </c:numRef>
          </c:val>
          <c:extLst>
            <c:ext xmlns:c16="http://schemas.microsoft.com/office/drawing/2014/chart" uri="{C3380CC4-5D6E-409C-BE32-E72D297353CC}">
              <c16:uniqueId val="{00000000-9C2B-4782-8A31-EF09B5F45DA2}"/>
            </c:ext>
          </c:extLst>
        </c:ser>
        <c:dLbls>
          <c:showLegendKey val="0"/>
          <c:showVal val="0"/>
          <c:showCatName val="0"/>
          <c:showSerName val="0"/>
          <c:showPercent val="0"/>
          <c:showBubbleSize val="0"/>
        </c:dLbls>
        <c:gapWidth val="219"/>
        <c:overlap val="-27"/>
        <c:axId val="230890344"/>
        <c:axId val="230885424"/>
      </c:barChart>
      <c:dateAx>
        <c:axId val="23089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885424"/>
        <c:crosses val="autoZero"/>
        <c:auto val="1"/>
        <c:lblOffset val="100"/>
        <c:baseTimeUnit val="months"/>
      </c:dateAx>
      <c:valAx>
        <c:axId val="23088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89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19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C7E-4BD5-97EF-70F4CA244DBF}"/>
            </c:ext>
          </c:extLst>
        </c:ser>
        <c:dLbls>
          <c:showLegendKey val="0"/>
          <c:showVal val="0"/>
          <c:showCatName val="0"/>
          <c:showSerName val="0"/>
          <c:showPercent val="0"/>
          <c:showBubbleSize val="0"/>
        </c:dLbls>
        <c:gapWidth val="219"/>
        <c:overlap val="-27"/>
        <c:axId val="266649976"/>
        <c:axId val="266657192"/>
      </c:barChart>
      <c:dateAx>
        <c:axId val="26664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57192"/>
        <c:crosses val="autoZero"/>
        <c:auto val="1"/>
        <c:lblOffset val="100"/>
        <c:baseTimeUnit val="months"/>
      </c:dateAx>
      <c:valAx>
        <c:axId val="26665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4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93198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69E-4EB4-BFAB-815BCDCEF21C}"/>
            </c:ext>
          </c:extLst>
        </c:ser>
        <c:dLbls>
          <c:showLegendKey val="0"/>
          <c:showVal val="0"/>
          <c:showCatName val="0"/>
          <c:showSerName val="0"/>
          <c:showPercent val="0"/>
          <c:showBubbleSize val="0"/>
        </c:dLbls>
        <c:gapWidth val="219"/>
        <c:overlap val="-27"/>
        <c:axId val="266560360"/>
        <c:axId val="266560688"/>
      </c:barChart>
      <c:dateAx>
        <c:axId val="26656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60688"/>
        <c:crosses val="autoZero"/>
        <c:auto val="1"/>
        <c:lblOffset val="100"/>
        <c:baseTimeUnit val="months"/>
      </c:dateAx>
      <c:valAx>
        <c:axId val="26656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6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35</c:v>
                </c:pt>
              </c:numCache>
            </c:numRef>
          </c:val>
          <c:extLst>
            <c:ext xmlns:c16="http://schemas.microsoft.com/office/drawing/2014/chart" uri="{C3380CC4-5D6E-409C-BE32-E72D297353CC}">
              <c16:uniqueId val="{00000000-7E15-4843-A5B9-58C036882280}"/>
            </c:ext>
          </c:extLst>
        </c:ser>
        <c:dLbls>
          <c:showLegendKey val="0"/>
          <c:showVal val="0"/>
          <c:showCatName val="0"/>
          <c:showSerName val="0"/>
          <c:showPercent val="0"/>
          <c:showBubbleSize val="0"/>
        </c:dLbls>
        <c:gapWidth val="219"/>
        <c:overlap val="-27"/>
        <c:axId val="266559048"/>
        <c:axId val="266555440"/>
      </c:barChart>
      <c:dateAx>
        <c:axId val="266559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55440"/>
        <c:crosses val="autoZero"/>
        <c:auto val="1"/>
        <c:lblOffset val="100"/>
        <c:baseTimeUnit val="months"/>
      </c:dateAx>
      <c:valAx>
        <c:axId val="26655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5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c:v>
                </c:pt>
                <c:pt idx="1">
                  <c:v>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0FA-454E-8B4B-014C7BC82BE0}"/>
            </c:ext>
          </c:extLst>
        </c:ser>
        <c:dLbls>
          <c:showLegendKey val="0"/>
          <c:showVal val="0"/>
          <c:showCatName val="0"/>
          <c:showSerName val="0"/>
          <c:showPercent val="0"/>
          <c:showBubbleSize val="0"/>
        </c:dLbls>
        <c:gapWidth val="219"/>
        <c:overlap val="-27"/>
        <c:axId val="271147720"/>
        <c:axId val="271149688"/>
      </c:barChart>
      <c:dateAx>
        <c:axId val="271147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149688"/>
        <c:crosses val="autoZero"/>
        <c:auto val="1"/>
        <c:lblOffset val="100"/>
        <c:baseTimeUnit val="months"/>
      </c:dateAx>
      <c:valAx>
        <c:axId val="27114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14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12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7B4-4A55-9CEC-59C306830B83}"/>
            </c:ext>
          </c:extLst>
        </c:ser>
        <c:dLbls>
          <c:showLegendKey val="0"/>
          <c:showVal val="0"/>
          <c:showCatName val="0"/>
          <c:showSerName val="0"/>
          <c:showPercent val="0"/>
          <c:showBubbleSize val="0"/>
        </c:dLbls>
        <c:gapWidth val="219"/>
        <c:overlap val="-27"/>
        <c:axId val="316474720"/>
        <c:axId val="316474392"/>
      </c:barChart>
      <c:dateAx>
        <c:axId val="31647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474392"/>
        <c:crosses val="autoZero"/>
        <c:auto val="1"/>
        <c:lblOffset val="100"/>
        <c:baseTimeUnit val="months"/>
      </c:dateAx>
      <c:valAx>
        <c:axId val="31647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47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90</c:v>
                </c:pt>
              </c:numCache>
            </c:numRef>
          </c:val>
          <c:extLst>
            <c:ext xmlns:c16="http://schemas.microsoft.com/office/drawing/2014/chart" uri="{C3380CC4-5D6E-409C-BE32-E72D297353CC}">
              <c16:uniqueId val="{00000000-0B1E-49DA-990C-878CA2D7E54E}"/>
            </c:ext>
          </c:extLst>
        </c:ser>
        <c:dLbls>
          <c:showLegendKey val="0"/>
          <c:showVal val="0"/>
          <c:showCatName val="0"/>
          <c:showSerName val="0"/>
          <c:showPercent val="0"/>
          <c:showBubbleSize val="0"/>
        </c:dLbls>
        <c:gapWidth val="219"/>
        <c:overlap val="-27"/>
        <c:axId val="321988176"/>
        <c:axId val="321986864"/>
      </c:barChart>
      <c:dateAx>
        <c:axId val="32198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86864"/>
        <c:crosses val="autoZero"/>
        <c:auto val="1"/>
        <c:lblOffset val="100"/>
        <c:baseTimeUnit val="months"/>
      </c:dateAx>
      <c:valAx>
        <c:axId val="32198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8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77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4DD-45A7-94A9-F4338260B62C}"/>
            </c:ext>
          </c:extLst>
        </c:ser>
        <c:dLbls>
          <c:showLegendKey val="0"/>
          <c:showVal val="0"/>
          <c:showCatName val="0"/>
          <c:showSerName val="0"/>
          <c:showPercent val="0"/>
          <c:showBubbleSize val="0"/>
        </c:dLbls>
        <c:gapWidth val="219"/>
        <c:overlap val="-27"/>
        <c:axId val="327820640"/>
        <c:axId val="327816048"/>
      </c:barChart>
      <c:dateAx>
        <c:axId val="32782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16048"/>
        <c:crosses val="autoZero"/>
        <c:auto val="1"/>
        <c:lblOffset val="100"/>
        <c:baseTimeUnit val="months"/>
      </c:dateAx>
      <c:valAx>
        <c:axId val="32781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2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1876638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8094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7405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99698893"/>
              </p:ext>
            </p:extLst>
          </p:nvPr>
        </p:nvGraphicFramePr>
        <p:xfrm>
          <a:off x="457200" y="1731963"/>
          <a:ext cx="8229600" cy="7924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03233543"/>
                    </a:ext>
                  </a:extLst>
                </a:gridCol>
                <a:gridCol w="740664">
                  <a:extLst>
                    <a:ext uri="{9D8B030D-6E8A-4147-A177-3AD203B41FA5}">
                      <a16:colId xmlns:a16="http://schemas.microsoft.com/office/drawing/2014/main" val="2314012488"/>
                    </a:ext>
                  </a:extLst>
                </a:gridCol>
                <a:gridCol w="740664">
                  <a:extLst>
                    <a:ext uri="{9D8B030D-6E8A-4147-A177-3AD203B41FA5}">
                      <a16:colId xmlns:a16="http://schemas.microsoft.com/office/drawing/2014/main" val="3111144549"/>
                    </a:ext>
                  </a:extLst>
                </a:gridCol>
                <a:gridCol w="740664">
                  <a:extLst>
                    <a:ext uri="{9D8B030D-6E8A-4147-A177-3AD203B41FA5}">
                      <a16:colId xmlns:a16="http://schemas.microsoft.com/office/drawing/2014/main" val="3612538023"/>
                    </a:ext>
                  </a:extLst>
                </a:gridCol>
                <a:gridCol w="740664">
                  <a:extLst>
                    <a:ext uri="{9D8B030D-6E8A-4147-A177-3AD203B41FA5}">
                      <a16:colId xmlns:a16="http://schemas.microsoft.com/office/drawing/2014/main" val="1024294683"/>
                    </a:ext>
                  </a:extLst>
                </a:gridCol>
                <a:gridCol w="740664">
                  <a:extLst>
                    <a:ext uri="{9D8B030D-6E8A-4147-A177-3AD203B41FA5}">
                      <a16:colId xmlns:a16="http://schemas.microsoft.com/office/drawing/2014/main" val="3377336856"/>
                    </a:ext>
                  </a:extLst>
                </a:gridCol>
                <a:gridCol w="740664">
                  <a:extLst>
                    <a:ext uri="{9D8B030D-6E8A-4147-A177-3AD203B41FA5}">
                      <a16:colId xmlns:a16="http://schemas.microsoft.com/office/drawing/2014/main" val="3881761400"/>
                    </a:ext>
                  </a:extLst>
                </a:gridCol>
                <a:gridCol w="740664">
                  <a:extLst>
                    <a:ext uri="{9D8B030D-6E8A-4147-A177-3AD203B41FA5}">
                      <a16:colId xmlns:a16="http://schemas.microsoft.com/office/drawing/2014/main" val="2086631455"/>
                    </a:ext>
                  </a:extLst>
                </a:gridCol>
                <a:gridCol w="740664">
                  <a:extLst>
                    <a:ext uri="{9D8B030D-6E8A-4147-A177-3AD203B41FA5}">
                      <a16:colId xmlns:a16="http://schemas.microsoft.com/office/drawing/2014/main" val="1272832620"/>
                    </a:ext>
                  </a:extLst>
                </a:gridCol>
                <a:gridCol w="740664">
                  <a:extLst>
                    <a:ext uri="{9D8B030D-6E8A-4147-A177-3AD203B41FA5}">
                      <a16:colId xmlns:a16="http://schemas.microsoft.com/office/drawing/2014/main" val="99782275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284064531"/>
                  </a:ext>
                </a:extLst>
              </a:tr>
              <a:tr h="370840">
                <a:tc>
                  <a:txBody>
                    <a:bodyPr/>
                    <a:lstStyle/>
                    <a:p>
                      <a:r>
                        <a:rPr lang="en-US" sz="1000"/>
                        <a:t>Philadelphia Insurance Companies</a:t>
                      </a:r>
                      <a:endParaRPr lang="en-US" sz="1000"/>
                    </a:p>
                  </a:txBody>
                  <a:tcPr/>
                </a:tc>
                <a:tc>
                  <a:txBody>
                    <a:bodyPr/>
                    <a:lstStyle/>
                    <a:p>
                      <a:r>
                        <a:rPr lang="en-US" sz="1000"/>
                        <a:t>3006</a:t>
                      </a:r>
                      <a:endParaRPr lang="en-US" sz="1000"/>
                    </a:p>
                  </a:txBody>
                  <a:tcPr/>
                </a:tc>
                <a:tc>
                  <a:txBody>
                    <a:bodyPr/>
                    <a:lstStyle/>
                    <a:p>
                      <a:r>
                        <a:rPr lang="en-US" sz="1000"/>
                        <a:t>66</a:t>
                      </a:r>
                      <a:endParaRPr lang="en-US" sz="1000"/>
                    </a:p>
                  </a:txBody>
                  <a:tcPr/>
                </a:tc>
                <a:tc>
                  <a:txBody>
                    <a:bodyPr/>
                    <a:lstStyle/>
                    <a:p>
                      <a:r>
                        <a:rPr lang="en-US" sz="1000"/>
                        <a:t>14</a:t>
                      </a:r>
                      <a:endParaRPr lang="en-US" sz="1000"/>
                    </a:p>
                  </a:txBody>
                  <a:tcPr/>
                </a:tc>
                <a:tc>
                  <a:txBody>
                    <a:bodyPr/>
                    <a:lstStyle/>
                    <a:p>
                      <a:r>
                        <a:rPr lang="en-US" sz="1000"/>
                        <a:t>335</a:t>
                      </a:r>
                      <a:endParaRPr lang="en-US" sz="1000"/>
                    </a:p>
                  </a:txBody>
                  <a:tcPr/>
                </a:tc>
                <a:tc>
                  <a:txBody>
                    <a:bodyPr/>
                    <a:lstStyle/>
                    <a:p>
                      <a:r>
                        <a:rPr lang="en-US" sz="1000"/>
                        <a:t>9</a:t>
                      </a:r>
                      <a:endParaRPr lang="en-US" sz="1000"/>
                    </a:p>
                  </a:txBody>
                  <a:tcPr/>
                </a:tc>
                <a:tc>
                  <a:txBody>
                    <a:bodyPr/>
                    <a:lstStyle/>
                    <a:p>
                      <a:r>
                        <a:rPr lang="en-US" sz="1000"/>
                        <a:t>34</a:t>
                      </a:r>
                      <a:endParaRPr lang="en-US" sz="1000"/>
                    </a:p>
                  </a:txBody>
                  <a:tcPr/>
                </a:tc>
                <a:tc>
                  <a:txBody>
                    <a:bodyPr/>
                    <a:lstStyle/>
                    <a:p>
                      <a:r>
                        <a:rPr lang="en-US" sz="1000"/>
                        <a:t>3</a:t>
                      </a:r>
                      <a:endParaRPr lang="en-US" sz="1000"/>
                    </a:p>
                  </a:txBody>
                  <a:tcPr/>
                </a:tc>
                <a:tc>
                  <a:txBody>
                    <a:bodyPr/>
                    <a:lstStyle/>
                    <a:p>
                      <a:r>
                        <a:rPr lang="en-US" sz="1000"/>
                        <a:t>0.9082%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27450398"/>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4033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55206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812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99035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1192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41860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33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29070839"/>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597015"/>
                    </a:ext>
                  </a:extLst>
                </a:gridCol>
                <a:gridCol w="658368">
                  <a:extLst>
                    <a:ext uri="{9D8B030D-6E8A-4147-A177-3AD203B41FA5}">
                      <a16:colId xmlns:a16="http://schemas.microsoft.com/office/drawing/2014/main" val="3047628743"/>
                    </a:ext>
                  </a:extLst>
                </a:gridCol>
                <a:gridCol w="658368">
                  <a:extLst>
                    <a:ext uri="{9D8B030D-6E8A-4147-A177-3AD203B41FA5}">
                      <a16:colId xmlns:a16="http://schemas.microsoft.com/office/drawing/2014/main" val="86192286"/>
                    </a:ext>
                  </a:extLst>
                </a:gridCol>
                <a:gridCol w="658368">
                  <a:extLst>
                    <a:ext uri="{9D8B030D-6E8A-4147-A177-3AD203B41FA5}">
                      <a16:colId xmlns:a16="http://schemas.microsoft.com/office/drawing/2014/main" val="2337455480"/>
                    </a:ext>
                  </a:extLst>
                </a:gridCol>
                <a:gridCol w="658368">
                  <a:extLst>
                    <a:ext uri="{9D8B030D-6E8A-4147-A177-3AD203B41FA5}">
                      <a16:colId xmlns:a16="http://schemas.microsoft.com/office/drawing/2014/main" val="2620934713"/>
                    </a:ext>
                  </a:extLst>
                </a:gridCol>
                <a:gridCol w="658368">
                  <a:extLst>
                    <a:ext uri="{9D8B030D-6E8A-4147-A177-3AD203B41FA5}">
                      <a16:colId xmlns:a16="http://schemas.microsoft.com/office/drawing/2014/main" val="2128823384"/>
                    </a:ext>
                  </a:extLst>
                </a:gridCol>
                <a:gridCol w="658368">
                  <a:extLst>
                    <a:ext uri="{9D8B030D-6E8A-4147-A177-3AD203B41FA5}">
                      <a16:colId xmlns:a16="http://schemas.microsoft.com/office/drawing/2014/main" val="3586977866"/>
                    </a:ext>
                  </a:extLst>
                </a:gridCol>
                <a:gridCol w="658368">
                  <a:extLst>
                    <a:ext uri="{9D8B030D-6E8A-4147-A177-3AD203B41FA5}">
                      <a16:colId xmlns:a16="http://schemas.microsoft.com/office/drawing/2014/main" val="335811315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350638586"/>
                  </a:ext>
                </a:extLst>
              </a:tr>
              <a:tr h="370840">
                <a:tc>
                  <a:txBody>
                    <a:bodyPr/>
                    <a:lstStyle/>
                    <a:p>
                      <a:r>
                        <a:rPr lang="en-US" sz="1000" b="1"/>
                        <a:t>Philadelphia Insurance Companies - 2017-01-11 18:03:36</a:t>
                      </a:r>
                      <a:r>
                        <a:rPr lang="en-US" sz="1000"/>
                        <a:t>
50 PHLY employees from offices across the country joined TreeFolks today to begin a two-day tree planting mission in an Austin, TX suburb that will continue tomorrow in Bastrop State Park. The planting area was severely damaged by a wildfire in 2011. This project is part of PHLY’s efforts to plant 80,000 trees in partnership with Arbor Day Foundation. #PHLY80KTREES</a:t>
                      </a:r>
                      <a:endParaRPr lang="en-US" sz="1000"/>
                    </a:p>
                  </a:txBody>
                  <a:tcPr/>
                </a:tc>
                <a:tc>
                  <a:txBody>
                    <a:bodyPr/>
                    <a:lstStyle/>
                    <a:p>
                      <a:r>
                        <a:rPr lang="en-US" sz="1000"/>
                        <a:t>91</a:t>
                      </a:r>
                      <a:endParaRPr lang="en-US" sz="1000"/>
                    </a:p>
                  </a:txBody>
                  <a:tcPr/>
                </a:tc>
                <a:tc>
                  <a:txBody>
                    <a:bodyPr/>
                    <a:lstStyle/>
                    <a:p>
                      <a:r>
                        <a:rPr lang="en-US" sz="1000"/>
                        <a:t>81</a:t>
                      </a:r>
                      <a:endParaRPr lang="en-US" sz="1000"/>
                    </a:p>
                  </a:txBody>
                  <a:tcPr/>
                </a:tc>
                <a:tc>
                  <a:txBody>
                    <a:bodyPr/>
                    <a:lstStyle/>
                    <a:p>
                      <a:r>
                        <a:rPr lang="en-US" sz="1000"/>
                        <a:t>2</a:t>
                      </a:r>
                      <a:endParaRPr lang="en-US" sz="1000"/>
                    </a:p>
                  </a:txBody>
                  <a:tcPr/>
                </a:tc>
                <a:tc>
                  <a:txBody>
                    <a:bodyPr/>
                    <a:lstStyle/>
                    <a:p>
                      <a:r>
                        <a:rPr lang="en-US" sz="1000"/>
                        <a:t>8</a:t>
                      </a:r>
                      <a:endParaRPr lang="en-US" sz="1000"/>
                    </a:p>
                  </a:txBody>
                  <a:tcPr/>
                </a:tc>
                <a:tc>
                  <a:txBody>
                    <a:bodyPr/>
                    <a:lstStyle/>
                    <a:p>
                      <a:r>
                        <a:rPr lang="en-US" sz="1000"/>
                        <a:t>3.0671%</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782029341"/>
                  </a:ext>
                </a:extLst>
              </a:tr>
              <a:tr h="370840">
                <a:tc>
                  <a:txBody>
                    <a:bodyPr/>
                    <a:lstStyle/>
                    <a:p>
                      <a:r>
                        <a:rPr lang="en-US" sz="1000" b="1"/>
                        <a:t>Philadelphia Insurance Companies - 2017-01-12 17:54:51</a:t>
                      </a:r>
                      <a:r>
                        <a:rPr lang="en-US" sz="1000"/>
                        <a:t>
It was a busy two days for 50 PHLY employees in Bastrop, Texas - the group helped restore 6,000 trees to an area devastated by wildfire! In the past two years, PHLY has funded the planting of 160,000 trees in forests nationwide through our partnership with Arbor Day Foundation. #PHLY80KTREES</a:t>
                      </a:r>
                      <a:endParaRPr lang="en-US" sz="1000"/>
                    </a:p>
                  </a:txBody>
                  <a:tcPr/>
                </a:tc>
                <a:tc>
                  <a:txBody>
                    <a:bodyPr/>
                    <a:lstStyle/>
                    <a:p>
                      <a:r>
                        <a:rPr lang="en-US" sz="1000"/>
                        <a:t>64</a:t>
                      </a:r>
                      <a:endParaRPr lang="en-US" sz="1000"/>
                    </a:p>
                  </a:txBody>
                  <a:tcPr/>
                </a:tc>
                <a:tc>
                  <a:txBody>
                    <a:bodyPr/>
                    <a:lstStyle/>
                    <a:p>
                      <a:r>
                        <a:rPr lang="en-US" sz="1000"/>
                        <a:t>58</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2.1527%</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2397947037"/>
                  </a:ext>
                </a:extLst>
              </a:tr>
              <a:tr h="370840">
                <a:tc>
                  <a:txBody>
                    <a:bodyPr/>
                    <a:lstStyle/>
                    <a:p>
                      <a:r>
                        <a:rPr lang="en-US" sz="1000" b="1"/>
                        <a:t>Philadelphia Insurance Companies - 2017-01-12 11:46:12</a:t>
                      </a:r>
                      <a:r>
                        <a:rPr lang="en-US" sz="1000"/>
                        <a:t>
PHLY 80k Tree Planting #PHLY80KTREES</a:t>
                      </a:r>
                      <a:endParaRPr lang="en-US" sz="1000"/>
                    </a:p>
                  </a:txBody>
                  <a:tcPr/>
                </a:tc>
                <a:tc>
                  <a:txBody>
                    <a:bodyPr/>
                    <a:lstStyle/>
                    <a:p>
                      <a:r>
                        <a:rPr lang="en-US" sz="1000"/>
                        <a:t>58</a:t>
                      </a:r>
                      <a:endParaRPr lang="en-US" sz="1000"/>
                    </a:p>
                  </a:txBody>
                  <a:tcPr/>
                </a:tc>
                <a:tc>
                  <a:txBody>
                    <a:bodyPr/>
                    <a:lstStyle/>
                    <a:p>
                      <a:r>
                        <a:rPr lang="en-US" sz="1000"/>
                        <a:t>52</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1.9509%</a:t>
                      </a:r>
                      <a:endParaRPr lang="en-US" sz="1000"/>
                    </a:p>
                  </a:txBody>
                  <a:tcPr/>
                </a:tc>
                <a:tc>
                  <a:txBody>
                    <a:bodyPr/>
                    <a:lstStyle/>
                    <a:p>
                      <a:r>
                        <a:rPr lang="en-US" sz="1000"/>
                        <a:t>Video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3676918604"/>
                  </a:ext>
                </a:extLst>
              </a:tr>
              <a:tr h="370840">
                <a:tc>
                  <a:txBody>
                    <a:bodyPr/>
                    <a:lstStyle/>
                    <a:p>
                      <a:r>
                        <a:rPr lang="en-US" sz="1000" b="1"/>
                        <a:t>Philadelphia Insurance Companies - 2017-01-06 10:26:42</a:t>
                      </a:r>
                      <a:r>
                        <a:rPr lang="en-US" sz="1000"/>
                        <a:t>
What does a career with PHLY look like? Check out why Eric Mitchell, who works in our Underwriting Department, loves being a part of TEAMPHLY!</a:t>
                      </a:r>
                      <a:endParaRPr lang="en-US" sz="1000"/>
                    </a:p>
                  </a:txBody>
                  <a:tcPr/>
                </a:tc>
                <a:tc>
                  <a:txBody>
                    <a:bodyPr/>
                    <a:lstStyle/>
                    <a:p>
                      <a:r>
                        <a:rPr lang="en-US" sz="1000"/>
                        <a:t>37</a:t>
                      </a:r>
                      <a:endParaRPr lang="en-US" sz="1000"/>
                    </a:p>
                  </a:txBody>
                  <a:tcPr/>
                </a:tc>
                <a:tc>
                  <a:txBody>
                    <a:bodyPr/>
                    <a:lstStyle/>
                    <a:p>
                      <a:r>
                        <a:rPr lang="en-US" sz="1000"/>
                        <a:t>33</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1.2551%</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4250458399"/>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756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977135650"/>
              </p:ext>
            </p:extLst>
          </p:nvPr>
        </p:nvGraphicFramePr>
        <p:xfrm>
          <a:off x="457200" y="1731963"/>
          <a:ext cx="8229601" cy="140208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74060816"/>
                    </a:ext>
                  </a:extLst>
                </a:gridCol>
                <a:gridCol w="493776">
                  <a:extLst>
                    <a:ext uri="{9D8B030D-6E8A-4147-A177-3AD203B41FA5}">
                      <a16:colId xmlns:a16="http://schemas.microsoft.com/office/drawing/2014/main" val="1730290470"/>
                    </a:ext>
                  </a:extLst>
                </a:gridCol>
                <a:gridCol w="493776">
                  <a:extLst>
                    <a:ext uri="{9D8B030D-6E8A-4147-A177-3AD203B41FA5}">
                      <a16:colId xmlns:a16="http://schemas.microsoft.com/office/drawing/2014/main" val="3407847938"/>
                    </a:ext>
                  </a:extLst>
                </a:gridCol>
                <a:gridCol w="493776">
                  <a:extLst>
                    <a:ext uri="{9D8B030D-6E8A-4147-A177-3AD203B41FA5}">
                      <a16:colId xmlns:a16="http://schemas.microsoft.com/office/drawing/2014/main" val="4159835667"/>
                    </a:ext>
                  </a:extLst>
                </a:gridCol>
                <a:gridCol w="493776">
                  <a:extLst>
                    <a:ext uri="{9D8B030D-6E8A-4147-A177-3AD203B41FA5}">
                      <a16:colId xmlns:a16="http://schemas.microsoft.com/office/drawing/2014/main" val="982270370"/>
                    </a:ext>
                  </a:extLst>
                </a:gridCol>
                <a:gridCol w="493776">
                  <a:extLst>
                    <a:ext uri="{9D8B030D-6E8A-4147-A177-3AD203B41FA5}">
                      <a16:colId xmlns:a16="http://schemas.microsoft.com/office/drawing/2014/main" val="554977584"/>
                    </a:ext>
                  </a:extLst>
                </a:gridCol>
                <a:gridCol w="493776">
                  <a:extLst>
                    <a:ext uri="{9D8B030D-6E8A-4147-A177-3AD203B41FA5}">
                      <a16:colId xmlns:a16="http://schemas.microsoft.com/office/drawing/2014/main" val="1627399629"/>
                    </a:ext>
                  </a:extLst>
                </a:gridCol>
                <a:gridCol w="493776">
                  <a:extLst>
                    <a:ext uri="{9D8B030D-6E8A-4147-A177-3AD203B41FA5}">
                      <a16:colId xmlns:a16="http://schemas.microsoft.com/office/drawing/2014/main" val="3331520791"/>
                    </a:ext>
                  </a:extLst>
                </a:gridCol>
                <a:gridCol w="493776">
                  <a:extLst>
                    <a:ext uri="{9D8B030D-6E8A-4147-A177-3AD203B41FA5}">
                      <a16:colId xmlns:a16="http://schemas.microsoft.com/office/drawing/2014/main" val="1148291591"/>
                    </a:ext>
                  </a:extLst>
                </a:gridCol>
                <a:gridCol w="493776">
                  <a:extLst>
                    <a:ext uri="{9D8B030D-6E8A-4147-A177-3AD203B41FA5}">
                      <a16:colId xmlns:a16="http://schemas.microsoft.com/office/drawing/2014/main" val="379943845"/>
                    </a:ext>
                  </a:extLst>
                </a:gridCol>
                <a:gridCol w="493776">
                  <a:extLst>
                    <a:ext uri="{9D8B030D-6E8A-4147-A177-3AD203B41FA5}">
                      <a16:colId xmlns:a16="http://schemas.microsoft.com/office/drawing/2014/main" val="1332453989"/>
                    </a:ext>
                  </a:extLst>
                </a:gridCol>
                <a:gridCol w="493776">
                  <a:extLst>
                    <a:ext uri="{9D8B030D-6E8A-4147-A177-3AD203B41FA5}">
                      <a16:colId xmlns:a16="http://schemas.microsoft.com/office/drawing/2014/main" val="3316198621"/>
                    </a:ext>
                  </a:extLst>
                </a:gridCol>
                <a:gridCol w="493776">
                  <a:extLst>
                    <a:ext uri="{9D8B030D-6E8A-4147-A177-3AD203B41FA5}">
                      <a16:colId xmlns:a16="http://schemas.microsoft.com/office/drawing/2014/main" val="3739492986"/>
                    </a:ext>
                  </a:extLst>
                </a:gridCol>
                <a:gridCol w="493776">
                  <a:extLst>
                    <a:ext uri="{9D8B030D-6E8A-4147-A177-3AD203B41FA5}">
                      <a16:colId xmlns:a16="http://schemas.microsoft.com/office/drawing/2014/main" val="3390381617"/>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959362398"/>
                  </a:ext>
                </a:extLst>
              </a:tr>
              <a:tr h="370840">
                <a:tc>
                  <a:txBody>
                    <a:bodyPr/>
                    <a:lstStyle/>
                    <a:p>
                      <a:r>
                        <a:rPr lang="en-US" sz="1000"/>
                        <a:t>@PHLYINS</a:t>
                      </a:r>
                      <a:endParaRPr lang="en-US" sz="1000"/>
                    </a:p>
                  </a:txBody>
                  <a:tcPr/>
                </a:tc>
                <a:tc>
                  <a:txBody>
                    <a:bodyPr/>
                    <a:lstStyle/>
                    <a:p>
                      <a:r>
                        <a:rPr lang="en-US" sz="1000"/>
                        <a:t>2494</a:t>
                      </a:r>
                      <a:endParaRPr lang="en-US" sz="1000"/>
                    </a:p>
                  </a:txBody>
                  <a:tcPr/>
                </a:tc>
                <a:tc>
                  <a:txBody>
                    <a:bodyPr/>
                    <a:lstStyle/>
                    <a:p>
                      <a:r>
                        <a:rPr lang="en-US" sz="1000"/>
                        <a:t>62</a:t>
                      </a:r>
                      <a:endParaRPr lang="en-US" sz="1000"/>
                    </a:p>
                  </a:txBody>
                  <a:tcPr/>
                </a:tc>
                <a:tc>
                  <a:txBody>
                    <a:bodyPr/>
                    <a:lstStyle/>
                    <a:p>
                      <a:r>
                        <a:rPr lang="en-US" sz="1000"/>
                        <a:t>22</a:t>
                      </a:r>
                      <a:endParaRPr lang="en-US" sz="1000"/>
                    </a:p>
                  </a:txBody>
                  <a:tcPr/>
                </a:tc>
                <a:tc>
                  <a:txBody>
                    <a:bodyPr/>
                    <a:lstStyle/>
                    <a:p>
                      <a:r>
                        <a:rPr lang="en-US" sz="1000"/>
                        <a:t>16</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36</a:t>
                      </a:r>
                      <a:endParaRPr lang="en-US" sz="1000"/>
                    </a:p>
                  </a:txBody>
                  <a:tcPr/>
                </a:tc>
                <a:tc>
                  <a:txBody>
                    <a:bodyPr/>
                    <a:lstStyle/>
                    <a:p>
                      <a:r>
                        <a:rPr lang="en-US" sz="1000"/>
                        <a:t>36</a:t>
                      </a:r>
                      <a:endParaRPr lang="en-US" sz="1000"/>
                    </a:p>
                  </a:txBody>
                  <a:tcPr/>
                </a:tc>
                <a:tc>
                  <a:txBody>
                    <a:bodyPr/>
                    <a:lstStyle/>
                    <a:p>
                      <a:r>
                        <a:rPr lang="en-US" sz="1000"/>
                        <a:t>72</a:t>
                      </a:r>
                      <a:endParaRPr lang="en-US" sz="1000"/>
                    </a:p>
                  </a:txBody>
                  <a:tcPr/>
                </a:tc>
                <a:tc>
                  <a:txBody>
                    <a:bodyPr/>
                    <a:lstStyle/>
                    <a:p>
                      <a:r>
                        <a:rPr lang="en-US" sz="1000"/>
                        <a:t>3</a:t>
                      </a:r>
                      <a:endParaRPr lang="en-US" sz="1000"/>
                    </a:p>
                  </a:txBody>
                  <a:tcPr/>
                </a:tc>
                <a:tc>
                  <a:txBody>
                    <a:bodyPr/>
                    <a:lstStyle/>
                    <a:p>
                      <a:r>
                        <a:rPr lang="en-US" sz="1000"/>
                        <a:t>12</a:t>
                      </a:r>
                      <a:endParaRPr lang="en-US" sz="1000"/>
                    </a:p>
                  </a:txBody>
                  <a:tcPr/>
                </a:tc>
                <a:tc>
                  <a:txBody>
                    <a:bodyPr/>
                    <a:lstStyle/>
                    <a:p>
                      <a:r>
                        <a:rPr lang="en-US" sz="1000"/>
                        <a:t>0.2817%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141742739"/>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125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88877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039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76585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633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30725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271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Mentions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00791265"/>
              </p:ext>
            </p:extLst>
          </p:nvPr>
        </p:nvGraphicFramePr>
        <p:xfrm>
          <a:off x="457200" y="1731963"/>
          <a:ext cx="8229600" cy="2809240"/>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32554496"/>
                    </a:ext>
                  </a:extLst>
                </a:gridCol>
                <a:gridCol w="822960">
                  <a:extLst>
                    <a:ext uri="{9D8B030D-6E8A-4147-A177-3AD203B41FA5}">
                      <a16:colId xmlns:a16="http://schemas.microsoft.com/office/drawing/2014/main" val="1667805362"/>
                    </a:ext>
                  </a:extLst>
                </a:gridCol>
                <a:gridCol w="822960">
                  <a:extLst>
                    <a:ext uri="{9D8B030D-6E8A-4147-A177-3AD203B41FA5}">
                      <a16:colId xmlns:a16="http://schemas.microsoft.com/office/drawing/2014/main" val="3450270174"/>
                    </a:ext>
                  </a:extLst>
                </a:gridCol>
                <a:gridCol w="1645920">
                  <a:extLst>
                    <a:ext uri="{9D8B030D-6E8A-4147-A177-3AD203B41FA5}">
                      <a16:colId xmlns:a16="http://schemas.microsoft.com/office/drawing/2014/main" val="2763184844"/>
                    </a:ext>
                  </a:extLst>
                </a:gridCol>
              </a:tblGrid>
              <a:tr h="370840">
                <a:tc>
                  <a:txBody>
                    <a:bodyPr/>
                    <a:lstStyle/>
                    <a:p>
                      <a:r>
                        <a:rPr lang="en-US" sz="1000"/>
                        <a:t>Mention</a:t>
                      </a:r>
                      <a:endParaRPr lang="en-US" sz="1000"/>
                    </a:p>
                  </a:txBody>
                  <a:tcPr/>
                </a:tc>
                <a:tc>
                  <a:txBody>
                    <a:bodyPr/>
                    <a:lstStyle/>
                    <a:p>
                      <a:r>
                        <a:rPr lang="en-US" sz="1000"/>
                        <a:t>Retweets</a:t>
                      </a:r>
                      <a:endParaRPr lang="en-US" sz="1000"/>
                    </a:p>
                  </a:txBody>
                  <a:tcPr/>
                </a:tc>
                <a:tc>
                  <a:txBody>
                    <a:bodyPr/>
                    <a:lstStyle/>
                    <a:p>
                      <a:r>
                        <a:rPr lang="en-US" sz="1000"/>
                        <a:t>Favs</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1751739838"/>
                  </a:ext>
                </a:extLst>
              </a:tr>
              <a:tr h="370840">
                <a:tc>
                  <a:txBody>
                    <a:bodyPr/>
                    <a:lstStyle/>
                    <a:p>
                      <a:r>
                        <a:rPr lang="en-US" sz="1000" b="1"/>
                        <a:t>@PHLYINS</a:t>
                      </a:r>
                      <a:r>
                        <a:rPr lang="en-US" sz="1000"/>
                        <a:t> was mentioned by </a:t>
                      </a:r>
                      <a:r>
                        <a:rPr lang="en-US" sz="1000" b="1"/>
                        <a:t>@NHLFlyers - 2017-01-20 11:48:15</a:t>
                      </a:r>
                      <a:r>
                        <a:rPr lang="en-US" sz="1000"/>
                        <a:t>
Meet our @PHLYINS Community Teammate, Rick Spector → https://t.co/pnPXV92iEt</a:t>
                      </a:r>
                      <a:endParaRPr lang="en-US" sz="1000"/>
                    </a:p>
                  </a:txBody>
                  <a:tcPr/>
                </a:tc>
                <a:tc>
                  <a:txBody>
                    <a:bodyPr/>
                    <a:lstStyle/>
                    <a:p>
                      <a:r>
                        <a:rPr lang="en-US" sz="1000"/>
                        <a:t>2</a:t>
                      </a:r>
                      <a:endParaRPr lang="en-US" sz="1000"/>
                    </a:p>
                  </a:txBody>
                  <a:tcPr/>
                </a:tc>
                <a:tc>
                  <a:txBody>
                    <a:bodyPr/>
                    <a:lstStyle/>
                    <a:p>
                      <a:r>
                        <a:rPr lang="en-US" sz="1000"/>
                        <a:t>10</a:t>
                      </a:r>
                      <a:endParaRPr lang="en-US" sz="1000"/>
                    </a:p>
                  </a:txBody>
                  <a:tcPr/>
                </a:tc>
                <a:tc>
                  <a:txBody>
                    <a:bodyPr/>
                    <a:lstStyle/>
                    <a:p>
                      <a:r>
                        <a:rPr lang="en-US" sz="1000"/>
                        <a:t>01/20/2017 16:49:20</a:t>
                      </a:r>
                      <a:endParaRPr lang="en-US" sz="1000"/>
                    </a:p>
                  </a:txBody>
                  <a:tcPr/>
                </a:tc>
                <a:extLst>
                  <a:ext uri="{0D108BD9-81ED-4DB2-BD59-A6C34878D82A}">
                    <a16:rowId xmlns:a16="http://schemas.microsoft.com/office/drawing/2014/main" val="2946735940"/>
                  </a:ext>
                </a:extLst>
              </a:tr>
              <a:tr h="370840">
                <a:tc>
                  <a:txBody>
                    <a:bodyPr/>
                    <a:lstStyle/>
                    <a:p>
                      <a:r>
                        <a:rPr lang="en-US" sz="1000" b="1"/>
                        <a:t>@PHLYINS</a:t>
                      </a:r>
                      <a:r>
                        <a:rPr lang="en-US" sz="1000"/>
                        <a:t> was mentioned by </a:t>
                      </a:r>
                      <a:r>
                        <a:rPr lang="en-US" sz="1000" b="1"/>
                        <a:t>@NHLFlyers - 2017-01-24 13:18:05</a:t>
                      </a:r>
                      <a:r>
                        <a:rPr lang="en-US" sz="1000"/>
                        <a:t>
Meet our @PHLYINS Community Teammate, Regina Sidney Brown, who works with @UnitedWayDE → https://t.co/PiBYVHN9oj</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01/24/2017 20:37:07</a:t>
                      </a:r>
                      <a:endParaRPr lang="en-US" sz="1000"/>
                    </a:p>
                  </a:txBody>
                  <a:tcPr/>
                </a:tc>
                <a:extLst>
                  <a:ext uri="{0D108BD9-81ED-4DB2-BD59-A6C34878D82A}">
                    <a16:rowId xmlns:a16="http://schemas.microsoft.com/office/drawing/2014/main" val="409894593"/>
                  </a:ext>
                </a:extLst>
              </a:tr>
              <a:tr h="370840">
                <a:tc>
                  <a:txBody>
                    <a:bodyPr/>
                    <a:lstStyle/>
                    <a:p>
                      <a:r>
                        <a:rPr lang="en-US" sz="1000" b="1"/>
                        <a:t>@PHLYINS</a:t>
                      </a:r>
                      <a:r>
                        <a:rPr lang="en-US" sz="1000"/>
                        <a:t> was mentioned by </a:t>
                      </a:r>
                      <a:r>
                        <a:rPr lang="en-US" sz="1000" b="1"/>
                        <a:t>@DanMorrowADF - 2017-01-11 12:31:41</a:t>
                      </a:r>
                      <a:r>
                        <a:rPr lang="en-US" sz="1000"/>
                        <a:t>
Headed out with the @PHLYINS crew this morning to revisit last year's planting here in Texas. Have fun planting… https://t.co/FixvgRkSXh</a:t>
                      </a:r>
                      <a:endParaRPr lang="en-US" sz="1000"/>
                    </a:p>
                  </a:txBody>
                  <a:tcPr/>
                </a:tc>
                <a:tc>
                  <a:txBody>
                    <a:bodyPr/>
                    <a:lstStyle/>
                    <a:p>
                      <a:r>
                        <a:rPr lang="en-US" sz="1000"/>
                        <a:t>2</a:t>
                      </a:r>
                      <a:endParaRPr lang="en-US" sz="1000"/>
                    </a:p>
                  </a:txBody>
                  <a:tcPr/>
                </a:tc>
                <a:tc>
                  <a:txBody>
                    <a:bodyPr/>
                    <a:lstStyle/>
                    <a:p>
                      <a:r>
                        <a:rPr lang="en-US" sz="1000"/>
                        <a:t>3</a:t>
                      </a:r>
                      <a:endParaRPr lang="en-US" sz="1000"/>
                    </a:p>
                  </a:txBody>
                  <a:tcPr/>
                </a:tc>
                <a:tc>
                  <a:txBody>
                    <a:bodyPr/>
                    <a:lstStyle/>
                    <a:p>
                      <a:r>
                        <a:rPr lang="en-US" sz="1000"/>
                        <a:t>01/11/2017 17:34:05</a:t>
                      </a:r>
                      <a:endParaRPr lang="en-US" sz="1000"/>
                    </a:p>
                  </a:txBody>
                  <a:tcPr/>
                </a:tc>
                <a:extLst>
                  <a:ext uri="{0D108BD9-81ED-4DB2-BD59-A6C34878D82A}">
                    <a16:rowId xmlns:a16="http://schemas.microsoft.com/office/drawing/2014/main" val="115156329"/>
                  </a:ext>
                </a:extLst>
              </a:tr>
              <a:tr h="370840">
                <a:tc>
                  <a:txBody>
                    <a:bodyPr/>
                    <a:lstStyle/>
                    <a:p>
                      <a:r>
                        <a:rPr lang="en-US" sz="1000" b="1"/>
                        <a:t>@PHLYINS</a:t>
                      </a:r>
                      <a:r>
                        <a:rPr lang="en-US" sz="1000"/>
                        <a:t> was mentioned by </a:t>
                      </a:r>
                      <a:r>
                        <a:rPr lang="en-US" sz="1000" b="1"/>
                        <a:t>@arborday - 2017-01-11 10:58:47</a:t>
                      </a:r>
                      <a:r>
                        <a:rPr lang="en-US" sz="1000"/>
                        <a:t>
@PHLYINS @TreeFolks @TPWDparks 💚 so much! Great work @PHLYINS 👍👍👍</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639154498"/>
                  </a:ext>
                </a:extLst>
              </a:tr>
              <a:tr h="370840">
                <a:tc>
                  <a:txBody>
                    <a:bodyPr/>
                    <a:lstStyle/>
                    <a:p>
                      <a:r>
                        <a:rPr lang="en-US" sz="1000" b="1"/>
                        <a:t>@PHLYINS</a:t>
                      </a:r>
                      <a:r>
                        <a:rPr lang="en-US" sz="1000"/>
                        <a:t> was mentioned by </a:t>
                      </a:r>
                      <a:r>
                        <a:rPr lang="en-US" sz="1000" b="1"/>
                        <a:t>@CitySq - 2017-01-26 16:53:21</a:t>
                      </a:r>
                      <a:r>
                        <a:rPr lang="en-US" sz="1000"/>
                        <a:t>
Thanks to @PHLYINS! We couldn't be prouder to count you folks as supporters. https://t.co/pkdnAodRgG</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060505537"/>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485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00631269"/>
              </p:ext>
            </p:extLst>
          </p:nvPr>
        </p:nvGraphicFramePr>
        <p:xfrm>
          <a:off x="457200" y="1731963"/>
          <a:ext cx="8229600" cy="407924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1888486"/>
                    </a:ext>
                  </a:extLst>
                </a:gridCol>
                <a:gridCol w="2468880">
                  <a:extLst>
                    <a:ext uri="{9D8B030D-6E8A-4147-A177-3AD203B41FA5}">
                      <a16:colId xmlns:a16="http://schemas.microsoft.com/office/drawing/2014/main" val="3542540530"/>
                    </a:ext>
                  </a:extLst>
                </a:gridCol>
                <a:gridCol w="2468880">
                  <a:extLst>
                    <a:ext uri="{9D8B030D-6E8A-4147-A177-3AD203B41FA5}">
                      <a16:colId xmlns:a16="http://schemas.microsoft.com/office/drawing/2014/main" val="114189987"/>
                    </a:ext>
                  </a:extLst>
                </a:gridCol>
              </a:tblGrid>
              <a:tr h="370840">
                <a:tc>
                  <a:txBody>
                    <a:bodyPr/>
                    <a:lstStyle/>
                    <a:p>
                      <a:r>
                        <a:rPr lang="en-US" sz="1000"/>
                        <a:t>Name</a:t>
                      </a:r>
                      <a:endParaRPr lang="en-US" sz="1000"/>
                    </a:p>
                  </a:txBody>
                  <a:tcPr/>
                </a:tc>
                <a:tc>
                  <a:txBody>
                    <a:bodyPr/>
                    <a:lstStyle/>
                    <a:p>
                      <a:r>
                        <a:rPr lang="en-US" sz="1000"/>
                        <a:t>On Profiles</a:t>
                      </a:r>
                      <a:endParaRPr lang="en-US" sz="1000"/>
                    </a:p>
                  </a:txBody>
                  <a:tcPr/>
                </a:tc>
                <a:tc>
                  <a:txBody>
                    <a:bodyPr/>
                    <a:lstStyle/>
                    <a:p>
                      <a:r>
                        <a:rPr lang="en-US" sz="1000"/>
                        <a:t>Mentions</a:t>
                      </a:r>
                      <a:endParaRPr lang="en-US" sz="1000"/>
                    </a:p>
                  </a:txBody>
                  <a:tcPr/>
                </a:tc>
                <a:extLst>
                  <a:ext uri="{0D108BD9-81ED-4DB2-BD59-A6C34878D82A}">
                    <a16:rowId xmlns:a16="http://schemas.microsoft.com/office/drawing/2014/main" val="1650735277"/>
                  </a:ext>
                </a:extLst>
              </a:tr>
              <a:tr h="370840">
                <a:tc>
                  <a:txBody>
                    <a:bodyPr/>
                    <a:lstStyle/>
                    <a:p>
                      <a:r>
                        <a:rPr lang="en-US" sz="1000"/>
                        <a:t>@SilversSteve</a:t>
                      </a:r>
                      <a:endParaRPr lang="en-US" sz="1000"/>
                    </a:p>
                  </a:txBody>
                  <a:tcPr/>
                </a:tc>
                <a:tc>
                  <a:txBody>
                    <a:bodyPr/>
                    <a:lstStyle/>
                    <a:p>
                      <a:r>
                        <a:rPr lang="en-US" sz="1000"/>
                        <a:t>@PHLYINS (17)</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821400739"/>
                  </a:ext>
                </a:extLst>
              </a:tr>
              <a:tr h="370840">
                <a:tc>
                  <a:txBody>
                    <a:bodyPr/>
                    <a:lstStyle/>
                    <a:p>
                      <a:r>
                        <a:rPr lang="en-US" sz="1000"/>
                        <a:t>@NancyRobinson4</a:t>
                      </a:r>
                      <a:endParaRPr lang="en-US" sz="1000"/>
                    </a:p>
                  </a:txBody>
                  <a:tcPr/>
                </a:tc>
                <a:tc>
                  <a:txBody>
                    <a:bodyPr/>
                    <a:lstStyle/>
                    <a:p>
                      <a:r>
                        <a:rPr lang="en-US" sz="1000"/>
                        <a:t>@PHLYINS (4)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483435022"/>
                  </a:ext>
                </a:extLst>
              </a:tr>
              <a:tr h="370840">
                <a:tc>
                  <a:txBody>
                    <a:bodyPr/>
                    <a:lstStyle/>
                    <a:p>
                      <a:r>
                        <a:rPr lang="en-US" sz="1000"/>
                        <a:t>@ChristinaVerish</a:t>
                      </a:r>
                      <a:endParaRPr lang="en-US" sz="1000"/>
                    </a:p>
                  </a:txBody>
                  <a:tcPr/>
                </a:tc>
                <a:tc>
                  <a:txBody>
                    <a:bodyPr/>
                    <a:lstStyle/>
                    <a:p>
                      <a:r>
                        <a:rPr lang="en-US" sz="1000"/>
                        <a:t>@PHLYINS (3)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806185397"/>
                  </a:ext>
                </a:extLst>
              </a:tr>
              <a:tr h="370840">
                <a:tc>
                  <a:txBody>
                    <a:bodyPr/>
                    <a:lstStyle/>
                    <a:p>
                      <a:r>
                        <a:rPr lang="en-US" sz="1000"/>
                        <a:t>@flyerspress</a:t>
                      </a:r>
                      <a:endParaRPr lang="en-US" sz="1000"/>
                    </a:p>
                  </a:txBody>
                  <a:tcPr/>
                </a:tc>
                <a:tc>
                  <a:txBody>
                    <a:bodyPr/>
                    <a:lstStyle/>
                    <a:p>
                      <a:r>
                        <a:rPr lang="en-US" sz="1000"/>
                        <a:t>@PHLYINS (3)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151294027"/>
                  </a:ext>
                </a:extLst>
              </a:tr>
              <a:tr h="370840">
                <a:tc>
                  <a:txBody>
                    <a:bodyPr/>
                    <a:lstStyle/>
                    <a:p>
                      <a:r>
                        <a:rPr lang="en-US" sz="1000"/>
                        <a:t>@City_Ave</a:t>
                      </a:r>
                      <a:endParaRPr lang="en-US" sz="1000"/>
                    </a:p>
                  </a:txBody>
                  <a:tcPr/>
                </a:tc>
                <a:tc>
                  <a:txBody>
                    <a:bodyPr/>
                    <a:lstStyle/>
                    <a:p>
                      <a:r>
                        <a:rPr lang="en-US" sz="1000"/>
                        <a:t>@PHLYINS (3)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710558233"/>
                  </a:ext>
                </a:extLst>
              </a:tr>
              <a:tr h="370840">
                <a:tc>
                  <a:txBody>
                    <a:bodyPr/>
                    <a:lstStyle/>
                    <a:p>
                      <a:r>
                        <a:rPr lang="en-US" sz="1000"/>
                        <a:t>@RunForCleanAir</a:t>
                      </a:r>
                      <a:endParaRPr lang="en-US" sz="1000"/>
                    </a:p>
                  </a:txBody>
                  <a:tcPr/>
                </a:tc>
                <a:tc>
                  <a:txBody>
                    <a:bodyPr/>
                    <a:lstStyle/>
                    <a:p>
                      <a:r>
                        <a:rPr lang="en-US" sz="1000"/>
                        <a:t>@PHLYINS (3)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650947823"/>
                  </a:ext>
                </a:extLst>
              </a:tr>
              <a:tr h="370840">
                <a:tc>
                  <a:txBody>
                    <a:bodyPr/>
                    <a:lstStyle/>
                    <a:p>
                      <a:r>
                        <a:rPr lang="en-US" sz="1000"/>
                        <a:t>@NHLFlyers</a:t>
                      </a:r>
                      <a:endParaRPr lang="en-US" sz="1000"/>
                    </a:p>
                  </a:txBody>
                  <a:tcPr/>
                </a:tc>
                <a:tc>
                  <a:txBody>
                    <a:bodyPr/>
                    <a:lstStyle/>
                    <a:p>
                      <a:r>
                        <a:rPr lang="en-US" sz="1000"/>
                        <a:t>@PHLYINS (3)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697215882"/>
                  </a:ext>
                </a:extLst>
              </a:tr>
              <a:tr h="370840">
                <a:tc>
                  <a:txBody>
                    <a:bodyPr/>
                    <a:lstStyle/>
                    <a:p>
                      <a:r>
                        <a:rPr lang="en-US" sz="1000"/>
                        <a:t>@Dan_Charlton48</a:t>
                      </a:r>
                      <a:endParaRPr lang="en-US" sz="1000"/>
                    </a:p>
                  </a:txBody>
                  <a:tcPr/>
                </a:tc>
                <a:tc>
                  <a:txBody>
                    <a:bodyPr/>
                    <a:lstStyle/>
                    <a:p>
                      <a:r>
                        <a:rPr lang="en-US" sz="1000"/>
                        <a:t>@PHLYINS (2)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076929984"/>
                  </a:ext>
                </a:extLst>
              </a:tr>
              <a:tr h="370840">
                <a:tc>
                  <a:txBody>
                    <a:bodyPr/>
                    <a:lstStyle/>
                    <a:p>
                      <a:r>
                        <a:rPr lang="en-US" sz="1000"/>
                        <a:t>@TreeFolks</a:t>
                      </a:r>
                      <a:endParaRPr lang="en-US" sz="1000"/>
                    </a:p>
                  </a:txBody>
                  <a:tcPr/>
                </a:tc>
                <a:tc>
                  <a:txBody>
                    <a:bodyPr/>
                    <a:lstStyle/>
                    <a:p>
                      <a:r>
                        <a:rPr lang="en-US" sz="1000"/>
                        <a:t>@PHLYINS (2)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389343063"/>
                  </a:ext>
                </a:extLst>
              </a:tr>
              <a:tr h="370840">
                <a:tc>
                  <a:txBody>
                    <a:bodyPr/>
                    <a:lstStyle/>
                    <a:p>
                      <a:r>
                        <a:rPr lang="en-US" sz="1000"/>
                        <a:t>@dpal248</a:t>
                      </a:r>
                      <a:endParaRPr lang="en-US" sz="1000"/>
                    </a:p>
                  </a:txBody>
                  <a:tcPr/>
                </a:tc>
                <a:tc>
                  <a:txBody>
                    <a:bodyPr/>
                    <a:lstStyle/>
                    <a:p>
                      <a:r>
                        <a:rPr lang="en-US" sz="1000"/>
                        <a:t>@PHLYINS (2)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903652017"/>
                  </a:ext>
                </a:extLst>
              </a:tr>
            </a:tbl>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187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48337117"/>
              </p:ext>
            </p:extLst>
          </p:nvPr>
        </p:nvGraphicFramePr>
        <p:xfrm>
          <a:off x="457200" y="1731963"/>
          <a:ext cx="8229600" cy="24993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53586911"/>
                    </a:ext>
                  </a:extLst>
                </a:gridCol>
                <a:gridCol w="822960">
                  <a:extLst>
                    <a:ext uri="{9D8B030D-6E8A-4147-A177-3AD203B41FA5}">
                      <a16:colId xmlns:a16="http://schemas.microsoft.com/office/drawing/2014/main" val="718764702"/>
                    </a:ext>
                  </a:extLst>
                </a:gridCol>
                <a:gridCol w="822960">
                  <a:extLst>
                    <a:ext uri="{9D8B030D-6E8A-4147-A177-3AD203B41FA5}">
                      <a16:colId xmlns:a16="http://schemas.microsoft.com/office/drawing/2014/main" val="201812373"/>
                    </a:ext>
                  </a:extLst>
                </a:gridCol>
                <a:gridCol w="822960">
                  <a:extLst>
                    <a:ext uri="{9D8B030D-6E8A-4147-A177-3AD203B41FA5}">
                      <a16:colId xmlns:a16="http://schemas.microsoft.com/office/drawing/2014/main" val="9157043"/>
                    </a:ext>
                  </a:extLst>
                </a:gridCol>
                <a:gridCol w="822960">
                  <a:extLst>
                    <a:ext uri="{9D8B030D-6E8A-4147-A177-3AD203B41FA5}">
                      <a16:colId xmlns:a16="http://schemas.microsoft.com/office/drawing/2014/main" val="3428860884"/>
                    </a:ext>
                  </a:extLst>
                </a:gridCol>
                <a:gridCol w="822960">
                  <a:extLst>
                    <a:ext uri="{9D8B030D-6E8A-4147-A177-3AD203B41FA5}">
                      <a16:colId xmlns:a16="http://schemas.microsoft.com/office/drawing/2014/main" val="1728013949"/>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588453129"/>
                  </a:ext>
                </a:extLst>
              </a:tr>
              <a:tr h="370840">
                <a:tc>
                  <a:txBody>
                    <a:bodyPr/>
                    <a:lstStyle/>
                    <a:p>
                      <a:r>
                        <a:rPr lang="en-US" sz="1000" b="1"/>
                        <a:t>@PHLYINS - 2017-01-10 19:31:47</a:t>
                      </a:r>
                      <a:r>
                        <a:rPr lang="en-US" sz="1000"/>
                        <a:t>
PHLY employees arrived in Bastrop, TX today for our #PHLY80KTREES planting in partnership with @arborday @TreeFolks @TPWDparks https://t.co/sfbZRW9nxe</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13</a:t>
                      </a:r>
                      <a:endParaRPr lang="en-US" sz="1000"/>
                    </a:p>
                  </a:txBody>
                  <a:tcPr/>
                </a:tc>
                <a:tc>
                  <a:txBody>
                    <a:bodyPr/>
                    <a:lstStyle/>
                    <a:p>
                      <a:r>
                        <a:rPr lang="en-US" sz="1000"/>
                        <a:t>1</a:t>
                      </a:r>
                      <a:endParaRPr lang="en-US" sz="1000"/>
                    </a:p>
                  </a:txBody>
                  <a:tcPr/>
                </a:tc>
                <a:tc>
                  <a:txBody>
                    <a:bodyPr/>
                    <a:lstStyle/>
                    <a:p>
                      <a:r>
                        <a:rPr lang="en-US" sz="1000"/>
                        <a:t>0.7758%</a:t>
                      </a:r>
                      <a:endParaRPr lang="en-US" sz="1000"/>
                    </a:p>
                  </a:txBody>
                  <a:tcPr/>
                </a:tc>
                <a:extLst>
                  <a:ext uri="{0D108BD9-81ED-4DB2-BD59-A6C34878D82A}">
                    <a16:rowId xmlns:a16="http://schemas.microsoft.com/office/drawing/2014/main" val="2603636779"/>
                  </a:ext>
                </a:extLst>
              </a:tr>
              <a:tr h="370840">
                <a:tc>
                  <a:txBody>
                    <a:bodyPr/>
                    <a:lstStyle/>
                    <a:p>
                      <a:r>
                        <a:rPr lang="en-US" sz="1000" b="1"/>
                        <a:t>@PHLYINS - 2017-01-11 13:13:03</a:t>
                      </a:r>
                      <a:r>
                        <a:rPr lang="en-US" sz="1000"/>
                        <a:t>
50 PHLY employees from across the country join @TreeFolks in TX today to plant trees as part of our #PHLY80KTREES campaign with @arborday https://t.co/dZvDpx9kzs</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0.7749%</a:t>
                      </a:r>
                      <a:endParaRPr lang="en-US" sz="1000"/>
                    </a:p>
                  </a:txBody>
                  <a:tcPr/>
                </a:tc>
                <a:extLst>
                  <a:ext uri="{0D108BD9-81ED-4DB2-BD59-A6C34878D82A}">
                    <a16:rowId xmlns:a16="http://schemas.microsoft.com/office/drawing/2014/main" val="4040026884"/>
                  </a:ext>
                </a:extLst>
              </a:tr>
              <a:tr h="370840">
                <a:tc>
                  <a:txBody>
                    <a:bodyPr/>
                    <a:lstStyle/>
                    <a:p>
                      <a:r>
                        <a:rPr lang="en-US" sz="1000" b="1"/>
                        <a:t>@PHLYINS - 2017-01-12 17:23:28</a:t>
                      </a:r>
                      <a:r>
                        <a:rPr lang="en-US" sz="1000"/>
                        <a:t>
That's a wrap - PHLY employees planted 6,000 trees over two days in TX! Part of our mission to plant 80k trees with @arborday #PHLY80KTREES https://t.co/mR9kldoD38</a:t>
                      </a:r>
                      <a:endParaRPr lang="en-US" sz="1000"/>
                    </a:p>
                  </a:txBody>
                  <a:tcPr/>
                </a:tc>
                <a:tc>
                  <a:txBody>
                    <a:bodyPr/>
                    <a:lstStyle/>
                    <a:p>
                      <a:r>
                        <a:rPr lang="en-US" sz="1000"/>
                        <a:t>No</a:t>
                      </a:r>
                      <a:endParaRPr lang="en-US" sz="1000"/>
                    </a:p>
                  </a:txBody>
                  <a:tcPr/>
                </a:tc>
                <a:tc>
                  <a:txBody>
                    <a:bodyPr/>
                    <a:lstStyle/>
                    <a:p>
                      <a:r>
                        <a:rPr lang="en-US" sz="1000"/>
                        <a:t>3</a:t>
                      </a:r>
                      <a:endParaRPr lang="en-US" sz="1000"/>
                    </a:p>
                  </a:txBody>
                  <a:tcPr/>
                </a:tc>
                <a:tc>
                  <a:txBody>
                    <a:bodyPr/>
                    <a:lstStyle/>
                    <a:p>
                      <a:r>
                        <a:rPr lang="en-US" sz="1000"/>
                        <a:t>12</a:t>
                      </a:r>
                      <a:endParaRPr lang="en-US" sz="1000"/>
                    </a:p>
                  </a:txBody>
                  <a:tcPr/>
                </a:tc>
                <a:tc>
                  <a:txBody>
                    <a:bodyPr/>
                    <a:lstStyle/>
                    <a:p>
                      <a:r>
                        <a:rPr lang="en-US" sz="1000"/>
                        <a:t>1</a:t>
                      </a:r>
                      <a:endParaRPr lang="en-US" sz="1000"/>
                    </a:p>
                  </a:txBody>
                  <a:tcPr/>
                </a:tc>
                <a:tc>
                  <a:txBody>
                    <a:bodyPr/>
                    <a:lstStyle/>
                    <a:p>
                      <a:r>
                        <a:rPr lang="en-US" sz="1000"/>
                        <a:t>0.6512%</a:t>
                      </a:r>
                      <a:endParaRPr lang="en-US" sz="1000"/>
                    </a:p>
                  </a:txBody>
                  <a:tcPr/>
                </a:tc>
                <a:extLst>
                  <a:ext uri="{0D108BD9-81ED-4DB2-BD59-A6C34878D82A}">
                    <a16:rowId xmlns:a16="http://schemas.microsoft.com/office/drawing/2014/main" val="4028125112"/>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7226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13621502"/>
              </p:ext>
            </p:extLst>
          </p:nvPr>
        </p:nvGraphicFramePr>
        <p:xfrm>
          <a:off x="457200" y="1731963"/>
          <a:ext cx="8229600" cy="7670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48664856"/>
                    </a:ext>
                  </a:extLst>
                </a:gridCol>
                <a:gridCol w="1069848">
                  <a:extLst>
                    <a:ext uri="{9D8B030D-6E8A-4147-A177-3AD203B41FA5}">
                      <a16:colId xmlns:a16="http://schemas.microsoft.com/office/drawing/2014/main" val="3986592619"/>
                    </a:ext>
                  </a:extLst>
                </a:gridCol>
                <a:gridCol w="1069848">
                  <a:extLst>
                    <a:ext uri="{9D8B030D-6E8A-4147-A177-3AD203B41FA5}">
                      <a16:colId xmlns:a16="http://schemas.microsoft.com/office/drawing/2014/main" val="2412050913"/>
                    </a:ext>
                  </a:extLst>
                </a:gridCol>
                <a:gridCol w="1069848">
                  <a:extLst>
                    <a:ext uri="{9D8B030D-6E8A-4147-A177-3AD203B41FA5}">
                      <a16:colId xmlns:a16="http://schemas.microsoft.com/office/drawing/2014/main" val="1201046969"/>
                    </a:ext>
                  </a:extLst>
                </a:gridCol>
                <a:gridCol w="1069848">
                  <a:extLst>
                    <a:ext uri="{9D8B030D-6E8A-4147-A177-3AD203B41FA5}">
                      <a16:colId xmlns:a16="http://schemas.microsoft.com/office/drawing/2014/main" val="1690186915"/>
                    </a:ext>
                  </a:extLst>
                </a:gridCol>
                <a:gridCol w="1069848">
                  <a:extLst>
                    <a:ext uri="{9D8B030D-6E8A-4147-A177-3AD203B41FA5}">
                      <a16:colId xmlns:a16="http://schemas.microsoft.com/office/drawing/2014/main" val="916371448"/>
                    </a:ext>
                  </a:extLst>
                </a:gridCol>
                <a:gridCol w="1069848">
                  <a:extLst>
                    <a:ext uri="{9D8B030D-6E8A-4147-A177-3AD203B41FA5}">
                      <a16:colId xmlns:a16="http://schemas.microsoft.com/office/drawing/2014/main" val="3003498804"/>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723389337"/>
                  </a:ext>
                </a:extLst>
              </a:tr>
              <a:tr h="370840">
                <a:tc>
                  <a:txBody>
                    <a:bodyPr/>
                    <a:lstStyle/>
                    <a:p>
                      <a:r>
                        <a:rPr lang="en-US" sz="1000"/>
                        <a:t>Philadelphia Insurance Companies</a:t>
                      </a:r>
                      <a:endParaRPr lang="en-US" sz="1000"/>
                    </a:p>
                  </a:txBody>
                  <a:tcPr/>
                </a:tc>
                <a:tc>
                  <a:txBody>
                    <a:bodyPr/>
                    <a:lstStyle/>
                    <a:p>
                      <a:r>
                        <a:rPr lang="en-US" sz="1000"/>
                        <a:t>11752</a:t>
                      </a:r>
                      <a:endParaRPr lang="en-US" sz="1000"/>
                    </a:p>
                  </a:txBody>
                  <a:tcPr/>
                </a:tc>
                <a:tc>
                  <a:txBody>
                    <a:bodyPr/>
                    <a:lstStyle/>
                    <a:p>
                      <a:r>
                        <a:rPr lang="en-US" sz="1000"/>
                        <a:t>148</a:t>
                      </a:r>
                      <a:endParaRPr lang="en-US" sz="1000"/>
                    </a:p>
                  </a:txBody>
                  <a:tcPr/>
                </a:tc>
                <a:tc>
                  <a:txBody>
                    <a:bodyPr/>
                    <a:lstStyle/>
                    <a:p>
                      <a:r>
                        <a:rPr lang="en-US" sz="1000"/>
                        <a:t>15</a:t>
                      </a:r>
                      <a:endParaRPr lang="en-US" sz="1000"/>
                    </a:p>
                  </a:txBody>
                  <a:tcPr/>
                </a:tc>
                <a:tc>
                  <a:txBody>
                    <a:bodyPr/>
                    <a:lstStyle/>
                    <a:p>
                      <a:r>
                        <a:rPr lang="en-US" sz="1000"/>
                        <a:t>931</a:t>
                      </a:r>
                      <a:endParaRPr lang="en-US" sz="1000"/>
                    </a:p>
                  </a:txBody>
                  <a:tcPr/>
                </a:tc>
                <a:tc>
                  <a:txBody>
                    <a:bodyPr/>
                    <a:lstStyle/>
                    <a:p>
                      <a:r>
                        <a:rPr lang="en-US" sz="1000"/>
                        <a:t>12</a:t>
                      </a:r>
                      <a:endParaRPr lang="en-US" sz="1000"/>
                    </a:p>
                  </a:txBody>
                  <a:tcPr/>
                </a:tc>
                <a:tc>
                  <a:txBody>
                    <a:bodyPr/>
                    <a:lstStyle/>
                    <a:p>
                      <a:r>
                        <a:rPr lang="en-US" sz="1000"/>
                        <a:t>0.5383%</a:t>
                      </a:r>
                      <a:endParaRPr lang="en-US" sz="1000"/>
                    </a:p>
                  </a:txBody>
                  <a:tcPr/>
                </a:tc>
                <a:extLst>
                  <a:ext uri="{0D108BD9-81ED-4DB2-BD59-A6C34878D82A}">
                    <a16:rowId xmlns:a16="http://schemas.microsoft.com/office/drawing/2014/main" val="1003134905"/>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905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20454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684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94765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6713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57717219"/>
              </p:ext>
            </p:extLst>
          </p:nvPr>
        </p:nvGraphicFramePr>
        <p:xfrm>
          <a:off x="457200" y="1731963"/>
          <a:ext cx="8229600" cy="43942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89031652"/>
                    </a:ext>
                  </a:extLst>
                </a:gridCol>
                <a:gridCol w="987552">
                  <a:extLst>
                    <a:ext uri="{9D8B030D-6E8A-4147-A177-3AD203B41FA5}">
                      <a16:colId xmlns:a16="http://schemas.microsoft.com/office/drawing/2014/main" val="3165685247"/>
                    </a:ext>
                  </a:extLst>
                </a:gridCol>
                <a:gridCol w="987552">
                  <a:extLst>
                    <a:ext uri="{9D8B030D-6E8A-4147-A177-3AD203B41FA5}">
                      <a16:colId xmlns:a16="http://schemas.microsoft.com/office/drawing/2014/main" val="606579747"/>
                    </a:ext>
                  </a:extLst>
                </a:gridCol>
                <a:gridCol w="987552">
                  <a:extLst>
                    <a:ext uri="{9D8B030D-6E8A-4147-A177-3AD203B41FA5}">
                      <a16:colId xmlns:a16="http://schemas.microsoft.com/office/drawing/2014/main" val="1514302094"/>
                    </a:ext>
                  </a:extLst>
                </a:gridCol>
                <a:gridCol w="987552">
                  <a:extLst>
                    <a:ext uri="{9D8B030D-6E8A-4147-A177-3AD203B41FA5}">
                      <a16:colId xmlns:a16="http://schemas.microsoft.com/office/drawing/2014/main" val="1269367380"/>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64026269"/>
                  </a:ext>
                </a:extLst>
              </a:tr>
              <a:tr h="370840">
                <a:tc>
                  <a:txBody>
                    <a:bodyPr/>
                    <a:lstStyle/>
                    <a:p>
                      <a:r>
                        <a:rPr lang="en-US" sz="1000" b="1"/>
                        <a:t>Philadelphia Insurance Companies - 2017-01-11 18:54:49</a:t>
                      </a:r>
                      <a:r>
                        <a:rPr lang="en-US" sz="1000"/>
                        <a:t>
50 PHLY employees from offices across the country began a two-day tree planting mission in an Austin, TX suburb today and will continue tomorrow in Bastrop State Park. The planting area was severely damaged by a wildfire in 2011. This project is part of PHLY’s efforts to plant 80,000 trees in partnership with the Arbor Day Foundation. Follow us on Facebook, Twitter, and Instagram for more photos and updates on this exciting volunteer effort.</a:t>
                      </a:r>
                      <a:endParaRPr lang="en-US" sz="1000"/>
                    </a:p>
                  </a:txBody>
                  <a:tcPr/>
                </a:tc>
                <a:tc>
                  <a:txBody>
                    <a:bodyPr/>
                    <a:lstStyle/>
                    <a:p>
                      <a:r>
                        <a:rPr lang="en-US" sz="1000"/>
                        <a:t>142</a:t>
                      </a:r>
                      <a:endParaRPr lang="en-US" sz="1000"/>
                    </a:p>
                  </a:txBody>
                  <a:tcPr/>
                </a:tc>
                <a:tc>
                  <a:txBody>
                    <a:bodyPr/>
                    <a:lstStyle/>
                    <a:p>
                      <a:r>
                        <a:rPr lang="en-US" sz="1000"/>
                        <a:t>2</a:t>
                      </a:r>
                      <a:endParaRPr lang="en-US" sz="1000"/>
                    </a:p>
                  </a:txBody>
                  <a:tcPr/>
                </a:tc>
                <a:tc>
                  <a:txBody>
                    <a:bodyPr/>
                    <a:lstStyle/>
                    <a:p>
                      <a:r>
                        <a:rPr lang="en-US" sz="1000"/>
                        <a:t>1.2354%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56675625"/>
                  </a:ext>
                </a:extLst>
              </a:tr>
              <a:tr h="370840">
                <a:tc>
                  <a:txBody>
                    <a:bodyPr/>
                    <a:lstStyle/>
                    <a:p>
                      <a:r>
                        <a:rPr lang="en-US" sz="1000" b="1"/>
                        <a:t>Philadelphia Insurance Companies - 2017-01-26 16:33:41</a:t>
                      </a:r>
                      <a:r>
                        <a:rPr lang="en-US" sz="1000"/>
                        <a:t>
TEAMPHLY partnered with Habitat for Humanity to help build a home in Willingboro, NJ.  Members of PHLY's Surety division in the Mid-Atlantic and Metro regions initially volunteered to work on this house in December 2015 and they recently returned to add the finishing touches!</a:t>
                      </a:r>
                      <a:endParaRPr lang="en-US" sz="1000"/>
                    </a:p>
                  </a:txBody>
                  <a:tcPr/>
                </a:tc>
                <a:tc>
                  <a:txBody>
                    <a:bodyPr/>
                    <a:lstStyle/>
                    <a:p>
                      <a:r>
                        <a:rPr lang="en-US" sz="1000"/>
                        <a:t>105</a:t>
                      </a:r>
                      <a:endParaRPr lang="en-US" sz="1000"/>
                    </a:p>
                  </a:txBody>
                  <a:tcPr/>
                </a:tc>
                <a:tc>
                  <a:txBody>
                    <a:bodyPr/>
                    <a:lstStyle/>
                    <a:p>
                      <a:r>
                        <a:rPr lang="en-US" sz="1000"/>
                        <a:t>1</a:t>
                      </a:r>
                      <a:endParaRPr lang="en-US" sz="1000"/>
                    </a:p>
                  </a:txBody>
                  <a:tcPr/>
                </a:tc>
                <a:tc>
                  <a:txBody>
                    <a:bodyPr/>
                    <a:lstStyle/>
                    <a:p>
                      <a:r>
                        <a:rPr lang="en-US" sz="1000"/>
                        <a:t>0.9037%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870856165"/>
                  </a:ext>
                </a:extLst>
              </a:tr>
              <a:tr h="370840">
                <a:tc>
                  <a:txBody>
                    <a:bodyPr/>
                    <a:lstStyle/>
                    <a:p>
                      <a:r>
                        <a:rPr lang="en-US" sz="1000" b="1"/>
                        <a:t>Philadelphia Insurance Companies - 2017-01-03 15:32:57</a:t>
                      </a:r>
                      <a:r>
                        <a:rPr lang="en-US" sz="1000"/>
                        <a:t>
PHLY employees happily lending helping hands at the Ronald McDonald House near Lurie Children's Hospital in Chicago, which provides families of children receiving medical treatment far from home a free place to stay.  TEAMPHLY prepared and served lunch to families, including tacos and an ice cream sundae bar with freshly baked cookies!</a:t>
                      </a:r>
                      <a:endParaRPr lang="en-US" sz="1000"/>
                    </a:p>
                  </a:txBody>
                  <a:tcPr/>
                </a:tc>
                <a:tc>
                  <a:txBody>
                    <a:bodyPr/>
                    <a:lstStyle/>
                    <a:p>
                      <a:r>
                        <a:rPr lang="en-US" sz="1000"/>
                        <a:t>95</a:t>
                      </a:r>
                      <a:endParaRPr lang="en-US" sz="1000"/>
                    </a:p>
                  </a:txBody>
                  <a:tcPr/>
                </a:tc>
                <a:tc>
                  <a:txBody>
                    <a:bodyPr/>
                    <a:lstStyle/>
                    <a:p>
                      <a:r>
                        <a:rPr lang="en-US" sz="1000"/>
                        <a:t>0</a:t>
                      </a:r>
                      <a:endParaRPr lang="en-US" sz="1000"/>
                    </a:p>
                  </a:txBody>
                  <a:tcPr/>
                </a:tc>
                <a:tc>
                  <a:txBody>
                    <a:bodyPr/>
                    <a:lstStyle/>
                    <a:p>
                      <a:r>
                        <a:rPr lang="en-US" sz="1000"/>
                        <a:t>0.8183%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762200299"/>
                  </a:ext>
                </a:extLst>
              </a:tr>
              <a:tr h="370840">
                <a:tc>
                  <a:txBody>
                    <a:bodyPr/>
                    <a:lstStyle/>
                    <a:p>
                      <a:r>
                        <a:rPr lang="en-US" sz="1000" b="1"/>
                        <a:t>Philadelphia Insurance Companies - 2017-01-17 16:33:50</a:t>
                      </a:r>
                      <a:r>
                        <a:rPr lang="en-US" sz="1000"/>
                        <a:t>
Every year, Philadelphia hosts the largest Martin Luther King Jr. Day event in the nation with multiple service projects and locations.  PHLY is proud to support the MLK Day of Service!  TEAMPHLY joined City Year Philadelphia and spent the day at Warren G. Harding Middle School creating a colorful space for the students by painting murals and completing small building projects.</a:t>
                      </a:r>
                      <a:endParaRPr lang="en-US" sz="1000"/>
                    </a:p>
                  </a:txBody>
                  <a:tcPr/>
                </a:tc>
                <a:tc>
                  <a:txBody>
                    <a:bodyPr/>
                    <a:lstStyle/>
                    <a:p>
                      <a:r>
                        <a:rPr lang="en-US" sz="1000"/>
                        <a:t>84</a:t>
                      </a:r>
                      <a:endParaRPr lang="en-US" sz="1000"/>
                    </a:p>
                  </a:txBody>
                  <a:tcPr/>
                </a:tc>
                <a:tc>
                  <a:txBody>
                    <a:bodyPr/>
                    <a:lstStyle/>
                    <a:p>
                      <a:r>
                        <a:rPr lang="en-US" sz="1000"/>
                        <a:t>2</a:t>
                      </a:r>
                      <a:endParaRPr lang="en-US" sz="1000"/>
                    </a:p>
                  </a:txBody>
                  <a:tcPr/>
                </a:tc>
                <a:tc>
                  <a:txBody>
                    <a:bodyPr/>
                    <a:lstStyle/>
                    <a:p>
                      <a:r>
                        <a:rPr lang="en-US" sz="1000"/>
                        <a:t>0.7366%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004784567"/>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246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14296830"/>
              </p:ext>
            </p:extLst>
          </p:nvPr>
        </p:nvGraphicFramePr>
        <p:xfrm>
          <a:off x="457200" y="1731963"/>
          <a:ext cx="8229600" cy="10718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89732264"/>
                    </a:ext>
                  </a:extLst>
                </a:gridCol>
                <a:gridCol w="987552">
                  <a:extLst>
                    <a:ext uri="{9D8B030D-6E8A-4147-A177-3AD203B41FA5}">
                      <a16:colId xmlns:a16="http://schemas.microsoft.com/office/drawing/2014/main" val="434468105"/>
                    </a:ext>
                  </a:extLst>
                </a:gridCol>
                <a:gridCol w="987552">
                  <a:extLst>
                    <a:ext uri="{9D8B030D-6E8A-4147-A177-3AD203B41FA5}">
                      <a16:colId xmlns:a16="http://schemas.microsoft.com/office/drawing/2014/main" val="2855207992"/>
                    </a:ext>
                  </a:extLst>
                </a:gridCol>
                <a:gridCol w="987552">
                  <a:extLst>
                    <a:ext uri="{9D8B030D-6E8A-4147-A177-3AD203B41FA5}">
                      <a16:colId xmlns:a16="http://schemas.microsoft.com/office/drawing/2014/main" val="2145244209"/>
                    </a:ext>
                  </a:extLst>
                </a:gridCol>
                <a:gridCol w="987552">
                  <a:extLst>
                    <a:ext uri="{9D8B030D-6E8A-4147-A177-3AD203B41FA5}">
                      <a16:colId xmlns:a16="http://schemas.microsoft.com/office/drawing/2014/main" val="1440265127"/>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539180054"/>
                  </a:ext>
                </a:extLst>
              </a:tr>
              <a:tr h="370840">
                <a:tc>
                  <a:txBody>
                    <a:bodyPr/>
                    <a:lstStyle/>
                    <a:p>
                      <a:r>
                        <a:rPr lang="en-US" sz="1000" b="1"/>
                        <a:t>Philadelphia Insurance Companies - 2017-01-12 15:03:50</a:t>
                      </a:r>
                      <a:r>
                        <a:rPr lang="en-US" sz="1000"/>
                        <a:t>
Pursuing a career with PHLY is rewarding for many reasons. Here's a peek at why Selena Brown, who works in our Marketing Department, loves being on TEAMPHLY!</a:t>
                      </a:r>
                      <a:endParaRPr lang="en-US" sz="1000"/>
                    </a:p>
                  </a:txBody>
                  <a:tcPr/>
                </a:tc>
                <a:tc>
                  <a:txBody>
                    <a:bodyPr/>
                    <a:lstStyle/>
                    <a:p>
                      <a:r>
                        <a:rPr lang="en-US" sz="1000"/>
                        <a:t>70</a:t>
                      </a:r>
                      <a:endParaRPr lang="en-US" sz="1000"/>
                    </a:p>
                  </a:txBody>
                  <a:tcPr/>
                </a:tc>
                <a:tc>
                  <a:txBody>
                    <a:bodyPr/>
                    <a:lstStyle/>
                    <a:p>
                      <a:r>
                        <a:rPr lang="en-US" sz="1000"/>
                        <a:t>5</a:t>
                      </a:r>
                      <a:endParaRPr lang="en-US" sz="1000"/>
                    </a:p>
                  </a:txBody>
                  <a:tcPr/>
                </a:tc>
                <a:tc>
                  <a:txBody>
                    <a:bodyPr/>
                    <a:lstStyle/>
                    <a:p>
                      <a:r>
                        <a:rPr lang="en-US" sz="1000"/>
                        <a:t>0.6432%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113727949"/>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33458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610</Words>
  <Application>Microsoft Office PowerPoint</Application>
  <PresentationFormat>On-screen Show (4:3)</PresentationFormat>
  <Paragraphs>274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PHLY Social Media</vt:lpstr>
      <vt:lpstr>Overall Audience</vt:lpstr>
      <vt:lpstr>Key Metrics Table</vt:lpstr>
      <vt:lpstr>Facebook Fans Change</vt:lpstr>
      <vt:lpstr>Average Interactions Per Facebook Post</vt:lpstr>
      <vt:lpstr>Facebook Impressions</vt:lpstr>
      <vt:lpstr>Own Posts Table</vt:lpstr>
      <vt:lpstr>Key Metrics Table</vt:lpstr>
      <vt:lpstr>Twitter Followers Change</vt:lpstr>
      <vt:lpstr>Average Interactions Per Tweet</vt:lpstr>
      <vt:lpstr>PHLY Twitter Mentions</vt:lpstr>
      <vt:lpstr>Mentions Table</vt:lpstr>
      <vt:lpstr>Key Influencers</vt:lpstr>
      <vt:lpstr>Own and Retweeted Tweets Table</vt:lpstr>
      <vt:lpstr>Key Metrics Table</vt:lpstr>
      <vt:lpstr>LinkedIn Followers Change</vt:lpstr>
      <vt:lpstr>Average Interactions Per LinkedIn Update</vt:lpstr>
      <vt:lpstr>Updates Table - 1 of 2</vt:lpstr>
      <vt:lpstr>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2017-02-17T19:01:30Z</dcterms:created>
  <dcterms:modified xsi:type="dcterms:W3CDTF">2017-02-17T19:02:23Z</dcterms:modified>
</cp:coreProperties>
</file>