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26</c:v>
                </c:pt>
                <c:pt idx="1">
                  <c:v>52</c:v>
                </c:pt>
                <c:pt idx="2">
                  <c:v>41</c:v>
                </c:pt>
                <c:pt idx="3">
                  <c:v>36</c:v>
                </c:pt>
                <c:pt idx="4">
                  <c:v>51</c:v>
                </c:pt>
                <c:pt idx="5">
                  <c:v>45</c:v>
                </c:pt>
                <c:pt idx="6">
                  <c:v>37</c:v>
                </c:pt>
                <c:pt idx="7">
                  <c:v>43</c:v>
                </c:pt>
                <c:pt idx="8">
                  <c:v>41</c:v>
                </c:pt>
                <c:pt idx="9">
                  <c:v>37</c:v>
                </c:pt>
                <c:pt idx="10">
                  <c:v>32</c:v>
                </c:pt>
                <c:pt idx="11">
                  <c:v>57</c:v>
                </c:pt>
              </c:numCache>
            </c:numRef>
          </c:val>
          <c:extLst>
            <c:ext xmlns:c16="http://schemas.microsoft.com/office/drawing/2014/chart" uri="{C3380CC4-5D6E-409C-BE32-E72D297353CC}">
              <c16:uniqueId val="{00000000-A676-425F-85EB-15477D30EEAE}"/>
            </c:ext>
          </c:extLst>
        </c:ser>
        <c:dLbls>
          <c:showLegendKey val="0"/>
          <c:showVal val="0"/>
          <c:showCatName val="0"/>
          <c:showSerName val="0"/>
          <c:showPercent val="0"/>
          <c:showBubbleSize val="0"/>
        </c:dLbls>
        <c:gapWidth val="219"/>
        <c:overlap val="-27"/>
        <c:axId val="241403104"/>
        <c:axId val="241403432"/>
      </c:barChart>
      <c:dateAx>
        <c:axId val="241403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403432"/>
        <c:crosses val="autoZero"/>
        <c:auto val="1"/>
        <c:lblOffset val="100"/>
        <c:baseTimeUnit val="months"/>
      </c:dateAx>
      <c:valAx>
        <c:axId val="241403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403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3</c:v>
                </c:pt>
                <c:pt idx="1">
                  <c:v>3</c:v>
                </c:pt>
                <c:pt idx="2">
                  <c:v>1</c:v>
                </c:pt>
                <c:pt idx="3">
                  <c:v>1</c:v>
                </c:pt>
                <c:pt idx="4">
                  <c:v>2</c:v>
                </c:pt>
                <c:pt idx="5">
                  <c:v>3</c:v>
                </c:pt>
                <c:pt idx="6">
                  <c:v>2</c:v>
                </c:pt>
                <c:pt idx="7">
                  <c:v>2</c:v>
                </c:pt>
                <c:pt idx="8">
                  <c:v>3</c:v>
                </c:pt>
                <c:pt idx="9">
                  <c:v>3</c:v>
                </c:pt>
                <c:pt idx="10">
                  <c:v>3</c:v>
                </c:pt>
                <c:pt idx="11">
                  <c:v>3</c:v>
                </c:pt>
              </c:numCache>
            </c:numRef>
          </c:val>
          <c:extLst>
            <c:ext xmlns:c16="http://schemas.microsoft.com/office/drawing/2014/chart" uri="{C3380CC4-5D6E-409C-BE32-E72D297353CC}">
              <c16:uniqueId val="{00000000-DC4B-4143-BE61-C9C7F1FC5BB6}"/>
            </c:ext>
          </c:extLst>
        </c:ser>
        <c:dLbls>
          <c:showLegendKey val="0"/>
          <c:showVal val="0"/>
          <c:showCatName val="0"/>
          <c:showSerName val="0"/>
          <c:showPercent val="0"/>
          <c:showBubbleSize val="0"/>
        </c:dLbls>
        <c:gapWidth val="219"/>
        <c:overlap val="-27"/>
        <c:axId val="240017528"/>
        <c:axId val="240014576"/>
      </c:barChart>
      <c:dateAx>
        <c:axId val="240017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014576"/>
        <c:crosses val="autoZero"/>
        <c:auto val="1"/>
        <c:lblOffset val="100"/>
        <c:baseTimeUnit val="months"/>
      </c:dateAx>
      <c:valAx>
        <c:axId val="240014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017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8</c:v>
                </c:pt>
                <c:pt idx="1">
                  <c:v>24</c:v>
                </c:pt>
                <c:pt idx="2">
                  <c:v>19</c:v>
                </c:pt>
                <c:pt idx="3">
                  <c:v>42</c:v>
                </c:pt>
                <c:pt idx="4">
                  <c:v>66</c:v>
                </c:pt>
                <c:pt idx="5">
                  <c:v>35</c:v>
                </c:pt>
                <c:pt idx="6">
                  <c:v>25</c:v>
                </c:pt>
                <c:pt idx="7">
                  <c:v>29</c:v>
                </c:pt>
                <c:pt idx="8">
                  <c:v>28</c:v>
                </c:pt>
                <c:pt idx="9">
                  <c:v>17</c:v>
                </c:pt>
                <c:pt idx="10">
                  <c:v>17</c:v>
                </c:pt>
                <c:pt idx="11">
                  <c:v>19</c:v>
                </c:pt>
              </c:numCache>
            </c:numRef>
          </c:val>
          <c:extLst>
            <c:ext xmlns:c16="http://schemas.microsoft.com/office/drawing/2014/chart" uri="{C3380CC4-5D6E-409C-BE32-E72D297353CC}">
              <c16:uniqueId val="{00000000-275B-40BC-9531-6C35CCE79885}"/>
            </c:ext>
          </c:extLst>
        </c:ser>
        <c:dLbls>
          <c:showLegendKey val="0"/>
          <c:showVal val="0"/>
          <c:showCatName val="0"/>
          <c:showSerName val="0"/>
          <c:showPercent val="0"/>
          <c:showBubbleSize val="0"/>
        </c:dLbls>
        <c:gapWidth val="219"/>
        <c:overlap val="-27"/>
        <c:axId val="271789832"/>
        <c:axId val="271787864"/>
      </c:barChart>
      <c:dateAx>
        <c:axId val="271789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787864"/>
        <c:crosses val="autoZero"/>
        <c:auto val="1"/>
        <c:lblOffset val="100"/>
        <c:baseTimeUnit val="months"/>
      </c:dateAx>
      <c:valAx>
        <c:axId val="271787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789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42911</c:v>
                </c:pt>
                <c:pt idx="1">
                  <c:v>28213</c:v>
                </c:pt>
                <c:pt idx="2">
                  <c:v>36572</c:v>
                </c:pt>
                <c:pt idx="3">
                  <c:v>30583</c:v>
                </c:pt>
                <c:pt idx="4">
                  <c:v>28868</c:v>
                </c:pt>
                <c:pt idx="5">
                  <c:v>15060</c:v>
                </c:pt>
                <c:pt idx="6">
                  <c:v>59252</c:v>
                </c:pt>
                <c:pt idx="7">
                  <c:v>94689</c:v>
                </c:pt>
                <c:pt idx="8">
                  <c:v>74026</c:v>
                </c:pt>
                <c:pt idx="9">
                  <c:v>24988</c:v>
                </c:pt>
                <c:pt idx="10">
                  <c:v>262931</c:v>
                </c:pt>
                <c:pt idx="11">
                  <c:v>207666</c:v>
                </c:pt>
              </c:numCache>
            </c:numRef>
          </c:val>
          <c:extLst>
            <c:ext xmlns:c16="http://schemas.microsoft.com/office/drawing/2014/chart" uri="{C3380CC4-5D6E-409C-BE32-E72D297353CC}">
              <c16:uniqueId val="{00000000-2106-4E1E-9FD2-EBAC0A5B210D}"/>
            </c:ext>
          </c:extLst>
        </c:ser>
        <c:dLbls>
          <c:showLegendKey val="0"/>
          <c:showVal val="0"/>
          <c:showCatName val="0"/>
          <c:showSerName val="0"/>
          <c:showPercent val="0"/>
          <c:showBubbleSize val="0"/>
        </c:dLbls>
        <c:gapWidth val="219"/>
        <c:overlap val="-27"/>
        <c:axId val="240016544"/>
        <c:axId val="240016872"/>
      </c:barChart>
      <c:dateAx>
        <c:axId val="240016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016872"/>
        <c:crosses val="autoZero"/>
        <c:auto val="1"/>
        <c:lblOffset val="100"/>
        <c:baseTimeUnit val="months"/>
      </c:dateAx>
      <c:valAx>
        <c:axId val="240016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016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42705</c:v>
                </c:pt>
              </c:numCache>
            </c:numRef>
          </c:cat>
          <c:val>
            <c:numRef>
              <c:f>Sheet1!$B$2</c:f>
              <c:numCache>
                <c:formatCode>General</c:formatCode>
                <c:ptCount val="1"/>
                <c:pt idx="0">
                  <c:v>2940</c:v>
                </c:pt>
              </c:numCache>
            </c:numRef>
          </c:val>
          <c:extLst>
            <c:ext xmlns:c16="http://schemas.microsoft.com/office/drawing/2014/chart" uri="{C3380CC4-5D6E-409C-BE32-E72D297353CC}">
              <c16:uniqueId val="{00000000-826B-4843-B264-6ECE02F6F4FA}"/>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42705</c:v>
                </c:pt>
              </c:numCache>
            </c:numRef>
          </c:cat>
          <c:val>
            <c:numRef>
              <c:f>Sheet1!$C$2</c:f>
              <c:numCache>
                <c:formatCode>General</c:formatCode>
                <c:ptCount val="1"/>
                <c:pt idx="0">
                  <c:v>2432</c:v>
                </c:pt>
              </c:numCache>
            </c:numRef>
          </c:val>
          <c:extLst>
            <c:ext xmlns:c16="http://schemas.microsoft.com/office/drawing/2014/chart" uri="{C3380CC4-5D6E-409C-BE32-E72D297353CC}">
              <c16:uniqueId val="{00000001-826B-4843-B264-6ECE02F6F4FA}"/>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42705</c:v>
                </c:pt>
              </c:numCache>
            </c:numRef>
          </c:cat>
          <c:val>
            <c:numRef>
              <c:f>Sheet1!$D$2</c:f>
              <c:numCache>
                <c:formatCode>General</c:formatCode>
                <c:ptCount val="1"/>
                <c:pt idx="0">
                  <c:v>0</c:v>
                </c:pt>
              </c:numCache>
            </c:numRef>
          </c:val>
          <c:extLst>
            <c:ext xmlns:c16="http://schemas.microsoft.com/office/drawing/2014/chart" uri="{C3380CC4-5D6E-409C-BE32-E72D297353CC}">
              <c16:uniqueId val="{00000002-826B-4843-B264-6ECE02F6F4FA}"/>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42705</c:v>
                </c:pt>
              </c:numCache>
            </c:numRef>
          </c:cat>
          <c:val>
            <c:numRef>
              <c:f>Sheet1!$E$2</c:f>
              <c:numCache>
                <c:formatCode>General</c:formatCode>
                <c:ptCount val="1"/>
                <c:pt idx="0">
                  <c:v>0</c:v>
                </c:pt>
              </c:numCache>
            </c:numRef>
          </c:val>
          <c:extLst>
            <c:ext xmlns:c16="http://schemas.microsoft.com/office/drawing/2014/chart" uri="{C3380CC4-5D6E-409C-BE32-E72D297353CC}">
              <c16:uniqueId val="{00000003-826B-4843-B264-6ECE02F6F4FA}"/>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42705</c:v>
                </c:pt>
              </c:numCache>
            </c:numRef>
          </c:cat>
          <c:val>
            <c:numRef>
              <c:f>Sheet1!$F$2</c:f>
              <c:numCache>
                <c:formatCode>General</c:formatCode>
                <c:ptCount val="1"/>
                <c:pt idx="0">
                  <c:v>11604</c:v>
                </c:pt>
              </c:numCache>
            </c:numRef>
          </c:val>
          <c:extLst>
            <c:ext xmlns:c16="http://schemas.microsoft.com/office/drawing/2014/chart" uri="{C3380CC4-5D6E-409C-BE32-E72D297353CC}">
              <c16:uniqueId val="{00000004-826B-4843-B264-6ECE02F6F4FA}"/>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42705</c:v>
                </c:pt>
              </c:numCache>
            </c:numRef>
          </c:cat>
          <c:val>
            <c:numRef>
              <c:f>Sheet1!$G$2</c:f>
              <c:numCache>
                <c:formatCode>General</c:formatCode>
                <c:ptCount val="1"/>
                <c:pt idx="0">
                  <c:v>337</c:v>
                </c:pt>
              </c:numCache>
            </c:numRef>
          </c:val>
          <c:extLst>
            <c:ext xmlns:c16="http://schemas.microsoft.com/office/drawing/2014/chart" uri="{C3380CC4-5D6E-409C-BE32-E72D297353CC}">
              <c16:uniqueId val="{00000005-826B-4843-B264-6ECE02F6F4FA}"/>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42705</c:v>
                </c:pt>
              </c:numCache>
            </c:numRef>
          </c:cat>
          <c:val>
            <c:numRef>
              <c:f>Sheet1!$H$2</c:f>
              <c:numCache>
                <c:formatCode>General</c:formatCode>
                <c:ptCount val="1"/>
                <c:pt idx="0">
                  <c:v>0</c:v>
                </c:pt>
              </c:numCache>
            </c:numRef>
          </c:val>
          <c:extLst>
            <c:ext xmlns:c16="http://schemas.microsoft.com/office/drawing/2014/chart" uri="{C3380CC4-5D6E-409C-BE32-E72D297353CC}">
              <c16:uniqueId val="{00000006-826B-4843-B264-6ECE02F6F4FA}"/>
            </c:ext>
          </c:extLst>
        </c:ser>
        <c:dLbls>
          <c:showLegendKey val="0"/>
          <c:showVal val="0"/>
          <c:showCatName val="0"/>
          <c:showSerName val="0"/>
          <c:showPercent val="0"/>
          <c:showBubbleSize val="0"/>
        </c:dLbls>
        <c:gapWidth val="219"/>
        <c:overlap val="-27"/>
        <c:axId val="240021792"/>
        <c:axId val="240022120"/>
      </c:barChart>
      <c:dateAx>
        <c:axId val="240021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022120"/>
        <c:crosses val="autoZero"/>
        <c:auto val="1"/>
        <c:lblOffset val="100"/>
        <c:baseTimeUnit val="days"/>
      </c:dateAx>
      <c:valAx>
        <c:axId val="240022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021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156</c:v>
                </c:pt>
                <c:pt idx="1">
                  <c:v>155</c:v>
                </c:pt>
                <c:pt idx="2">
                  <c:v>169</c:v>
                </c:pt>
                <c:pt idx="3">
                  <c:v>135</c:v>
                </c:pt>
                <c:pt idx="4">
                  <c:v>200</c:v>
                </c:pt>
                <c:pt idx="5">
                  <c:v>135</c:v>
                </c:pt>
                <c:pt idx="6">
                  <c:v>132</c:v>
                </c:pt>
                <c:pt idx="7">
                  <c:v>125</c:v>
                </c:pt>
                <c:pt idx="8">
                  <c:v>116</c:v>
                </c:pt>
                <c:pt idx="9">
                  <c:v>140</c:v>
                </c:pt>
                <c:pt idx="10">
                  <c:v>111</c:v>
                </c:pt>
                <c:pt idx="11">
                  <c:v>124</c:v>
                </c:pt>
              </c:numCache>
            </c:numRef>
          </c:val>
          <c:extLst>
            <c:ext xmlns:c16="http://schemas.microsoft.com/office/drawing/2014/chart" uri="{C3380CC4-5D6E-409C-BE32-E72D297353CC}">
              <c16:uniqueId val="{00000000-2CEE-4D8F-B8E7-665048E93B96}"/>
            </c:ext>
          </c:extLst>
        </c:ser>
        <c:dLbls>
          <c:showLegendKey val="0"/>
          <c:showVal val="0"/>
          <c:showCatName val="0"/>
          <c:showSerName val="0"/>
          <c:showPercent val="0"/>
          <c:showBubbleSize val="0"/>
        </c:dLbls>
        <c:gapWidth val="219"/>
        <c:overlap val="-27"/>
        <c:axId val="269088128"/>
        <c:axId val="269094688"/>
      </c:barChart>
      <c:dateAx>
        <c:axId val="269088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094688"/>
        <c:crosses val="autoZero"/>
        <c:auto val="1"/>
        <c:lblOffset val="100"/>
        <c:baseTimeUnit val="months"/>
      </c:dateAx>
      <c:valAx>
        <c:axId val="269094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088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17</c:v>
                </c:pt>
                <c:pt idx="1">
                  <c:v>27</c:v>
                </c:pt>
                <c:pt idx="2">
                  <c:v>24</c:v>
                </c:pt>
                <c:pt idx="3">
                  <c:v>22</c:v>
                </c:pt>
                <c:pt idx="4">
                  <c:v>23</c:v>
                </c:pt>
                <c:pt idx="5">
                  <c:v>17</c:v>
                </c:pt>
                <c:pt idx="6">
                  <c:v>19</c:v>
                </c:pt>
                <c:pt idx="7">
                  <c:v>23</c:v>
                </c:pt>
                <c:pt idx="8">
                  <c:v>32</c:v>
                </c:pt>
                <c:pt idx="9">
                  <c:v>37</c:v>
                </c:pt>
                <c:pt idx="10">
                  <c:v>46</c:v>
                </c:pt>
                <c:pt idx="11">
                  <c:v>56</c:v>
                </c:pt>
              </c:numCache>
            </c:numRef>
          </c:val>
          <c:extLst>
            <c:ext xmlns:c16="http://schemas.microsoft.com/office/drawing/2014/chart" uri="{C3380CC4-5D6E-409C-BE32-E72D297353CC}">
              <c16:uniqueId val="{00000000-AC76-4FA4-A0CC-834EE1ED7E85}"/>
            </c:ext>
          </c:extLst>
        </c:ser>
        <c:dLbls>
          <c:showLegendKey val="0"/>
          <c:showVal val="0"/>
          <c:showCatName val="0"/>
          <c:showSerName val="0"/>
          <c:showPercent val="0"/>
          <c:showBubbleSize val="0"/>
        </c:dLbls>
        <c:gapWidth val="219"/>
        <c:overlap val="-27"/>
        <c:axId val="269091408"/>
        <c:axId val="269092392"/>
      </c:barChart>
      <c:dateAx>
        <c:axId val="269091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092392"/>
        <c:crosses val="autoZero"/>
        <c:auto val="1"/>
        <c:lblOffset val="100"/>
        <c:baseTimeUnit val="months"/>
      </c:dateAx>
      <c:valAx>
        <c:axId val="269092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091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62</c:v>
                </c:pt>
                <c:pt idx="1">
                  <c:v>41</c:v>
                </c:pt>
                <c:pt idx="2">
                  <c:v>65</c:v>
                </c:pt>
                <c:pt idx="3">
                  <c:v>77</c:v>
                </c:pt>
                <c:pt idx="4">
                  <c:v>55</c:v>
                </c:pt>
                <c:pt idx="5">
                  <c:v>40</c:v>
                </c:pt>
                <c:pt idx="6">
                  <c:v>51</c:v>
                </c:pt>
                <c:pt idx="7">
                  <c:v>78</c:v>
                </c:pt>
                <c:pt idx="8">
                  <c:v>87</c:v>
                </c:pt>
                <c:pt idx="9">
                  <c:v>36</c:v>
                </c:pt>
                <c:pt idx="10">
                  <c:v>35</c:v>
                </c:pt>
                <c:pt idx="11">
                  <c:v>43</c:v>
                </c:pt>
              </c:numCache>
            </c:numRef>
          </c:val>
          <c:extLst>
            <c:ext xmlns:c16="http://schemas.microsoft.com/office/drawing/2014/chart" uri="{C3380CC4-5D6E-409C-BE32-E72D297353CC}">
              <c16:uniqueId val="{00000000-8BB3-4CED-9A80-750A3FE05B7C}"/>
            </c:ext>
          </c:extLst>
        </c:ser>
        <c:dLbls>
          <c:showLegendKey val="0"/>
          <c:showVal val="0"/>
          <c:showCatName val="0"/>
          <c:showSerName val="0"/>
          <c:showPercent val="0"/>
          <c:showBubbleSize val="0"/>
        </c:dLbls>
        <c:gapWidth val="219"/>
        <c:overlap val="-27"/>
        <c:axId val="273014960"/>
        <c:axId val="273018896"/>
      </c:barChart>
      <c:dateAx>
        <c:axId val="273014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018896"/>
        <c:crosses val="autoZero"/>
        <c:auto val="1"/>
        <c:lblOffset val="100"/>
        <c:baseTimeUnit val="months"/>
      </c:dateAx>
      <c:valAx>
        <c:axId val="273018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014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19</c:v>
                </c:pt>
                <c:pt idx="1">
                  <c:v>23</c:v>
                </c:pt>
                <c:pt idx="2">
                  <c:v>24</c:v>
                </c:pt>
                <c:pt idx="3">
                  <c:v>32</c:v>
                </c:pt>
                <c:pt idx="4">
                  <c:v>21</c:v>
                </c:pt>
                <c:pt idx="5">
                  <c:v>15</c:v>
                </c:pt>
                <c:pt idx="6">
                  <c:v>73</c:v>
                </c:pt>
                <c:pt idx="7">
                  <c:v>19</c:v>
                </c:pt>
                <c:pt idx="8">
                  <c:v>21</c:v>
                </c:pt>
                <c:pt idx="9">
                  <c:v>16</c:v>
                </c:pt>
                <c:pt idx="10">
                  <c:v>17</c:v>
                </c:pt>
                <c:pt idx="11">
                  <c:v>20</c:v>
                </c:pt>
              </c:numCache>
            </c:numRef>
          </c:val>
          <c:extLst>
            <c:ext xmlns:c16="http://schemas.microsoft.com/office/drawing/2014/chart" uri="{C3380CC4-5D6E-409C-BE32-E72D297353CC}">
              <c16:uniqueId val="{00000000-BF4E-4AA1-A685-FC9EEF65BCEB}"/>
            </c:ext>
          </c:extLst>
        </c:ser>
        <c:dLbls>
          <c:showLegendKey val="0"/>
          <c:showVal val="0"/>
          <c:showCatName val="0"/>
          <c:showSerName val="0"/>
          <c:showPercent val="0"/>
          <c:showBubbleSize val="0"/>
        </c:dLbls>
        <c:gapWidth val="219"/>
        <c:overlap val="-27"/>
        <c:axId val="273029720"/>
        <c:axId val="273029392"/>
      </c:barChart>
      <c:dateAx>
        <c:axId val="273029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029392"/>
        <c:crosses val="autoZero"/>
        <c:auto val="1"/>
        <c:lblOffset val="100"/>
        <c:baseTimeUnit val="months"/>
      </c:dateAx>
      <c:valAx>
        <c:axId val="273029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029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PHLY Social Media</a:t>
            </a:r>
            <a:endParaRPr lang="en-US"/>
          </a:p>
        </p:txBody>
      </p:sp>
      <p:sp>
        <p:nvSpPr>
          <p:cNvPr id="3" name="Subtitle 2"/>
          <p:cNvSpPr>
            <a:spLocks noGrp="1"/>
          </p:cNvSpPr>
          <p:nvPr>
            <p:ph type="subTitle" idx="1"/>
          </p:nvPr>
        </p:nvSpPr>
        <p:spPr/>
        <p:txBody>
          <a:bodyPr/>
          <a:lstStyle/>
          <a:p>
            <a:r>
              <a:rPr lang="en-US"/>
              <a:t>Philadelphia Insurance Companies</a:t>
            </a:r>
            <a:endParaRPr lang="en-US"/>
          </a:p>
        </p:txBody>
      </p:sp>
    </p:spTree>
    <p:extLst>
      <p:ext uri="{BB962C8B-B14F-4D97-AF65-F5344CB8AC3E}">
        <p14:creationId xmlns:p14="http://schemas.microsoft.com/office/powerpoint/2010/main" val="2469164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343816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817974098"/>
                    </a:ext>
                  </a:extLst>
                </a:gridCol>
                <a:gridCol w="493776">
                  <a:extLst>
                    <a:ext uri="{9D8B030D-6E8A-4147-A177-3AD203B41FA5}">
                      <a16:colId xmlns:a16="http://schemas.microsoft.com/office/drawing/2014/main" val="3569100519"/>
                    </a:ext>
                  </a:extLst>
                </a:gridCol>
                <a:gridCol w="493776">
                  <a:extLst>
                    <a:ext uri="{9D8B030D-6E8A-4147-A177-3AD203B41FA5}">
                      <a16:colId xmlns:a16="http://schemas.microsoft.com/office/drawing/2014/main" val="369369000"/>
                    </a:ext>
                  </a:extLst>
                </a:gridCol>
                <a:gridCol w="493776">
                  <a:extLst>
                    <a:ext uri="{9D8B030D-6E8A-4147-A177-3AD203B41FA5}">
                      <a16:colId xmlns:a16="http://schemas.microsoft.com/office/drawing/2014/main" val="1861151371"/>
                    </a:ext>
                  </a:extLst>
                </a:gridCol>
                <a:gridCol w="493776">
                  <a:extLst>
                    <a:ext uri="{9D8B030D-6E8A-4147-A177-3AD203B41FA5}">
                      <a16:colId xmlns:a16="http://schemas.microsoft.com/office/drawing/2014/main" val="2530927664"/>
                    </a:ext>
                  </a:extLst>
                </a:gridCol>
                <a:gridCol w="493776">
                  <a:extLst>
                    <a:ext uri="{9D8B030D-6E8A-4147-A177-3AD203B41FA5}">
                      <a16:colId xmlns:a16="http://schemas.microsoft.com/office/drawing/2014/main" val="276649649"/>
                    </a:ext>
                  </a:extLst>
                </a:gridCol>
                <a:gridCol w="493776">
                  <a:extLst>
                    <a:ext uri="{9D8B030D-6E8A-4147-A177-3AD203B41FA5}">
                      <a16:colId xmlns:a16="http://schemas.microsoft.com/office/drawing/2014/main" val="812046995"/>
                    </a:ext>
                  </a:extLst>
                </a:gridCol>
                <a:gridCol w="493776">
                  <a:extLst>
                    <a:ext uri="{9D8B030D-6E8A-4147-A177-3AD203B41FA5}">
                      <a16:colId xmlns:a16="http://schemas.microsoft.com/office/drawing/2014/main" val="3708774050"/>
                    </a:ext>
                  </a:extLst>
                </a:gridCol>
                <a:gridCol w="493776">
                  <a:extLst>
                    <a:ext uri="{9D8B030D-6E8A-4147-A177-3AD203B41FA5}">
                      <a16:colId xmlns:a16="http://schemas.microsoft.com/office/drawing/2014/main" val="3006979293"/>
                    </a:ext>
                  </a:extLst>
                </a:gridCol>
                <a:gridCol w="493776">
                  <a:extLst>
                    <a:ext uri="{9D8B030D-6E8A-4147-A177-3AD203B41FA5}">
                      <a16:colId xmlns:a16="http://schemas.microsoft.com/office/drawing/2014/main" val="2322732039"/>
                    </a:ext>
                  </a:extLst>
                </a:gridCol>
                <a:gridCol w="493776">
                  <a:extLst>
                    <a:ext uri="{9D8B030D-6E8A-4147-A177-3AD203B41FA5}">
                      <a16:colId xmlns:a16="http://schemas.microsoft.com/office/drawing/2014/main" val="2038809685"/>
                    </a:ext>
                  </a:extLst>
                </a:gridCol>
                <a:gridCol w="493776">
                  <a:extLst>
                    <a:ext uri="{9D8B030D-6E8A-4147-A177-3AD203B41FA5}">
                      <a16:colId xmlns:a16="http://schemas.microsoft.com/office/drawing/2014/main" val="1098141270"/>
                    </a:ext>
                  </a:extLst>
                </a:gridCol>
                <a:gridCol w="493776">
                  <a:extLst>
                    <a:ext uri="{9D8B030D-6E8A-4147-A177-3AD203B41FA5}">
                      <a16:colId xmlns:a16="http://schemas.microsoft.com/office/drawing/2014/main" val="253733308"/>
                    </a:ext>
                  </a:extLst>
                </a:gridCol>
                <a:gridCol w="493776">
                  <a:extLst>
                    <a:ext uri="{9D8B030D-6E8A-4147-A177-3AD203B41FA5}">
                      <a16:colId xmlns:a16="http://schemas.microsoft.com/office/drawing/2014/main" val="1081548029"/>
                    </a:ext>
                  </a:extLst>
                </a:gridCol>
              </a:tblGrid>
              <a:tr h="370840">
                <a:tc>
                  <a:txBody>
                    <a:bodyPr/>
                    <a:lstStyle/>
                    <a:p>
                      <a:r>
                        <a:rPr lang="en-US" sz="1000"/>
                        <a:t>Name</a:t>
                      </a:r>
                      <a:endParaRPr lang="en-US" sz="1000"/>
                    </a:p>
                  </a:txBody>
                  <a:tcPr/>
                </a:tc>
                <a:tc>
                  <a:txBody>
                    <a:bodyPr/>
                    <a:lstStyle/>
                    <a:p>
                      <a:r>
                        <a:rPr lang="en-US" sz="1000"/>
                        <a:t>Followers</a:t>
                      </a:r>
                      <a:endParaRPr lang="en-US" sz="1000"/>
                    </a:p>
                  </a:txBody>
                  <a:tcPr/>
                </a:tc>
                <a:tc>
                  <a:txBody>
                    <a:bodyPr/>
                    <a:lstStyle/>
                    <a:p>
                      <a:r>
                        <a:rPr lang="en-US" sz="1000"/>
                        <a:t>+/-</a:t>
                      </a:r>
                      <a:endParaRPr lang="en-US" sz="1000"/>
                    </a:p>
                  </a:txBody>
                  <a:tcPr/>
                </a:tc>
                <a:tc>
                  <a:txBody>
                    <a:bodyPr/>
                    <a:lstStyle/>
                    <a:p>
                      <a:r>
                        <a:rPr lang="en-US" sz="1000"/>
                        <a:t>Tweets</a:t>
                      </a:r>
                      <a:endParaRPr lang="en-US" sz="1000"/>
                    </a:p>
                  </a:txBody>
                  <a:tcPr/>
                </a:tc>
                <a:tc>
                  <a:txBody>
                    <a:bodyPr/>
                    <a:lstStyle/>
                    <a:p>
                      <a:r>
                        <a:rPr lang="en-US" sz="1000"/>
                        <a:t>Own Tweets</a:t>
                      </a:r>
                      <a:endParaRPr lang="en-US" sz="1000"/>
                    </a:p>
                  </a:txBody>
                  <a:tcPr/>
                </a:tc>
                <a:tc>
                  <a:txBody>
                    <a:bodyPr/>
                    <a:lstStyle/>
                    <a:p>
                      <a:r>
                        <a:rPr lang="en-US" sz="1000"/>
                        <a:t>Retweeted Tweets</a:t>
                      </a:r>
                      <a:endParaRPr lang="en-US" sz="1000"/>
                    </a:p>
                  </a:txBody>
                  <a:tcPr/>
                </a:tc>
                <a:tc>
                  <a:txBody>
                    <a:bodyPr/>
                    <a:lstStyle/>
                    <a:p>
                      <a:r>
                        <a:rPr lang="en-US" sz="1000"/>
                        <a:t>Replies to Users</a:t>
                      </a:r>
                      <a:endParaRPr lang="en-US" sz="1000"/>
                    </a:p>
                  </a:txBody>
                  <a:tcPr/>
                </a:tc>
                <a:tc>
                  <a:txBody>
                    <a:bodyPr/>
                    <a:lstStyle/>
                    <a:p>
                      <a:r>
                        <a:rPr lang="en-US" sz="1000"/>
                        <a:t>All Retweets</a:t>
                      </a:r>
                      <a:endParaRPr lang="en-US" sz="1000"/>
                    </a:p>
                  </a:txBody>
                  <a:tcPr/>
                </a:tc>
                <a:tc>
                  <a:txBody>
                    <a:bodyPr/>
                    <a:lstStyle/>
                    <a:p>
                      <a:r>
                        <a:rPr lang="en-US" sz="1000"/>
                        <a:t>Retweets on Own Tweets</a:t>
                      </a:r>
                      <a:endParaRPr lang="en-US" sz="1000"/>
                    </a:p>
                  </a:txBody>
                  <a:tcPr/>
                </a:tc>
                <a:tc>
                  <a:txBody>
                    <a:bodyPr/>
                    <a:lstStyle/>
                    <a:p>
                      <a:r>
                        <a:rPr lang="en-US" sz="1000"/>
                        <a:t>Likes on Own Tweets</a:t>
                      </a:r>
                      <a:endParaRPr lang="en-US" sz="1000"/>
                    </a:p>
                  </a:txBody>
                  <a:tcPr/>
                </a:tc>
                <a:tc>
                  <a:txBody>
                    <a:bodyPr/>
                    <a:lstStyle/>
                    <a:p>
                      <a:r>
                        <a:rPr lang="en-US" sz="1000"/>
                        <a:t>Replies on Own Tweets</a:t>
                      </a:r>
                      <a:endParaRPr lang="en-US" sz="1000"/>
                    </a:p>
                  </a:txBody>
                  <a:tcPr/>
                </a:tc>
                <a:tc>
                  <a:txBody>
                    <a:bodyPr/>
                    <a:lstStyle/>
                    <a:p>
                      <a:r>
                        <a:rPr lang="en-US" sz="1000"/>
                        <a:t>Mentions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2561095377"/>
                  </a:ext>
                </a:extLst>
              </a:tr>
              <a:tr h="370840">
                <a:tc>
                  <a:txBody>
                    <a:bodyPr/>
                    <a:lstStyle/>
                    <a:p>
                      <a:r>
                        <a:rPr lang="en-US" sz="1000"/>
                        <a:t>@PHLYINS</a:t>
                      </a:r>
                      <a:endParaRPr lang="en-US" sz="1000"/>
                    </a:p>
                  </a:txBody>
                  <a:tcPr/>
                </a:tc>
                <a:tc>
                  <a:txBody>
                    <a:bodyPr/>
                    <a:lstStyle/>
                    <a:p>
                      <a:r>
                        <a:rPr lang="en-US" sz="1000"/>
                        <a:t>2432</a:t>
                      </a:r>
                      <a:endParaRPr lang="en-US" sz="1000"/>
                    </a:p>
                  </a:txBody>
                  <a:tcPr/>
                </a:tc>
                <a:tc>
                  <a:txBody>
                    <a:bodyPr/>
                    <a:lstStyle/>
                    <a:p>
                      <a:r>
                        <a:rPr lang="en-US" sz="1000"/>
                        <a:t>57</a:t>
                      </a:r>
                      <a:endParaRPr lang="en-US" sz="1000"/>
                    </a:p>
                  </a:txBody>
                  <a:tcPr/>
                </a:tc>
                <a:tc>
                  <a:txBody>
                    <a:bodyPr/>
                    <a:lstStyle/>
                    <a:p>
                      <a:r>
                        <a:rPr lang="en-US" sz="1000"/>
                        <a:t>17</a:t>
                      </a:r>
                      <a:endParaRPr lang="en-US" sz="1000"/>
                    </a:p>
                  </a:txBody>
                  <a:tcPr/>
                </a:tc>
                <a:tc>
                  <a:txBody>
                    <a:bodyPr/>
                    <a:lstStyle/>
                    <a:p>
                      <a:r>
                        <a:rPr lang="en-US" sz="1000"/>
                        <a:t>17</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17</a:t>
                      </a:r>
                      <a:endParaRPr lang="en-US" sz="1000"/>
                    </a:p>
                  </a:txBody>
                  <a:tcPr/>
                </a:tc>
                <a:tc>
                  <a:txBody>
                    <a:bodyPr/>
                    <a:lstStyle/>
                    <a:p>
                      <a:r>
                        <a:rPr lang="en-US" sz="1000"/>
                        <a:t>17</a:t>
                      </a:r>
                      <a:endParaRPr lang="en-US" sz="1000"/>
                    </a:p>
                  </a:txBody>
                  <a:tcPr/>
                </a:tc>
                <a:tc>
                  <a:txBody>
                    <a:bodyPr/>
                    <a:lstStyle/>
                    <a:p>
                      <a:r>
                        <a:rPr lang="en-US" sz="1000"/>
                        <a:t>40</a:t>
                      </a:r>
                      <a:endParaRPr lang="en-US" sz="1000"/>
                    </a:p>
                  </a:txBody>
                  <a:tcPr/>
                </a:tc>
                <a:tc>
                  <a:txBody>
                    <a:bodyPr/>
                    <a:lstStyle/>
                    <a:p>
                      <a:r>
                        <a:rPr lang="en-US" sz="1000"/>
                        <a:t>3</a:t>
                      </a:r>
                      <a:endParaRPr lang="en-US" sz="1000"/>
                    </a:p>
                  </a:txBody>
                  <a:tcPr/>
                </a:tc>
                <a:tc>
                  <a:txBody>
                    <a:bodyPr/>
                    <a:lstStyle/>
                    <a:p>
                      <a:r>
                        <a:rPr lang="en-US" sz="1000"/>
                        <a:t>19</a:t>
                      </a:r>
                      <a:endParaRPr lang="en-US" sz="1000"/>
                    </a:p>
                  </a:txBody>
                  <a:tcPr/>
                </a:tc>
                <a:tc>
                  <a:txBody>
                    <a:bodyPr/>
                    <a:lstStyle/>
                    <a:p>
                      <a:r>
                        <a:rPr lang="en-US" sz="1000"/>
                        <a:t>0.1469%</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909237377"/>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98127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Followers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2296387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055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Tweet</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152081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9746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PHLY Twitter Mentions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15457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89752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Impressions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0898617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1002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Overall Audience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3203434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84057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689423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38085286"/>
                    </a:ext>
                  </a:extLst>
                </a:gridCol>
                <a:gridCol w="1069848">
                  <a:extLst>
                    <a:ext uri="{9D8B030D-6E8A-4147-A177-3AD203B41FA5}">
                      <a16:colId xmlns:a16="http://schemas.microsoft.com/office/drawing/2014/main" val="176427892"/>
                    </a:ext>
                  </a:extLst>
                </a:gridCol>
                <a:gridCol w="1069848">
                  <a:extLst>
                    <a:ext uri="{9D8B030D-6E8A-4147-A177-3AD203B41FA5}">
                      <a16:colId xmlns:a16="http://schemas.microsoft.com/office/drawing/2014/main" val="4179228643"/>
                    </a:ext>
                  </a:extLst>
                </a:gridCol>
                <a:gridCol w="1069848">
                  <a:extLst>
                    <a:ext uri="{9D8B030D-6E8A-4147-A177-3AD203B41FA5}">
                      <a16:colId xmlns:a16="http://schemas.microsoft.com/office/drawing/2014/main" val="393434660"/>
                    </a:ext>
                  </a:extLst>
                </a:gridCol>
                <a:gridCol w="1069848">
                  <a:extLst>
                    <a:ext uri="{9D8B030D-6E8A-4147-A177-3AD203B41FA5}">
                      <a16:colId xmlns:a16="http://schemas.microsoft.com/office/drawing/2014/main" val="1043253103"/>
                    </a:ext>
                  </a:extLst>
                </a:gridCol>
                <a:gridCol w="1069848">
                  <a:extLst>
                    <a:ext uri="{9D8B030D-6E8A-4147-A177-3AD203B41FA5}">
                      <a16:colId xmlns:a16="http://schemas.microsoft.com/office/drawing/2014/main" val="3465811738"/>
                    </a:ext>
                  </a:extLst>
                </a:gridCol>
                <a:gridCol w="1069848">
                  <a:extLst>
                    <a:ext uri="{9D8B030D-6E8A-4147-A177-3AD203B41FA5}">
                      <a16:colId xmlns:a16="http://schemas.microsoft.com/office/drawing/2014/main" val="2789559520"/>
                    </a:ext>
                  </a:extLst>
                </a:gridCol>
              </a:tblGrid>
              <a:tr h="370840">
                <a:tc>
                  <a:txBody>
                    <a:bodyPr/>
                    <a:lstStyle/>
                    <a:p>
                      <a:r>
                        <a:rPr lang="en-US" sz="1000"/>
                        <a:t>Name</a:t>
                      </a:r>
                      <a:endParaRPr lang="en-US" sz="1000"/>
                    </a:p>
                  </a:txBody>
                  <a:tcPr/>
                </a:tc>
                <a:tc>
                  <a:txBody>
                    <a:bodyPr/>
                    <a:lstStyle/>
                    <a:p>
                      <a:r>
                        <a:rPr lang="en-US" sz="1000"/>
                        <a:t>Followers</a:t>
                      </a:r>
                      <a:endParaRPr lang="en-US" sz="1000"/>
                    </a:p>
                  </a:txBody>
                  <a:tcPr/>
                </a:tc>
                <a:tc>
                  <a:txBody>
                    <a:bodyPr/>
                    <a:lstStyle/>
                    <a:p>
                      <a:r>
                        <a:rPr lang="en-US" sz="1000"/>
                        <a:t>+/-</a:t>
                      </a:r>
                      <a:endParaRPr lang="en-US" sz="1000"/>
                    </a:p>
                  </a:txBody>
                  <a:tcPr/>
                </a:tc>
                <a:tc>
                  <a:txBody>
                    <a:bodyPr/>
                    <a:lstStyle/>
                    <a:p>
                      <a:r>
                        <a:rPr lang="en-US" sz="1000"/>
                        <a:t>Status Updates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extLst>
                  <a:ext uri="{0D108BD9-81ED-4DB2-BD59-A6C34878D82A}">
                    <a16:rowId xmlns:a16="http://schemas.microsoft.com/office/drawing/2014/main" val="2487848685"/>
                  </a:ext>
                </a:extLst>
              </a:tr>
              <a:tr h="370840">
                <a:tc>
                  <a:txBody>
                    <a:bodyPr/>
                    <a:lstStyle/>
                    <a:p>
                      <a:r>
                        <a:rPr lang="en-US" sz="1000"/>
                        <a:t>Philadelphia Insurance Companies</a:t>
                      </a:r>
                      <a:endParaRPr lang="en-US" sz="1000"/>
                    </a:p>
                  </a:txBody>
                  <a:tcPr/>
                </a:tc>
                <a:tc>
                  <a:txBody>
                    <a:bodyPr/>
                    <a:lstStyle/>
                    <a:p>
                      <a:r>
                        <a:rPr lang="en-US" sz="1000"/>
                        <a:t>11604</a:t>
                      </a:r>
                      <a:endParaRPr lang="en-US" sz="1000"/>
                    </a:p>
                  </a:txBody>
                  <a:tcPr/>
                </a:tc>
                <a:tc>
                  <a:txBody>
                    <a:bodyPr/>
                    <a:lstStyle/>
                    <a:p>
                      <a:r>
                        <a:rPr lang="en-US" sz="1000"/>
                        <a:t>124</a:t>
                      </a:r>
                      <a:endParaRPr lang="en-US" sz="1000"/>
                    </a:p>
                  </a:txBody>
                  <a:tcPr/>
                </a:tc>
                <a:tc>
                  <a:txBody>
                    <a:bodyPr/>
                    <a:lstStyle/>
                    <a:p>
                      <a:r>
                        <a:rPr lang="en-US" sz="1000"/>
                        <a:t>17</a:t>
                      </a:r>
                      <a:endParaRPr lang="en-US" sz="1000"/>
                    </a:p>
                  </a:txBody>
                  <a:tcPr/>
                </a:tc>
                <a:tc>
                  <a:txBody>
                    <a:bodyPr/>
                    <a:lstStyle/>
                    <a:p>
                      <a:r>
                        <a:rPr lang="en-US" sz="1000"/>
                        <a:t>937</a:t>
                      </a:r>
                      <a:endParaRPr lang="en-US" sz="1000"/>
                    </a:p>
                  </a:txBody>
                  <a:tcPr/>
                </a:tc>
                <a:tc>
                  <a:txBody>
                    <a:bodyPr/>
                    <a:lstStyle/>
                    <a:p>
                      <a:r>
                        <a:rPr lang="en-US" sz="1000"/>
                        <a:t>24</a:t>
                      </a:r>
                      <a:endParaRPr lang="en-US" sz="1000"/>
                    </a:p>
                  </a:txBody>
                  <a:tcPr/>
                </a:tc>
                <a:tc>
                  <a:txBody>
                    <a:bodyPr/>
                    <a:lstStyle/>
                    <a:p>
                      <a:r>
                        <a:rPr lang="en-US" sz="1000"/>
                        <a:t>0.4898%</a:t>
                      </a:r>
                      <a:endParaRPr lang="en-US" sz="1000"/>
                    </a:p>
                  </a:txBody>
                  <a:tcPr/>
                </a:tc>
                <a:extLst>
                  <a:ext uri="{0D108BD9-81ED-4DB2-BD59-A6C34878D82A}">
                    <a16:rowId xmlns:a16="http://schemas.microsoft.com/office/drawing/2014/main" val="1797438832"/>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95309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Followers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2508619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54376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LinkedIn Update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991961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03865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864398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54926805"/>
                    </a:ext>
                  </a:extLst>
                </a:gridCol>
                <a:gridCol w="740664">
                  <a:extLst>
                    <a:ext uri="{9D8B030D-6E8A-4147-A177-3AD203B41FA5}">
                      <a16:colId xmlns:a16="http://schemas.microsoft.com/office/drawing/2014/main" val="2724251050"/>
                    </a:ext>
                  </a:extLst>
                </a:gridCol>
                <a:gridCol w="740664">
                  <a:extLst>
                    <a:ext uri="{9D8B030D-6E8A-4147-A177-3AD203B41FA5}">
                      <a16:colId xmlns:a16="http://schemas.microsoft.com/office/drawing/2014/main" val="4026783192"/>
                    </a:ext>
                  </a:extLst>
                </a:gridCol>
                <a:gridCol w="740664">
                  <a:extLst>
                    <a:ext uri="{9D8B030D-6E8A-4147-A177-3AD203B41FA5}">
                      <a16:colId xmlns:a16="http://schemas.microsoft.com/office/drawing/2014/main" val="2246628690"/>
                    </a:ext>
                  </a:extLst>
                </a:gridCol>
                <a:gridCol w="740664">
                  <a:extLst>
                    <a:ext uri="{9D8B030D-6E8A-4147-A177-3AD203B41FA5}">
                      <a16:colId xmlns:a16="http://schemas.microsoft.com/office/drawing/2014/main" val="2975831901"/>
                    </a:ext>
                  </a:extLst>
                </a:gridCol>
                <a:gridCol w="740664">
                  <a:extLst>
                    <a:ext uri="{9D8B030D-6E8A-4147-A177-3AD203B41FA5}">
                      <a16:colId xmlns:a16="http://schemas.microsoft.com/office/drawing/2014/main" val="1999638440"/>
                    </a:ext>
                  </a:extLst>
                </a:gridCol>
                <a:gridCol w="740664">
                  <a:extLst>
                    <a:ext uri="{9D8B030D-6E8A-4147-A177-3AD203B41FA5}">
                      <a16:colId xmlns:a16="http://schemas.microsoft.com/office/drawing/2014/main" val="3642336519"/>
                    </a:ext>
                  </a:extLst>
                </a:gridCol>
                <a:gridCol w="740664">
                  <a:extLst>
                    <a:ext uri="{9D8B030D-6E8A-4147-A177-3AD203B41FA5}">
                      <a16:colId xmlns:a16="http://schemas.microsoft.com/office/drawing/2014/main" val="1777332205"/>
                    </a:ext>
                  </a:extLst>
                </a:gridCol>
                <a:gridCol w="740664">
                  <a:extLst>
                    <a:ext uri="{9D8B030D-6E8A-4147-A177-3AD203B41FA5}">
                      <a16:colId xmlns:a16="http://schemas.microsoft.com/office/drawing/2014/main" val="2118399670"/>
                    </a:ext>
                  </a:extLst>
                </a:gridCol>
                <a:gridCol w="740664">
                  <a:extLst>
                    <a:ext uri="{9D8B030D-6E8A-4147-A177-3AD203B41FA5}">
                      <a16:colId xmlns:a16="http://schemas.microsoft.com/office/drawing/2014/main" val="1685213686"/>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829853178"/>
                  </a:ext>
                </a:extLst>
              </a:tr>
              <a:tr h="370840">
                <a:tc>
                  <a:txBody>
                    <a:bodyPr/>
                    <a:lstStyle/>
                    <a:p>
                      <a:r>
                        <a:rPr lang="en-US" sz="1000"/>
                        <a:t>Philadelphia Insurance Companies</a:t>
                      </a:r>
                      <a:endParaRPr lang="en-US" sz="1000"/>
                    </a:p>
                  </a:txBody>
                  <a:tcPr/>
                </a:tc>
                <a:tc>
                  <a:txBody>
                    <a:bodyPr/>
                    <a:lstStyle/>
                    <a:p>
                      <a:r>
                        <a:rPr lang="en-US" sz="1000"/>
                        <a:t>2940</a:t>
                      </a:r>
                      <a:endParaRPr lang="en-US" sz="1000"/>
                    </a:p>
                  </a:txBody>
                  <a:tcPr/>
                </a:tc>
                <a:tc>
                  <a:txBody>
                    <a:bodyPr/>
                    <a:lstStyle/>
                    <a:p>
                      <a:r>
                        <a:rPr lang="en-US" sz="1000"/>
                        <a:t>43</a:t>
                      </a:r>
                      <a:endParaRPr lang="en-US" sz="1000"/>
                    </a:p>
                  </a:txBody>
                  <a:tcPr/>
                </a:tc>
                <a:tc>
                  <a:txBody>
                    <a:bodyPr/>
                    <a:lstStyle/>
                    <a:p>
                      <a:r>
                        <a:rPr lang="en-US" sz="1000"/>
                        <a:t>15</a:t>
                      </a:r>
                      <a:endParaRPr lang="en-US" sz="1000"/>
                    </a:p>
                  </a:txBody>
                  <a:tcPr/>
                </a:tc>
                <a:tc>
                  <a:txBody>
                    <a:bodyPr/>
                    <a:lstStyle/>
                    <a:p>
                      <a:r>
                        <a:rPr lang="en-US" sz="1000"/>
                        <a:t>264</a:t>
                      </a:r>
                      <a:endParaRPr lang="en-US" sz="1000"/>
                    </a:p>
                  </a:txBody>
                  <a:tcPr/>
                </a:tc>
                <a:tc>
                  <a:txBody>
                    <a:bodyPr/>
                    <a:lstStyle/>
                    <a:p>
                      <a:r>
                        <a:rPr lang="en-US" sz="1000"/>
                        <a:t>10</a:t>
                      </a:r>
                      <a:endParaRPr lang="en-US" sz="1000"/>
                    </a:p>
                  </a:txBody>
                  <a:tcPr/>
                </a:tc>
                <a:tc>
                  <a:txBody>
                    <a:bodyPr/>
                    <a:lstStyle/>
                    <a:p>
                      <a:r>
                        <a:rPr lang="en-US" sz="1000"/>
                        <a:t>40</a:t>
                      </a:r>
                      <a:endParaRPr lang="en-US" sz="1000"/>
                    </a:p>
                  </a:txBody>
                  <a:tcPr/>
                </a:tc>
                <a:tc>
                  <a:txBody>
                    <a:bodyPr/>
                    <a:lstStyle/>
                    <a:p>
                      <a:r>
                        <a:rPr lang="en-US" sz="1000"/>
                        <a:t>3</a:t>
                      </a:r>
                      <a:endParaRPr lang="en-US" sz="1000"/>
                    </a:p>
                  </a:txBody>
                  <a:tcPr/>
                </a:tc>
                <a:tc>
                  <a:txBody>
                    <a:bodyPr/>
                    <a:lstStyle/>
                    <a:p>
                      <a:r>
                        <a:rPr lang="en-US" sz="1000"/>
                        <a:t>0.7174%</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410032477"/>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85720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788998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97628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Facebook Post</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887389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48835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61271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56492622"/>
                    </a:ext>
                  </a:extLst>
                </a:gridCol>
                <a:gridCol w="658368">
                  <a:extLst>
                    <a:ext uri="{9D8B030D-6E8A-4147-A177-3AD203B41FA5}">
                      <a16:colId xmlns:a16="http://schemas.microsoft.com/office/drawing/2014/main" val="4023973047"/>
                    </a:ext>
                  </a:extLst>
                </a:gridCol>
                <a:gridCol w="658368">
                  <a:extLst>
                    <a:ext uri="{9D8B030D-6E8A-4147-A177-3AD203B41FA5}">
                      <a16:colId xmlns:a16="http://schemas.microsoft.com/office/drawing/2014/main" val="3649358303"/>
                    </a:ext>
                  </a:extLst>
                </a:gridCol>
                <a:gridCol w="658368">
                  <a:extLst>
                    <a:ext uri="{9D8B030D-6E8A-4147-A177-3AD203B41FA5}">
                      <a16:colId xmlns:a16="http://schemas.microsoft.com/office/drawing/2014/main" val="3432029192"/>
                    </a:ext>
                  </a:extLst>
                </a:gridCol>
                <a:gridCol w="658368">
                  <a:extLst>
                    <a:ext uri="{9D8B030D-6E8A-4147-A177-3AD203B41FA5}">
                      <a16:colId xmlns:a16="http://schemas.microsoft.com/office/drawing/2014/main" val="365571846"/>
                    </a:ext>
                  </a:extLst>
                </a:gridCol>
                <a:gridCol w="658368">
                  <a:extLst>
                    <a:ext uri="{9D8B030D-6E8A-4147-A177-3AD203B41FA5}">
                      <a16:colId xmlns:a16="http://schemas.microsoft.com/office/drawing/2014/main" val="3568739946"/>
                    </a:ext>
                  </a:extLst>
                </a:gridCol>
                <a:gridCol w="658368">
                  <a:extLst>
                    <a:ext uri="{9D8B030D-6E8A-4147-A177-3AD203B41FA5}">
                      <a16:colId xmlns:a16="http://schemas.microsoft.com/office/drawing/2014/main" val="3859089879"/>
                    </a:ext>
                  </a:extLst>
                </a:gridCol>
                <a:gridCol w="658368">
                  <a:extLst>
                    <a:ext uri="{9D8B030D-6E8A-4147-A177-3AD203B41FA5}">
                      <a16:colId xmlns:a16="http://schemas.microsoft.com/office/drawing/2014/main" val="2153481777"/>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635122866"/>
                  </a:ext>
                </a:extLst>
              </a:tr>
              <a:tr h="370840">
                <a:tc>
                  <a:txBody>
                    <a:bodyPr/>
                    <a:lstStyle/>
                    <a:p>
                      <a:r>
                        <a:rPr lang="en-US" sz="1000" b="1"/>
                        <a:t>Philadelphia Insurance Companies - 2016-12-05 16:22:00</a:t>
                      </a:r>
                      <a:r>
                        <a:rPr lang="en-US" sz="1000"/>
                        <a:t>
Employees in PHLY's Bala Cynwyd, PA headquarters were excited to start the week with a special visit from Tokio Marine Group CEO Tsuyoshi Nagano.  Mr. Nagano spoke about his vision for PHLY, Tokio Marine's "To Be a Good Company" philosophy, and he answered questions from employees.</a:t>
                      </a:r>
                      <a:endParaRPr lang="en-US" sz="1000"/>
                    </a:p>
                  </a:txBody>
                  <a:tcPr/>
                </a:tc>
                <a:tc>
                  <a:txBody>
                    <a:bodyPr/>
                    <a:lstStyle/>
                    <a:p>
                      <a:r>
                        <a:rPr lang="en-US" sz="1000"/>
                        <a:t>50</a:t>
                      </a:r>
                      <a:endParaRPr lang="en-US" sz="1000"/>
                    </a:p>
                  </a:txBody>
                  <a:tcPr/>
                </a:tc>
                <a:tc>
                  <a:txBody>
                    <a:bodyPr/>
                    <a:lstStyle/>
                    <a:p>
                      <a:r>
                        <a:rPr lang="en-US" sz="1000"/>
                        <a:t>45</a:t>
                      </a:r>
                      <a:endParaRPr lang="en-US" sz="1000"/>
                    </a:p>
                  </a:txBody>
                  <a:tcPr/>
                </a:tc>
                <a:tc>
                  <a:txBody>
                    <a:bodyPr/>
                    <a:lstStyle/>
                    <a:p>
                      <a:r>
                        <a:rPr lang="en-US" sz="1000"/>
                        <a:t>1</a:t>
                      </a:r>
                      <a:endParaRPr lang="en-US" sz="1000"/>
                    </a:p>
                  </a:txBody>
                  <a:tcPr/>
                </a:tc>
                <a:tc>
                  <a:txBody>
                    <a:bodyPr/>
                    <a:lstStyle/>
                    <a:p>
                      <a:r>
                        <a:rPr lang="en-US" sz="1000"/>
                        <a:t>4</a:t>
                      </a:r>
                      <a:endParaRPr lang="en-US" sz="1000"/>
                    </a:p>
                  </a:txBody>
                  <a:tcPr/>
                </a:tc>
                <a:tc>
                  <a:txBody>
                    <a:bodyPr/>
                    <a:lstStyle/>
                    <a:p>
                      <a:r>
                        <a:rPr lang="en-US" sz="1000"/>
                        <a:t>1.7218%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87898011"/>
                  </a:ext>
                </a:extLst>
              </a:tr>
              <a:tr h="370840">
                <a:tc>
                  <a:txBody>
                    <a:bodyPr/>
                    <a:lstStyle/>
                    <a:p>
                      <a:r>
                        <a:rPr lang="en-US" sz="1000" b="1"/>
                        <a:t>Philadelphia Insurance Companies - 2016-12-29 16:00:00</a:t>
                      </a:r>
                      <a:r>
                        <a:rPr lang="en-US" sz="1000"/>
                        <a:t>
TEAMPHLY has been busy these past few weeks, from serving meals at Face to Face Germantown to helping NHS set up for their holiday party to building gingerbread houses with students at Elwyn. We're proud of our employees who supported these and many other charitable initiatives in our offices around the country this holiday season!</a:t>
                      </a:r>
                      <a:endParaRPr lang="en-US" sz="1000"/>
                    </a:p>
                  </a:txBody>
                  <a:tcPr/>
                </a:tc>
                <a:tc>
                  <a:txBody>
                    <a:bodyPr/>
                    <a:lstStyle/>
                    <a:p>
                      <a:r>
                        <a:rPr lang="en-US" sz="1000"/>
                        <a:t>42</a:t>
                      </a:r>
                      <a:endParaRPr lang="en-US" sz="1000"/>
                    </a:p>
                  </a:txBody>
                  <a:tcPr/>
                </a:tc>
                <a:tc>
                  <a:txBody>
                    <a:bodyPr/>
                    <a:lstStyle/>
                    <a:p>
                      <a:r>
                        <a:rPr lang="en-US" sz="1000"/>
                        <a:t>39</a:t>
                      </a:r>
                      <a:endParaRPr lang="en-US" sz="1000"/>
                    </a:p>
                  </a:txBody>
                  <a:tcPr/>
                </a:tc>
                <a:tc>
                  <a:txBody>
                    <a:bodyPr/>
                    <a:lstStyle/>
                    <a:p>
                      <a:r>
                        <a:rPr lang="en-US" sz="1000"/>
                        <a:t>2</a:t>
                      </a:r>
                      <a:endParaRPr lang="en-US" sz="1000"/>
                    </a:p>
                  </a:txBody>
                  <a:tcPr/>
                </a:tc>
                <a:tc>
                  <a:txBody>
                    <a:bodyPr/>
                    <a:lstStyle/>
                    <a:p>
                      <a:r>
                        <a:rPr lang="en-US" sz="1000"/>
                        <a:t>1</a:t>
                      </a:r>
                      <a:endParaRPr lang="en-US" sz="1000"/>
                    </a:p>
                  </a:txBody>
                  <a:tcPr/>
                </a:tc>
                <a:tc>
                  <a:txBody>
                    <a:bodyPr/>
                    <a:lstStyle/>
                    <a:p>
                      <a:r>
                        <a:rPr lang="en-US" sz="1000"/>
                        <a:t>1.4281%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330800745"/>
                  </a:ext>
                </a:extLst>
              </a:tr>
              <a:tr h="370840">
                <a:tc>
                  <a:txBody>
                    <a:bodyPr/>
                    <a:lstStyle/>
                    <a:p>
                      <a:r>
                        <a:rPr lang="en-US" sz="1000" b="1"/>
                        <a:t>Philadelphia Insurance Companies - 2016-12-21 08:58:59</a:t>
                      </a:r>
                      <a:r>
                        <a:rPr lang="en-US" sz="1000"/>
                        <a:t>
Employees in our Home Office brought smiles to the patients and families of the Children's Hospital of Philadelphia by collecting and delivering 200+ toys and 100+ toiletry kits!</a:t>
                      </a:r>
                      <a:endParaRPr lang="en-US" sz="1000"/>
                    </a:p>
                  </a:txBody>
                  <a:tcPr/>
                </a:tc>
                <a:tc>
                  <a:txBody>
                    <a:bodyPr/>
                    <a:lstStyle/>
                    <a:p>
                      <a:r>
                        <a:rPr lang="en-US" sz="1000"/>
                        <a:t>35</a:t>
                      </a:r>
                      <a:endParaRPr lang="en-US" sz="1000"/>
                    </a:p>
                  </a:txBody>
                  <a:tcPr/>
                </a:tc>
                <a:tc>
                  <a:txBody>
                    <a:bodyPr/>
                    <a:lstStyle/>
                    <a:p>
                      <a:r>
                        <a:rPr lang="en-US" sz="1000"/>
                        <a:t>33</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1.1933%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050414899"/>
                  </a:ext>
                </a:extLst>
              </a:tr>
              <a:tr h="370840">
                <a:tc>
                  <a:txBody>
                    <a:bodyPr/>
                    <a:lstStyle/>
                    <a:p>
                      <a:r>
                        <a:rPr lang="en-US" sz="1000" b="1"/>
                        <a:t>Philadelphia Insurance Companies - 2016-12-30 12:00:00</a:t>
                      </a:r>
                      <a:r>
                        <a:rPr lang="en-US" sz="1000"/>
                        <a:t>
Philadelphia Insurance Companies' offices will be closing at 3:00 p.m. on Friday, December 30th and closed on Monday, January 2nd. Wishing you a safe &amp; happy New Year!</a:t>
                      </a:r>
                      <a:endParaRPr lang="en-US" sz="1000"/>
                    </a:p>
                  </a:txBody>
                  <a:tcPr/>
                </a:tc>
                <a:tc>
                  <a:txBody>
                    <a:bodyPr/>
                    <a:lstStyle/>
                    <a:p>
                      <a:r>
                        <a:rPr lang="en-US" sz="1000"/>
                        <a:t>25</a:t>
                      </a:r>
                      <a:endParaRPr lang="en-US" sz="1000"/>
                    </a:p>
                  </a:txBody>
                  <a:tcPr/>
                </a:tc>
                <a:tc>
                  <a:txBody>
                    <a:bodyPr/>
                    <a:lstStyle/>
                    <a:p>
                      <a:r>
                        <a:rPr lang="en-US" sz="1000"/>
                        <a:t>24</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0.8501%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782689123"/>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94120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Updates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061914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94696290"/>
                    </a:ext>
                  </a:extLst>
                </a:gridCol>
                <a:gridCol w="987552">
                  <a:extLst>
                    <a:ext uri="{9D8B030D-6E8A-4147-A177-3AD203B41FA5}">
                      <a16:colId xmlns:a16="http://schemas.microsoft.com/office/drawing/2014/main" val="1505085087"/>
                    </a:ext>
                  </a:extLst>
                </a:gridCol>
                <a:gridCol w="987552">
                  <a:extLst>
                    <a:ext uri="{9D8B030D-6E8A-4147-A177-3AD203B41FA5}">
                      <a16:colId xmlns:a16="http://schemas.microsoft.com/office/drawing/2014/main" val="484914072"/>
                    </a:ext>
                  </a:extLst>
                </a:gridCol>
                <a:gridCol w="987552">
                  <a:extLst>
                    <a:ext uri="{9D8B030D-6E8A-4147-A177-3AD203B41FA5}">
                      <a16:colId xmlns:a16="http://schemas.microsoft.com/office/drawing/2014/main" val="193066561"/>
                    </a:ext>
                  </a:extLst>
                </a:gridCol>
                <a:gridCol w="987552">
                  <a:extLst>
                    <a:ext uri="{9D8B030D-6E8A-4147-A177-3AD203B41FA5}">
                      <a16:colId xmlns:a16="http://schemas.microsoft.com/office/drawing/2014/main" val="641958063"/>
                    </a:ext>
                  </a:extLst>
                </a:gridCol>
              </a:tblGrid>
              <a:tr h="370840">
                <a:tc>
                  <a:txBody>
                    <a:bodyPr/>
                    <a:lstStyle/>
                    <a:p>
                      <a:r>
                        <a:rPr lang="en-US" sz="1000"/>
                        <a:t>Status Update</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4252510318"/>
                  </a:ext>
                </a:extLst>
              </a:tr>
              <a:tr h="370840">
                <a:tc>
                  <a:txBody>
                    <a:bodyPr/>
                    <a:lstStyle/>
                    <a:p>
                      <a:r>
                        <a:rPr lang="en-US" sz="1000" b="1"/>
                        <a:t>Philadelphia Insurance Companies - 2016-12-05 16:19:25</a:t>
                      </a:r>
                      <a:r>
                        <a:rPr lang="en-US" sz="1000"/>
                        <a:t>
Tokio Marine Group CEO Tsuyoshi Nagano made a special visit to PHLY's Home Office to speak with employees. Mr. Nagano spoke about his vision for PHLY and Tokio Marine's "To Be a Good Company" philosophy.</a:t>
                      </a:r>
                      <a:endParaRPr lang="en-US" sz="1000"/>
                    </a:p>
                  </a:txBody>
                  <a:tcPr/>
                </a:tc>
                <a:tc>
                  <a:txBody>
                    <a:bodyPr/>
                    <a:lstStyle/>
                    <a:p>
                      <a:r>
                        <a:rPr lang="en-US" sz="1000"/>
                        <a:t>149</a:t>
                      </a:r>
                      <a:endParaRPr lang="en-US" sz="1000"/>
                    </a:p>
                  </a:txBody>
                  <a:tcPr/>
                </a:tc>
                <a:tc>
                  <a:txBody>
                    <a:bodyPr/>
                    <a:lstStyle/>
                    <a:p>
                      <a:r>
                        <a:rPr lang="en-US" sz="1000"/>
                        <a:t>4</a:t>
                      </a:r>
                      <a:endParaRPr lang="en-US" sz="1000"/>
                    </a:p>
                  </a:txBody>
                  <a:tcPr/>
                </a:tc>
                <a:tc>
                  <a:txBody>
                    <a:bodyPr/>
                    <a:lstStyle/>
                    <a:p>
                      <a:r>
                        <a:rPr lang="en-US" sz="1000"/>
                        <a:t>1.3316%</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613464149"/>
                  </a:ext>
                </a:extLst>
              </a:tr>
              <a:tr h="370840">
                <a:tc>
                  <a:txBody>
                    <a:bodyPr/>
                    <a:lstStyle/>
                    <a:p>
                      <a:r>
                        <a:rPr lang="en-US" sz="1000" b="1"/>
                        <a:t>Philadelphia Insurance Companies - 2016-12-02 10:47:54</a:t>
                      </a:r>
                      <a:r>
                        <a:rPr lang="en-US" sz="1000"/>
                        <a:t>
PHLY's HR team was proud to accept our 8th consecutive Best Places to Work in PA award! Find out what makes PHLY a great place to work: http://bit.ly/2gIi4fP</a:t>
                      </a:r>
                      <a:endParaRPr lang="en-US" sz="1000"/>
                    </a:p>
                  </a:txBody>
                  <a:tcPr/>
                </a:tc>
                <a:tc>
                  <a:txBody>
                    <a:bodyPr/>
                    <a:lstStyle/>
                    <a:p>
                      <a:r>
                        <a:rPr lang="en-US" sz="1000"/>
                        <a:t>112</a:t>
                      </a:r>
                      <a:endParaRPr lang="en-US" sz="1000"/>
                    </a:p>
                  </a:txBody>
                  <a:tcPr/>
                </a:tc>
                <a:tc>
                  <a:txBody>
                    <a:bodyPr/>
                    <a:lstStyle/>
                    <a:p>
                      <a:r>
                        <a:rPr lang="en-US" sz="1000"/>
                        <a:t>1</a:t>
                      </a:r>
                      <a:endParaRPr lang="en-US" sz="1000"/>
                    </a:p>
                  </a:txBody>
                  <a:tcPr/>
                </a:tc>
                <a:tc>
                  <a:txBody>
                    <a:bodyPr/>
                    <a:lstStyle/>
                    <a:p>
                      <a:r>
                        <a:rPr lang="en-US" sz="1000"/>
                        <a:t>0.9836%</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303263414"/>
                  </a:ext>
                </a:extLst>
              </a:tr>
              <a:tr h="370840">
                <a:tc>
                  <a:txBody>
                    <a:bodyPr/>
                    <a:lstStyle/>
                    <a:p>
                      <a:r>
                        <a:rPr lang="en-US" sz="1000" b="1"/>
                        <a:t>Philadelphia Insurance Companies - 2016-12-20 10:52:53</a:t>
                      </a:r>
                      <a:r>
                        <a:rPr lang="en-US" sz="1000"/>
                        <a:t>
TEAMPHLY brought over 300 smiles to The Children's Hospital of Philadelphia when we delivered 200+ toys to the hospital's Child Life Team and 100+ toiletry kits to their Connelly Resource Center for Families!</a:t>
                      </a:r>
                      <a:endParaRPr lang="en-US" sz="1000"/>
                    </a:p>
                  </a:txBody>
                  <a:tcPr/>
                </a:tc>
                <a:tc>
                  <a:txBody>
                    <a:bodyPr/>
                    <a:lstStyle/>
                    <a:p>
                      <a:r>
                        <a:rPr lang="en-US" sz="1000"/>
                        <a:t>95</a:t>
                      </a:r>
                      <a:endParaRPr lang="en-US" sz="1000"/>
                    </a:p>
                  </a:txBody>
                  <a:tcPr/>
                </a:tc>
                <a:tc>
                  <a:txBody>
                    <a:bodyPr/>
                    <a:lstStyle/>
                    <a:p>
                      <a:r>
                        <a:rPr lang="en-US" sz="1000"/>
                        <a:t>4</a:t>
                      </a:r>
                      <a:endParaRPr lang="en-US" sz="1000"/>
                    </a:p>
                  </a:txBody>
                  <a:tcPr/>
                </a:tc>
                <a:tc>
                  <a:txBody>
                    <a:bodyPr/>
                    <a:lstStyle/>
                    <a:p>
                      <a:r>
                        <a:rPr lang="en-US" sz="1000"/>
                        <a:t>0.8558%</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112507578"/>
                  </a:ext>
                </a:extLst>
              </a:tr>
              <a:tr h="370840">
                <a:tc>
                  <a:txBody>
                    <a:bodyPr/>
                    <a:lstStyle/>
                    <a:p>
                      <a:r>
                        <a:rPr lang="en-US" sz="1000" b="1"/>
                        <a:t>Philadelphia Insurance Companies - 2016-12-27 09:34:01</a:t>
                      </a:r>
                      <a:r>
                        <a:rPr lang="en-US" sz="1000"/>
                        <a:t>
PHLY Surety Officers and Managers from across the country attended a two day conference to celebrate the department's 5 Year Anniversary!</a:t>
                      </a:r>
                      <a:endParaRPr lang="en-US" sz="1000"/>
                    </a:p>
                  </a:txBody>
                  <a:tcPr/>
                </a:tc>
                <a:tc>
                  <a:txBody>
                    <a:bodyPr/>
                    <a:lstStyle/>
                    <a:p>
                      <a:r>
                        <a:rPr lang="en-US" sz="1000"/>
                        <a:t>67</a:t>
                      </a:r>
                      <a:endParaRPr lang="en-US" sz="1000"/>
                    </a:p>
                  </a:txBody>
                  <a:tcPr/>
                </a:tc>
                <a:tc>
                  <a:txBody>
                    <a:bodyPr/>
                    <a:lstStyle/>
                    <a:p>
                      <a:r>
                        <a:rPr lang="en-US" sz="1000"/>
                        <a:t>4</a:t>
                      </a:r>
                      <a:endParaRPr lang="en-US" sz="1000"/>
                    </a:p>
                  </a:txBody>
                  <a:tcPr/>
                </a:tc>
                <a:tc>
                  <a:txBody>
                    <a:bodyPr/>
                    <a:lstStyle/>
                    <a:p>
                      <a:r>
                        <a:rPr lang="en-US" sz="1000"/>
                        <a:t>0.6126%</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17560028"/>
                  </a:ext>
                </a:extLst>
              </a:tr>
              <a:tr h="370840">
                <a:tc>
                  <a:txBody>
                    <a:bodyPr/>
                    <a:lstStyle/>
                    <a:p>
                      <a:r>
                        <a:rPr lang="en-US" sz="1000" b="1"/>
                        <a:t>Philadelphia Insurance Companies - 2016-12-22 09:38:37</a:t>
                      </a:r>
                      <a:r>
                        <a:rPr lang="en-US" sz="1000"/>
                        <a:t>
Nothing says Christmas like a candy-covered gingerbread house. TEAMPHLY enjoyed spreading holiday cheer at Elwyn by helping students create and build their own gingerbread houses!</a:t>
                      </a:r>
                      <a:endParaRPr lang="en-US" sz="1000"/>
                    </a:p>
                  </a:txBody>
                  <a:tcPr/>
                </a:tc>
                <a:tc>
                  <a:txBody>
                    <a:bodyPr/>
                    <a:lstStyle/>
                    <a:p>
                      <a:r>
                        <a:rPr lang="en-US" sz="1000"/>
                        <a:t>64</a:t>
                      </a:r>
                      <a:endParaRPr lang="en-US" sz="1000"/>
                    </a:p>
                  </a:txBody>
                  <a:tcPr/>
                </a:tc>
                <a:tc>
                  <a:txBody>
                    <a:bodyPr/>
                    <a:lstStyle/>
                    <a:p>
                      <a:r>
                        <a:rPr lang="en-US" sz="1000"/>
                        <a:t>3</a:t>
                      </a:r>
                      <a:endParaRPr lang="en-US" sz="1000"/>
                    </a:p>
                  </a:txBody>
                  <a:tcPr/>
                </a:tc>
                <a:tc>
                  <a:txBody>
                    <a:bodyPr/>
                    <a:lstStyle/>
                    <a:p>
                      <a:r>
                        <a:rPr lang="en-US" sz="1000"/>
                        <a:t>0.5786%</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001624878"/>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71762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and Retweeted Tweets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253126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40288279"/>
                    </a:ext>
                  </a:extLst>
                </a:gridCol>
                <a:gridCol w="822960">
                  <a:extLst>
                    <a:ext uri="{9D8B030D-6E8A-4147-A177-3AD203B41FA5}">
                      <a16:colId xmlns:a16="http://schemas.microsoft.com/office/drawing/2014/main" val="901837074"/>
                    </a:ext>
                  </a:extLst>
                </a:gridCol>
                <a:gridCol w="822960">
                  <a:extLst>
                    <a:ext uri="{9D8B030D-6E8A-4147-A177-3AD203B41FA5}">
                      <a16:colId xmlns:a16="http://schemas.microsoft.com/office/drawing/2014/main" val="3606285517"/>
                    </a:ext>
                  </a:extLst>
                </a:gridCol>
                <a:gridCol w="822960">
                  <a:extLst>
                    <a:ext uri="{9D8B030D-6E8A-4147-A177-3AD203B41FA5}">
                      <a16:colId xmlns:a16="http://schemas.microsoft.com/office/drawing/2014/main" val="1744788748"/>
                    </a:ext>
                  </a:extLst>
                </a:gridCol>
                <a:gridCol w="822960">
                  <a:extLst>
                    <a:ext uri="{9D8B030D-6E8A-4147-A177-3AD203B41FA5}">
                      <a16:colId xmlns:a16="http://schemas.microsoft.com/office/drawing/2014/main" val="665378039"/>
                    </a:ext>
                  </a:extLst>
                </a:gridCol>
                <a:gridCol w="822960">
                  <a:extLst>
                    <a:ext uri="{9D8B030D-6E8A-4147-A177-3AD203B41FA5}">
                      <a16:colId xmlns:a16="http://schemas.microsoft.com/office/drawing/2014/main" val="380880505"/>
                    </a:ext>
                  </a:extLst>
                </a:gridCol>
              </a:tblGrid>
              <a:tr h="370840">
                <a:tc>
                  <a:txBody>
                    <a:bodyPr/>
                    <a:lstStyle/>
                    <a:p>
                      <a:r>
                        <a:rPr lang="en-US" sz="1000"/>
                        <a:t>Tweet</a:t>
                      </a:r>
                      <a:endParaRPr lang="en-US" sz="1000"/>
                    </a:p>
                  </a:txBody>
                  <a:tcPr/>
                </a:tc>
                <a:tc>
                  <a:txBody>
                    <a:bodyPr/>
                    <a:lstStyle/>
                    <a:p>
                      <a:r>
                        <a:rPr lang="en-US" sz="1000"/>
                        <a:t>Retweeted Tweet?</a:t>
                      </a:r>
                      <a:endParaRPr lang="en-US" sz="1000"/>
                    </a:p>
                  </a:txBody>
                  <a:tcPr/>
                </a:tc>
                <a:tc>
                  <a:txBody>
                    <a:bodyPr/>
                    <a:lstStyle/>
                    <a:p>
                      <a:r>
                        <a:rPr lang="en-US" sz="1000"/>
                        <a:t>Retweets</a:t>
                      </a:r>
                      <a:endParaRPr lang="en-US" sz="1000"/>
                    </a:p>
                  </a:txBody>
                  <a:tcPr/>
                </a:tc>
                <a:tc>
                  <a:txBody>
                    <a:bodyPr/>
                    <a:lstStyle/>
                    <a:p>
                      <a:r>
                        <a:rPr lang="en-US" sz="1000"/>
                        <a:t>Likes</a:t>
                      </a:r>
                      <a:endParaRPr lang="en-US" sz="1000"/>
                    </a:p>
                  </a:txBody>
                  <a:tcPr/>
                </a:tc>
                <a:tc>
                  <a:txBody>
                    <a:bodyPr/>
                    <a:lstStyle/>
                    <a:p>
                      <a:r>
                        <a:rPr lang="en-US" sz="1000"/>
                        <a:t>Replies</a:t>
                      </a:r>
                      <a:endParaRPr lang="en-US" sz="1000"/>
                    </a:p>
                  </a:txBody>
                  <a:tcPr/>
                </a:tc>
                <a:tc>
                  <a:txBody>
                    <a:bodyPr/>
                    <a:lstStyle/>
                    <a:p>
                      <a:r>
                        <a:rPr lang="en-US" sz="1000"/>
                        <a:t>I-Rate</a:t>
                      </a:r>
                      <a:endParaRPr lang="en-US" sz="1000"/>
                    </a:p>
                  </a:txBody>
                  <a:tcPr/>
                </a:tc>
                <a:extLst>
                  <a:ext uri="{0D108BD9-81ED-4DB2-BD59-A6C34878D82A}">
                    <a16:rowId xmlns:a16="http://schemas.microsoft.com/office/drawing/2014/main" val="3914057553"/>
                  </a:ext>
                </a:extLst>
              </a:tr>
              <a:tr h="370840">
                <a:tc>
                  <a:txBody>
                    <a:bodyPr/>
                    <a:lstStyle/>
                    <a:p>
                      <a:r>
                        <a:rPr lang="en-US" sz="1000" b="1"/>
                        <a:t>@PHLYINS - 2016-12-14 12:53:41</a:t>
                      </a:r>
                      <a:r>
                        <a:rPr lang="en-US" sz="1000"/>
                        <a:t>
1 in 4 Christmas tree fires is caused by placing the tree too close to a heat source. More holiday #firesafety tips… https://t.co/nZlbmGyIpa</a:t>
                      </a:r>
                      <a:endParaRPr lang="en-US" sz="1000"/>
                    </a:p>
                  </a:txBody>
                  <a:tcPr/>
                </a:tc>
                <a:tc>
                  <a:txBody>
                    <a:bodyPr/>
                    <a:lstStyle/>
                    <a:p>
                      <a:r>
                        <a:rPr lang="en-US" sz="1000"/>
                        <a:t>No</a:t>
                      </a:r>
                      <a:endParaRPr lang="en-US" sz="1000"/>
                    </a:p>
                  </a:txBody>
                  <a:tcPr/>
                </a:tc>
                <a:tc>
                  <a:txBody>
                    <a:bodyPr/>
                    <a:lstStyle/>
                    <a:p>
                      <a:r>
                        <a:rPr lang="en-US" sz="1000"/>
                        <a:t>5</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0.3738%</a:t>
                      </a:r>
                      <a:endParaRPr lang="en-US" sz="1000"/>
                    </a:p>
                  </a:txBody>
                  <a:tcPr/>
                </a:tc>
                <a:extLst>
                  <a:ext uri="{0D108BD9-81ED-4DB2-BD59-A6C34878D82A}">
                    <a16:rowId xmlns:a16="http://schemas.microsoft.com/office/drawing/2014/main" val="1303987279"/>
                  </a:ext>
                </a:extLst>
              </a:tr>
              <a:tr h="370840">
                <a:tc>
                  <a:txBody>
                    <a:bodyPr/>
                    <a:lstStyle/>
                    <a:p>
                      <a:r>
                        <a:rPr lang="en-US" sz="1000" b="1"/>
                        <a:t>@PHLYINS - 2016-12-22 08:48:12</a:t>
                      </a:r>
                      <a:r>
                        <a:rPr lang="en-US" sz="1000"/>
                        <a:t>
Remember these tips when using a fireplace in your home or building. More holiday #firesafety tips in the Risk Mana… https://t.co/xtfAHCYLWV</a:t>
                      </a:r>
                      <a:endParaRPr lang="en-US" sz="1000"/>
                    </a:p>
                  </a:txBody>
                  <a:tcPr/>
                </a:tc>
                <a:tc>
                  <a:txBody>
                    <a:bodyPr/>
                    <a:lstStyle/>
                    <a:p>
                      <a:r>
                        <a:rPr lang="en-US" sz="1000"/>
                        <a:t>No</a:t>
                      </a:r>
                      <a:endParaRPr lang="en-US" sz="1000"/>
                    </a:p>
                  </a:txBody>
                  <a:tcPr/>
                </a:tc>
                <a:tc>
                  <a:txBody>
                    <a:bodyPr/>
                    <a:lstStyle/>
                    <a:p>
                      <a:r>
                        <a:rPr lang="en-US" sz="1000"/>
                        <a:t>2</a:t>
                      </a:r>
                      <a:endParaRPr lang="en-US" sz="1000"/>
                    </a:p>
                  </a:txBody>
                  <a:tcPr/>
                </a:tc>
                <a:tc>
                  <a:txBody>
                    <a:bodyPr/>
                    <a:lstStyle/>
                    <a:p>
                      <a:r>
                        <a:rPr lang="en-US" sz="1000"/>
                        <a:t>5</a:t>
                      </a:r>
                      <a:endParaRPr lang="en-US" sz="1000"/>
                    </a:p>
                  </a:txBody>
                  <a:tcPr/>
                </a:tc>
                <a:tc>
                  <a:txBody>
                    <a:bodyPr/>
                    <a:lstStyle/>
                    <a:p>
                      <a:r>
                        <a:rPr lang="en-US" sz="1000"/>
                        <a:t>1</a:t>
                      </a:r>
                      <a:endParaRPr lang="en-US" sz="1000"/>
                    </a:p>
                  </a:txBody>
                  <a:tcPr/>
                </a:tc>
                <a:tc>
                  <a:txBody>
                    <a:bodyPr/>
                    <a:lstStyle/>
                    <a:p>
                      <a:r>
                        <a:rPr lang="en-US" sz="1000"/>
                        <a:t>0.3298%</a:t>
                      </a:r>
                      <a:endParaRPr lang="en-US" sz="1000"/>
                    </a:p>
                  </a:txBody>
                  <a:tcPr/>
                </a:tc>
                <a:extLst>
                  <a:ext uri="{0D108BD9-81ED-4DB2-BD59-A6C34878D82A}">
                    <a16:rowId xmlns:a16="http://schemas.microsoft.com/office/drawing/2014/main" val="3071155946"/>
                  </a:ext>
                </a:extLst>
              </a:tr>
              <a:tr h="370840">
                <a:tc>
                  <a:txBody>
                    <a:bodyPr/>
                    <a:lstStyle/>
                    <a:p>
                      <a:r>
                        <a:rPr lang="en-US" sz="1000" b="1"/>
                        <a:t>@PHLYINS - 2016-12-02 09:39:20</a:t>
                      </a:r>
                      <a:r>
                        <a:rPr lang="en-US" sz="1000"/>
                        <a:t>
PHLY's HR team was proud to accept our 8th Best Places to Work in PA award! Learn about PHLY careers:… https://t.co/wnac2sEkpY</a:t>
                      </a:r>
                      <a:endParaRPr lang="en-US" sz="1000"/>
                    </a:p>
                  </a:txBody>
                  <a:tcPr/>
                </a:tc>
                <a:tc>
                  <a:txBody>
                    <a:bodyPr/>
                    <a:lstStyle/>
                    <a:p>
                      <a:r>
                        <a:rPr lang="en-US" sz="1000"/>
                        <a:t>No</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0</a:t>
                      </a:r>
                      <a:endParaRPr lang="en-US" sz="1000"/>
                    </a:p>
                  </a:txBody>
                  <a:tcPr/>
                </a:tc>
                <a:tc>
                  <a:txBody>
                    <a:bodyPr/>
                    <a:lstStyle/>
                    <a:p>
                      <a:r>
                        <a:rPr lang="en-US" sz="1000"/>
                        <a:t>0.2524%</a:t>
                      </a:r>
                      <a:endParaRPr lang="en-US" sz="1000"/>
                    </a:p>
                  </a:txBody>
                  <a:tcPr/>
                </a:tc>
                <a:extLst>
                  <a:ext uri="{0D108BD9-81ED-4DB2-BD59-A6C34878D82A}">
                    <a16:rowId xmlns:a16="http://schemas.microsoft.com/office/drawing/2014/main" val="434698111"/>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39440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Mentions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026258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25097424"/>
                    </a:ext>
                  </a:extLst>
                </a:gridCol>
                <a:gridCol w="822960">
                  <a:extLst>
                    <a:ext uri="{9D8B030D-6E8A-4147-A177-3AD203B41FA5}">
                      <a16:colId xmlns:a16="http://schemas.microsoft.com/office/drawing/2014/main" val="908709471"/>
                    </a:ext>
                  </a:extLst>
                </a:gridCol>
                <a:gridCol w="822960">
                  <a:extLst>
                    <a:ext uri="{9D8B030D-6E8A-4147-A177-3AD203B41FA5}">
                      <a16:colId xmlns:a16="http://schemas.microsoft.com/office/drawing/2014/main" val="2297790844"/>
                    </a:ext>
                  </a:extLst>
                </a:gridCol>
                <a:gridCol w="1645920">
                  <a:extLst>
                    <a:ext uri="{9D8B030D-6E8A-4147-A177-3AD203B41FA5}">
                      <a16:colId xmlns:a16="http://schemas.microsoft.com/office/drawing/2014/main" val="4085585469"/>
                    </a:ext>
                  </a:extLst>
                </a:gridCol>
              </a:tblGrid>
              <a:tr h="370840">
                <a:tc>
                  <a:txBody>
                    <a:bodyPr/>
                    <a:lstStyle/>
                    <a:p>
                      <a:r>
                        <a:rPr lang="en-US" sz="1000"/>
                        <a:t>Mention</a:t>
                      </a:r>
                      <a:endParaRPr lang="en-US" sz="1000"/>
                    </a:p>
                  </a:txBody>
                  <a:tcPr/>
                </a:tc>
                <a:tc>
                  <a:txBody>
                    <a:bodyPr/>
                    <a:lstStyle/>
                    <a:p>
                      <a:r>
                        <a:rPr lang="en-US" sz="1000"/>
                        <a:t>Retweets</a:t>
                      </a:r>
                      <a:endParaRPr lang="en-US" sz="1000"/>
                    </a:p>
                  </a:txBody>
                  <a:tcPr/>
                </a:tc>
                <a:tc>
                  <a:txBody>
                    <a:bodyPr/>
                    <a:lstStyle/>
                    <a:p>
                      <a:r>
                        <a:rPr lang="en-US" sz="1000"/>
                        <a:t>Favs</a:t>
                      </a:r>
                      <a:endParaRPr lang="en-US" sz="1000"/>
                    </a:p>
                  </a:txBody>
                  <a:tcPr/>
                </a:tc>
                <a:tc>
                  <a:txBody>
                    <a:bodyPr/>
                    <a:lstStyle/>
                    <a:p>
                      <a:r>
                        <a:rPr lang="en-US" sz="1000"/>
                        <a:t>Response Time</a:t>
                      </a:r>
                      <a:endParaRPr lang="en-US" sz="1000"/>
                    </a:p>
                  </a:txBody>
                  <a:tcPr/>
                </a:tc>
                <a:extLst>
                  <a:ext uri="{0D108BD9-81ED-4DB2-BD59-A6C34878D82A}">
                    <a16:rowId xmlns:a16="http://schemas.microsoft.com/office/drawing/2014/main" val="4285859105"/>
                  </a:ext>
                </a:extLst>
              </a:tr>
              <a:tr h="370840">
                <a:tc>
                  <a:txBody>
                    <a:bodyPr/>
                    <a:lstStyle/>
                    <a:p>
                      <a:r>
                        <a:rPr lang="en-US" sz="1000" b="1"/>
                        <a:t>@PHLYINS</a:t>
                      </a:r>
                      <a:r>
                        <a:rPr lang="en-US" sz="1000"/>
                        <a:t> was mentioned by </a:t>
                      </a:r>
                      <a:r>
                        <a:rPr lang="en-US" sz="1000" b="1"/>
                        <a:t>@NHLFlyers - 2016-12-06 14:05:08</a:t>
                      </a:r>
                      <a:r>
                        <a:rPr lang="en-US" sz="1000"/>
                        <a:t>
Meet our @PHLYINS Community Teammate, Mike Minko, of the Sunshine Foundation → https://t.co/8tqzQ8jf3U</a:t>
                      </a:r>
                      <a:endParaRPr lang="en-US" sz="1000"/>
                    </a:p>
                  </a:txBody>
                  <a:tcPr/>
                </a:tc>
                <a:tc>
                  <a:txBody>
                    <a:bodyPr/>
                    <a:lstStyle/>
                    <a:p>
                      <a:r>
                        <a:rPr lang="en-US" sz="1000"/>
                        <a:t>6</a:t>
                      </a:r>
                      <a:endParaRPr lang="en-US" sz="1000"/>
                    </a:p>
                  </a:txBody>
                  <a:tcPr/>
                </a:tc>
                <a:tc>
                  <a:txBody>
                    <a:bodyPr/>
                    <a:lstStyle/>
                    <a:p>
                      <a:r>
                        <a:rPr lang="en-US" sz="1000"/>
                        <a:t>21</a:t>
                      </a:r>
                      <a:endParaRPr lang="en-US" sz="1000"/>
                    </a:p>
                  </a:txBody>
                  <a:tcPr/>
                </a:tc>
                <a:tc>
                  <a:txBody>
                    <a:bodyPr/>
                    <a:lstStyle/>
                    <a:p>
                      <a:r>
                        <a:rPr lang="en-US" sz="1000"/>
                        <a:t>12/06/2016 20:50:35</a:t>
                      </a:r>
                      <a:endParaRPr lang="en-US" sz="1000"/>
                    </a:p>
                  </a:txBody>
                  <a:tcPr/>
                </a:tc>
                <a:extLst>
                  <a:ext uri="{0D108BD9-81ED-4DB2-BD59-A6C34878D82A}">
                    <a16:rowId xmlns:a16="http://schemas.microsoft.com/office/drawing/2014/main" val="2267861001"/>
                  </a:ext>
                </a:extLst>
              </a:tr>
              <a:tr h="370840">
                <a:tc>
                  <a:txBody>
                    <a:bodyPr/>
                    <a:lstStyle/>
                    <a:p>
                      <a:r>
                        <a:rPr lang="en-US" sz="1000" b="1"/>
                        <a:t>@PHLYINS</a:t>
                      </a:r>
                      <a:r>
                        <a:rPr lang="en-US" sz="1000"/>
                        <a:t> was mentioned by </a:t>
                      </a:r>
                      <a:r>
                        <a:rPr lang="en-US" sz="1000" b="1"/>
                        <a:t>@NHLFlyers - 2016-12-16 12:30:02</a:t>
                      </a:r>
                      <a:r>
                        <a:rPr lang="en-US" sz="1000"/>
                        <a:t>
Meet our @PHLYINS Community Teammate, David Kenner, who works with the Horizon House → https://t.co/6evRR36MEL</a:t>
                      </a:r>
                      <a:endParaRPr lang="en-US" sz="1000"/>
                    </a:p>
                  </a:txBody>
                  <a:tcPr/>
                </a:tc>
                <a:tc>
                  <a:txBody>
                    <a:bodyPr/>
                    <a:lstStyle/>
                    <a:p>
                      <a:r>
                        <a:rPr lang="en-US" sz="1000"/>
                        <a:t>2</a:t>
                      </a:r>
                      <a:endParaRPr lang="en-US" sz="1000"/>
                    </a:p>
                  </a:txBody>
                  <a:tcPr/>
                </a:tc>
                <a:tc>
                  <a:txBody>
                    <a:bodyPr/>
                    <a:lstStyle/>
                    <a:p>
                      <a:r>
                        <a:rPr lang="en-US" sz="1000"/>
                        <a:t>20</a:t>
                      </a:r>
                      <a:endParaRPr lang="en-US" sz="1000"/>
                    </a:p>
                  </a:txBody>
                  <a:tcPr/>
                </a:tc>
                <a:tc>
                  <a:txBody>
                    <a:bodyPr/>
                    <a:lstStyle/>
                    <a:p>
                      <a:r>
                        <a:rPr lang="en-US" sz="1000"/>
                        <a:t>12/16/2016 21:26:13</a:t>
                      </a:r>
                      <a:endParaRPr lang="en-US" sz="1000"/>
                    </a:p>
                  </a:txBody>
                  <a:tcPr/>
                </a:tc>
                <a:extLst>
                  <a:ext uri="{0D108BD9-81ED-4DB2-BD59-A6C34878D82A}">
                    <a16:rowId xmlns:a16="http://schemas.microsoft.com/office/drawing/2014/main" val="1628944333"/>
                  </a:ext>
                </a:extLst>
              </a:tr>
              <a:tr h="370840">
                <a:tc>
                  <a:txBody>
                    <a:bodyPr/>
                    <a:lstStyle/>
                    <a:p>
                      <a:r>
                        <a:rPr lang="en-US" sz="1000" b="1"/>
                        <a:t>@PHLYINS</a:t>
                      </a:r>
                      <a:r>
                        <a:rPr lang="en-US" sz="1000"/>
                        <a:t> was mentioned by </a:t>
                      </a:r>
                      <a:r>
                        <a:rPr lang="en-US" sz="1000" b="1"/>
                        <a:t>@PhillyPAL - 2016-12-13 16:45:15</a:t>
                      </a:r>
                      <a:r>
                        <a:rPr lang="en-US" sz="1000"/>
                        <a:t>
Last week, our good pals at @PHLYINS stopped by with a generous EITC gift in support of our mission of "Cops Helpin… https://t.co/wa3MmPTBLs</a:t>
                      </a:r>
                      <a:endParaRPr lang="en-US" sz="1000"/>
                    </a:p>
                  </a:txBody>
                  <a:tcPr/>
                </a:tc>
                <a:tc>
                  <a:txBody>
                    <a:bodyPr/>
                    <a:lstStyle/>
                    <a:p>
                      <a:r>
                        <a:rPr lang="en-US" sz="1000"/>
                        <a:t>1</a:t>
                      </a:r>
                      <a:endParaRPr lang="en-US" sz="1000"/>
                    </a:p>
                  </a:txBody>
                  <a:tcPr/>
                </a:tc>
                <a:tc>
                  <a:txBody>
                    <a:bodyPr/>
                    <a:lstStyle/>
                    <a:p>
                      <a:r>
                        <a:rPr lang="en-US" sz="1000"/>
                        <a:t>4</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242249091"/>
                  </a:ext>
                </a:extLst>
              </a:tr>
              <a:tr h="370840">
                <a:tc>
                  <a:txBody>
                    <a:bodyPr/>
                    <a:lstStyle/>
                    <a:p>
                      <a:r>
                        <a:rPr lang="en-US" sz="1000" b="1"/>
                        <a:t>@PHLYINS</a:t>
                      </a:r>
                      <a:r>
                        <a:rPr lang="en-US" sz="1000"/>
                        <a:t> was mentioned by </a:t>
                      </a:r>
                      <a:r>
                        <a:rPr lang="en-US" sz="1000" b="1"/>
                        <a:t>@PanCAN - 2016-12-16 12:53:13</a:t>
                      </a:r>
                      <a:r>
                        <a:rPr lang="en-US" sz="1000"/>
                        <a:t>
Thank you @PHLYINS, we appreciate it so much! https://t.co/XJocmZQF17</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677391613"/>
                  </a:ext>
                </a:extLst>
              </a:tr>
              <a:tr h="370840">
                <a:tc>
                  <a:txBody>
                    <a:bodyPr/>
                    <a:lstStyle/>
                    <a:p>
                      <a:r>
                        <a:rPr lang="en-US" sz="1000" b="1"/>
                        <a:t>@PHLYINS</a:t>
                      </a:r>
                      <a:r>
                        <a:rPr lang="en-US" sz="1000"/>
                        <a:t> was mentioned by </a:t>
                      </a:r>
                      <a:r>
                        <a:rPr lang="en-US" sz="1000" b="1"/>
                        <a:t>@DubinGroup - 2016-12-21 13:37:34</a:t>
                      </a:r>
                      <a:r>
                        <a:rPr lang="en-US" sz="1000"/>
                        <a:t>
Thanks DUBIN TEMPS for repping the #DubinFamily so well! Special congrats to Samyah P (@PHLYINS) who won our annual… https://t.co/VYrXvcDAvo</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370782118"/>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16074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540756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41281759"/>
                    </a:ext>
                  </a:extLst>
                </a:gridCol>
                <a:gridCol w="2468880">
                  <a:extLst>
                    <a:ext uri="{9D8B030D-6E8A-4147-A177-3AD203B41FA5}">
                      <a16:colId xmlns:a16="http://schemas.microsoft.com/office/drawing/2014/main" val="3313221856"/>
                    </a:ext>
                  </a:extLst>
                </a:gridCol>
                <a:gridCol w="2468880">
                  <a:extLst>
                    <a:ext uri="{9D8B030D-6E8A-4147-A177-3AD203B41FA5}">
                      <a16:colId xmlns:a16="http://schemas.microsoft.com/office/drawing/2014/main" val="1668548397"/>
                    </a:ext>
                  </a:extLst>
                </a:gridCol>
              </a:tblGrid>
              <a:tr h="370840">
                <a:tc>
                  <a:txBody>
                    <a:bodyPr/>
                    <a:lstStyle/>
                    <a:p>
                      <a:r>
                        <a:rPr lang="en-US" sz="1000"/>
                        <a:t>Name</a:t>
                      </a:r>
                      <a:endParaRPr lang="en-US" sz="1000"/>
                    </a:p>
                  </a:txBody>
                  <a:tcPr/>
                </a:tc>
                <a:tc>
                  <a:txBody>
                    <a:bodyPr/>
                    <a:lstStyle/>
                    <a:p>
                      <a:r>
                        <a:rPr lang="en-US" sz="1000"/>
                        <a:t>On Profiles</a:t>
                      </a:r>
                      <a:endParaRPr lang="en-US" sz="1000"/>
                    </a:p>
                  </a:txBody>
                  <a:tcPr/>
                </a:tc>
                <a:tc>
                  <a:txBody>
                    <a:bodyPr/>
                    <a:lstStyle/>
                    <a:p>
                      <a:r>
                        <a:rPr lang="en-US" sz="1000"/>
                        <a:t>Mentions</a:t>
                      </a:r>
                      <a:endParaRPr lang="en-US" sz="1000"/>
                    </a:p>
                  </a:txBody>
                  <a:tcPr/>
                </a:tc>
                <a:extLst>
                  <a:ext uri="{0D108BD9-81ED-4DB2-BD59-A6C34878D82A}">
                    <a16:rowId xmlns:a16="http://schemas.microsoft.com/office/drawing/2014/main" val="2669441254"/>
                  </a:ext>
                </a:extLst>
              </a:tr>
              <a:tr h="370840">
                <a:tc>
                  <a:txBody>
                    <a:bodyPr/>
                    <a:lstStyle/>
                    <a:p>
                      <a:r>
                        <a:rPr lang="en-US" sz="1000"/>
                        <a:t>@SilversSteve</a:t>
                      </a:r>
                      <a:endParaRPr lang="en-US" sz="1000"/>
                    </a:p>
                  </a:txBody>
                  <a:tcPr/>
                </a:tc>
                <a:tc>
                  <a:txBody>
                    <a:bodyPr/>
                    <a:lstStyle/>
                    <a:p>
                      <a:r>
                        <a:rPr lang="en-US" sz="1000"/>
                        <a:t>@PHLYINS (70)</a:t>
                      </a:r>
                      <a:endParaRPr lang="en-US" sz="1000"/>
                    </a:p>
                  </a:txBody>
                  <a:tcPr/>
                </a:tc>
                <a:tc>
                  <a:txBody>
                    <a:bodyPr/>
                    <a:lstStyle/>
                    <a:p>
                      <a:r>
                        <a:rPr lang="en-US" sz="1000"/>
                        <a:t>70</a:t>
                      </a:r>
                      <a:endParaRPr lang="en-US" sz="1000"/>
                    </a:p>
                  </a:txBody>
                  <a:tcPr/>
                </a:tc>
                <a:extLst>
                  <a:ext uri="{0D108BD9-81ED-4DB2-BD59-A6C34878D82A}">
                    <a16:rowId xmlns:a16="http://schemas.microsoft.com/office/drawing/2014/main" val="1439635287"/>
                  </a:ext>
                </a:extLst>
              </a:tr>
              <a:tr h="370840">
                <a:tc>
                  <a:txBody>
                    <a:bodyPr/>
                    <a:lstStyle/>
                    <a:p>
                      <a:r>
                        <a:rPr lang="en-US" sz="1000"/>
                        <a:t>@TTFWatershed</a:t>
                      </a:r>
                      <a:endParaRPr lang="en-US" sz="1000"/>
                    </a:p>
                  </a:txBody>
                  <a:tcPr/>
                </a:tc>
                <a:tc>
                  <a:txBody>
                    <a:bodyPr/>
                    <a:lstStyle/>
                    <a:p>
                      <a:r>
                        <a:rPr lang="en-US" sz="1000"/>
                        <a:t>@PHLYINS (70)</a:t>
                      </a:r>
                      <a:endParaRPr lang="en-US" sz="1000"/>
                    </a:p>
                  </a:txBody>
                  <a:tcPr/>
                </a:tc>
                <a:tc>
                  <a:txBody>
                    <a:bodyPr/>
                    <a:lstStyle/>
                    <a:p>
                      <a:r>
                        <a:rPr lang="en-US" sz="1000"/>
                        <a:t>70</a:t>
                      </a:r>
                      <a:endParaRPr lang="en-US" sz="1000"/>
                    </a:p>
                  </a:txBody>
                  <a:tcPr/>
                </a:tc>
                <a:extLst>
                  <a:ext uri="{0D108BD9-81ED-4DB2-BD59-A6C34878D82A}">
                    <a16:rowId xmlns:a16="http://schemas.microsoft.com/office/drawing/2014/main" val="2394270851"/>
                  </a:ext>
                </a:extLst>
              </a:tr>
              <a:tr h="370840">
                <a:tc>
                  <a:txBody>
                    <a:bodyPr/>
                    <a:lstStyle/>
                    <a:p>
                      <a:r>
                        <a:rPr lang="en-US" sz="1000"/>
                        <a:t>@AMBestCo</a:t>
                      </a:r>
                      <a:endParaRPr lang="en-US" sz="1000"/>
                    </a:p>
                  </a:txBody>
                  <a:tcPr/>
                </a:tc>
                <a:tc>
                  <a:txBody>
                    <a:bodyPr/>
                    <a:lstStyle/>
                    <a:p>
                      <a:r>
                        <a:rPr lang="en-US" sz="1000"/>
                        <a:t>@PHLYINS (40)</a:t>
                      </a:r>
                      <a:endParaRPr lang="en-US" sz="1000"/>
                    </a:p>
                  </a:txBody>
                  <a:tcPr/>
                </a:tc>
                <a:tc>
                  <a:txBody>
                    <a:bodyPr/>
                    <a:lstStyle/>
                    <a:p>
                      <a:r>
                        <a:rPr lang="en-US" sz="1000"/>
                        <a:t>40</a:t>
                      </a:r>
                      <a:endParaRPr lang="en-US" sz="1000"/>
                    </a:p>
                  </a:txBody>
                  <a:tcPr/>
                </a:tc>
                <a:extLst>
                  <a:ext uri="{0D108BD9-81ED-4DB2-BD59-A6C34878D82A}">
                    <a16:rowId xmlns:a16="http://schemas.microsoft.com/office/drawing/2014/main" val="782546817"/>
                  </a:ext>
                </a:extLst>
              </a:tr>
              <a:tr h="370840">
                <a:tc>
                  <a:txBody>
                    <a:bodyPr/>
                    <a:lstStyle/>
                    <a:p>
                      <a:r>
                        <a:rPr lang="en-US" sz="1000"/>
                        <a:t>@City_Ave</a:t>
                      </a:r>
                      <a:endParaRPr lang="en-US" sz="1000"/>
                    </a:p>
                  </a:txBody>
                  <a:tcPr/>
                </a:tc>
                <a:tc>
                  <a:txBody>
                    <a:bodyPr/>
                    <a:lstStyle/>
                    <a:p>
                      <a:r>
                        <a:rPr lang="en-US" sz="1000"/>
                        <a:t>@PHLYINS (22)</a:t>
                      </a:r>
                      <a:endParaRPr lang="en-US" sz="1000"/>
                    </a:p>
                  </a:txBody>
                  <a:tcPr/>
                </a:tc>
                <a:tc>
                  <a:txBody>
                    <a:bodyPr/>
                    <a:lstStyle/>
                    <a:p>
                      <a:r>
                        <a:rPr lang="en-US" sz="1000"/>
                        <a:t>22</a:t>
                      </a:r>
                      <a:endParaRPr lang="en-US" sz="1000"/>
                    </a:p>
                  </a:txBody>
                  <a:tcPr/>
                </a:tc>
                <a:extLst>
                  <a:ext uri="{0D108BD9-81ED-4DB2-BD59-A6C34878D82A}">
                    <a16:rowId xmlns:a16="http://schemas.microsoft.com/office/drawing/2014/main" val="1555036619"/>
                  </a:ext>
                </a:extLst>
              </a:tr>
              <a:tr h="370840">
                <a:tc>
                  <a:txBody>
                    <a:bodyPr/>
                    <a:lstStyle/>
                    <a:p>
                      <a:r>
                        <a:rPr lang="en-US" sz="1000"/>
                        <a:t>@TTF_TAs</a:t>
                      </a:r>
                      <a:endParaRPr lang="en-US" sz="1000"/>
                    </a:p>
                  </a:txBody>
                  <a:tcPr/>
                </a:tc>
                <a:tc>
                  <a:txBody>
                    <a:bodyPr/>
                    <a:lstStyle/>
                    <a:p>
                      <a:r>
                        <a:rPr lang="en-US" sz="1000"/>
                        <a:t>@PHLYINS (11)</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2187533124"/>
                  </a:ext>
                </a:extLst>
              </a:tr>
              <a:tr h="370840">
                <a:tc>
                  <a:txBody>
                    <a:bodyPr/>
                    <a:lstStyle/>
                    <a:p>
                      <a:r>
                        <a:rPr lang="en-US" sz="1000"/>
                        <a:t>@unionledger</a:t>
                      </a:r>
                      <a:endParaRPr lang="en-US" sz="1000"/>
                    </a:p>
                  </a:txBody>
                  <a:tcPr/>
                </a:tc>
                <a:tc>
                  <a:txBody>
                    <a:bodyPr/>
                    <a:lstStyle/>
                    <a:p>
                      <a:r>
                        <a:rPr lang="en-US" sz="1000"/>
                        <a:t>@PHLYINS (11)</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671695259"/>
                  </a:ext>
                </a:extLst>
              </a:tr>
              <a:tr h="370840">
                <a:tc>
                  <a:txBody>
                    <a:bodyPr/>
                    <a:lstStyle/>
                    <a:p>
                      <a:r>
                        <a:rPr lang="en-US" sz="1000"/>
                        <a:t>@PhilaUnion</a:t>
                      </a:r>
                      <a:endParaRPr lang="en-US" sz="1000"/>
                    </a:p>
                  </a:txBody>
                  <a:tcPr/>
                </a:tc>
                <a:tc>
                  <a:txBody>
                    <a:bodyPr/>
                    <a:lstStyle/>
                    <a:p>
                      <a:r>
                        <a:rPr lang="en-US" sz="1000"/>
                        <a:t>@PHLYINS (11)</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677106925"/>
                  </a:ext>
                </a:extLst>
              </a:tr>
              <a:tr h="370840">
                <a:tc>
                  <a:txBody>
                    <a:bodyPr/>
                    <a:lstStyle/>
                    <a:p>
                      <a:r>
                        <a:rPr lang="en-US" sz="1000"/>
                        <a:t>@PreventingAbuse</a:t>
                      </a:r>
                      <a:endParaRPr lang="en-US" sz="1000"/>
                    </a:p>
                  </a:txBody>
                  <a:tcPr/>
                </a:tc>
                <a:tc>
                  <a:txBody>
                    <a:bodyPr/>
                    <a:lstStyle/>
                    <a:p>
                      <a:r>
                        <a:rPr lang="en-US" sz="1000"/>
                        <a:t>@PHLYINS (8)</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2692102610"/>
                  </a:ext>
                </a:extLst>
              </a:tr>
              <a:tr h="370840">
                <a:tc>
                  <a:txBody>
                    <a:bodyPr/>
                    <a:lstStyle/>
                    <a:p>
                      <a:r>
                        <a:rPr lang="en-US" sz="1000"/>
                        <a:t>@LawleyInsurance</a:t>
                      </a:r>
                      <a:endParaRPr lang="en-US" sz="1000"/>
                    </a:p>
                  </a:txBody>
                  <a:tcPr/>
                </a:tc>
                <a:tc>
                  <a:txBody>
                    <a:bodyPr/>
                    <a:lstStyle/>
                    <a:p>
                      <a:r>
                        <a:rPr lang="en-US" sz="1000"/>
                        <a:t>@PHLYINS (7)</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2028419948"/>
                  </a:ext>
                </a:extLst>
              </a:tr>
              <a:tr h="370840">
                <a:tc>
                  <a:txBody>
                    <a:bodyPr/>
                    <a:lstStyle/>
                    <a:p>
                      <a:r>
                        <a:rPr lang="en-US" sz="1000"/>
                        <a:t>@JeniciaKnox</a:t>
                      </a:r>
                      <a:endParaRPr lang="en-US" sz="1000"/>
                    </a:p>
                  </a:txBody>
                  <a:tcPr/>
                </a:tc>
                <a:tc>
                  <a:txBody>
                    <a:bodyPr/>
                    <a:lstStyle/>
                    <a:p>
                      <a:r>
                        <a:rPr lang="en-US" sz="1000"/>
                        <a:t>@PHLYINS (6)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3988774985"/>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677345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585</Words>
  <Application>Microsoft Office PowerPoint</Application>
  <PresentationFormat>On-screen Show (4:3)</PresentationFormat>
  <Paragraphs>266</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quintly_template</vt:lpstr>
      <vt:lpstr>PHLY Social Media</vt:lpstr>
      <vt:lpstr>Key Metrics Table</vt:lpstr>
      <vt:lpstr>Twitter Followers Change</vt:lpstr>
      <vt:lpstr>Average Interactions Per Tweet</vt:lpstr>
      <vt:lpstr>PHLY Twitter Mentions</vt:lpstr>
      <vt:lpstr>Facebook Impressions</vt:lpstr>
      <vt:lpstr>Overall Audience</vt:lpstr>
      <vt:lpstr>Key Metrics Table</vt:lpstr>
      <vt:lpstr>LinkedIn Followers Change</vt:lpstr>
      <vt:lpstr>Average Interactions Per LinkedIn Update</vt:lpstr>
      <vt:lpstr>Key Metrics Table</vt:lpstr>
      <vt:lpstr>Facebook Fans Change</vt:lpstr>
      <vt:lpstr>Average Interactions Per Facebook Post</vt:lpstr>
      <vt:lpstr>Own Posts Table</vt:lpstr>
      <vt:lpstr>Updates Table</vt:lpstr>
      <vt:lpstr>Own and Retweeted Tweets Table</vt:lpstr>
      <vt:lpstr>Mentions Table</vt:lpstr>
      <vt:lpstr>Key Influencers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2017-01-05T14:20:24Z</dcterms:created>
  <dcterms:modified xsi:type="dcterms:W3CDTF">2017-01-05T14:20:54Z</dcterms:modified>
</cp:coreProperties>
</file>