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26</c:v>
                </c:pt>
                <c:pt idx="1">
                  <c:v>52</c:v>
                </c:pt>
                <c:pt idx="2">
                  <c:v>41</c:v>
                </c:pt>
                <c:pt idx="3">
                  <c:v>36</c:v>
                </c:pt>
                <c:pt idx="4">
                  <c:v>51</c:v>
                </c:pt>
                <c:pt idx="5">
                  <c:v>45</c:v>
                </c:pt>
                <c:pt idx="6">
                  <c:v>37</c:v>
                </c:pt>
                <c:pt idx="7">
                  <c:v>43</c:v>
                </c:pt>
                <c:pt idx="8">
                  <c:v>41</c:v>
                </c:pt>
                <c:pt idx="9">
                  <c:v>37</c:v>
                </c:pt>
                <c:pt idx="10">
                  <c:v>32</c:v>
                </c:pt>
                <c:pt idx="11">
                  <c:v>57</c:v>
                </c:pt>
              </c:numCache>
            </c:numRef>
          </c:val>
          <c:extLst>
            <c:ext xmlns:c16="http://schemas.microsoft.com/office/drawing/2014/chart" uri="{C3380CC4-5D6E-409C-BE32-E72D297353CC}">
              <c16:uniqueId val="{00000000-94D7-41CA-918B-265FA05CB8BF}"/>
            </c:ext>
          </c:extLst>
        </c:ser>
        <c:dLbls>
          <c:showLegendKey val="0"/>
          <c:showVal val="0"/>
          <c:showCatName val="0"/>
          <c:showSerName val="0"/>
          <c:showPercent val="0"/>
          <c:showBubbleSize val="0"/>
        </c:dLbls>
        <c:gapWidth val="219"/>
        <c:overlap val="-27"/>
        <c:axId val="242435768"/>
        <c:axId val="242435440"/>
      </c:barChart>
      <c:dateAx>
        <c:axId val="24243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35440"/>
        <c:crosses val="autoZero"/>
        <c:auto val="1"/>
        <c:lblOffset val="100"/>
        <c:baseTimeUnit val="months"/>
      </c:dateAx>
      <c:valAx>
        <c:axId val="24243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3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3</c:v>
                </c:pt>
                <c:pt idx="1">
                  <c:v>3</c:v>
                </c:pt>
                <c:pt idx="2">
                  <c:v>1</c:v>
                </c:pt>
                <c:pt idx="3">
                  <c:v>1</c:v>
                </c:pt>
                <c:pt idx="4">
                  <c:v>2</c:v>
                </c:pt>
                <c:pt idx="5">
                  <c:v>3</c:v>
                </c:pt>
                <c:pt idx="6">
                  <c:v>2</c:v>
                </c:pt>
                <c:pt idx="7">
                  <c:v>2</c:v>
                </c:pt>
                <c:pt idx="8">
                  <c:v>3</c:v>
                </c:pt>
                <c:pt idx="9">
                  <c:v>3</c:v>
                </c:pt>
                <c:pt idx="10">
                  <c:v>3</c:v>
                </c:pt>
                <c:pt idx="11">
                  <c:v>3</c:v>
                </c:pt>
              </c:numCache>
            </c:numRef>
          </c:val>
          <c:extLst>
            <c:ext xmlns:c16="http://schemas.microsoft.com/office/drawing/2014/chart" uri="{C3380CC4-5D6E-409C-BE32-E72D297353CC}">
              <c16:uniqueId val="{00000000-F3A9-4654-87A9-49B64F9D2830}"/>
            </c:ext>
          </c:extLst>
        </c:ser>
        <c:dLbls>
          <c:showLegendKey val="0"/>
          <c:showVal val="0"/>
          <c:showCatName val="0"/>
          <c:showSerName val="0"/>
          <c:showPercent val="0"/>
          <c:showBubbleSize val="0"/>
        </c:dLbls>
        <c:gapWidth val="219"/>
        <c:overlap val="-27"/>
        <c:axId val="274932688"/>
        <c:axId val="274934328"/>
      </c:barChart>
      <c:dateAx>
        <c:axId val="27493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34328"/>
        <c:crosses val="autoZero"/>
        <c:auto val="1"/>
        <c:lblOffset val="100"/>
        <c:baseTimeUnit val="months"/>
      </c:dateAx>
      <c:valAx>
        <c:axId val="27493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3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8</c:v>
                </c:pt>
                <c:pt idx="1">
                  <c:v>24</c:v>
                </c:pt>
                <c:pt idx="2">
                  <c:v>19</c:v>
                </c:pt>
                <c:pt idx="3">
                  <c:v>42</c:v>
                </c:pt>
                <c:pt idx="4">
                  <c:v>66</c:v>
                </c:pt>
                <c:pt idx="5">
                  <c:v>35</c:v>
                </c:pt>
                <c:pt idx="6">
                  <c:v>25</c:v>
                </c:pt>
                <c:pt idx="7">
                  <c:v>29</c:v>
                </c:pt>
                <c:pt idx="8">
                  <c:v>28</c:v>
                </c:pt>
                <c:pt idx="9">
                  <c:v>17</c:v>
                </c:pt>
                <c:pt idx="10">
                  <c:v>17</c:v>
                </c:pt>
                <c:pt idx="11">
                  <c:v>18</c:v>
                </c:pt>
              </c:numCache>
            </c:numRef>
          </c:val>
          <c:extLst>
            <c:ext xmlns:c16="http://schemas.microsoft.com/office/drawing/2014/chart" uri="{C3380CC4-5D6E-409C-BE32-E72D297353CC}">
              <c16:uniqueId val="{00000000-EF50-4B0C-A690-7677BD617679}"/>
            </c:ext>
          </c:extLst>
        </c:ser>
        <c:dLbls>
          <c:showLegendKey val="0"/>
          <c:showVal val="0"/>
          <c:showCatName val="0"/>
          <c:showSerName val="0"/>
          <c:showPercent val="0"/>
          <c:showBubbleSize val="0"/>
        </c:dLbls>
        <c:gapWidth val="219"/>
        <c:overlap val="-27"/>
        <c:axId val="271412072"/>
        <c:axId val="271412400"/>
      </c:barChart>
      <c:dateAx>
        <c:axId val="27141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12400"/>
        <c:crosses val="autoZero"/>
        <c:auto val="1"/>
        <c:lblOffset val="100"/>
        <c:baseTimeUnit val="months"/>
      </c:dateAx>
      <c:valAx>
        <c:axId val="27141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1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42911</c:v>
                </c:pt>
                <c:pt idx="1">
                  <c:v>28213</c:v>
                </c:pt>
                <c:pt idx="2">
                  <c:v>36572</c:v>
                </c:pt>
                <c:pt idx="3">
                  <c:v>30583</c:v>
                </c:pt>
                <c:pt idx="4">
                  <c:v>28868</c:v>
                </c:pt>
                <c:pt idx="5">
                  <c:v>15060</c:v>
                </c:pt>
                <c:pt idx="6">
                  <c:v>59252</c:v>
                </c:pt>
                <c:pt idx="7">
                  <c:v>94689</c:v>
                </c:pt>
                <c:pt idx="8">
                  <c:v>74026</c:v>
                </c:pt>
                <c:pt idx="9">
                  <c:v>24988</c:v>
                </c:pt>
                <c:pt idx="10">
                  <c:v>262931</c:v>
                </c:pt>
                <c:pt idx="11">
                  <c:v>203094</c:v>
                </c:pt>
              </c:numCache>
            </c:numRef>
          </c:val>
          <c:extLst>
            <c:ext xmlns:c16="http://schemas.microsoft.com/office/drawing/2014/chart" uri="{C3380CC4-5D6E-409C-BE32-E72D297353CC}">
              <c16:uniqueId val="{00000000-6A23-4E3E-936B-253CDED46B9B}"/>
            </c:ext>
          </c:extLst>
        </c:ser>
        <c:dLbls>
          <c:showLegendKey val="0"/>
          <c:showVal val="0"/>
          <c:showCatName val="0"/>
          <c:showSerName val="0"/>
          <c:showPercent val="0"/>
          <c:showBubbleSize val="0"/>
        </c:dLbls>
        <c:gapWidth val="219"/>
        <c:overlap val="-27"/>
        <c:axId val="271417320"/>
        <c:axId val="271414040"/>
      </c:barChart>
      <c:dateAx>
        <c:axId val="27141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14040"/>
        <c:crosses val="autoZero"/>
        <c:auto val="1"/>
        <c:lblOffset val="100"/>
        <c:baseTimeUnit val="months"/>
      </c:dateAx>
      <c:valAx>
        <c:axId val="27141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1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42675</c:v>
                </c:pt>
              </c:numCache>
            </c:numRef>
          </c:cat>
          <c:val>
            <c:numRef>
              <c:f>Sheet1!$B$2</c:f>
              <c:numCache>
                <c:formatCode>General</c:formatCode>
                <c:ptCount val="1"/>
                <c:pt idx="0">
                  <c:v>2897</c:v>
                </c:pt>
              </c:numCache>
            </c:numRef>
          </c:val>
          <c:extLst>
            <c:ext xmlns:c16="http://schemas.microsoft.com/office/drawing/2014/chart" uri="{C3380CC4-5D6E-409C-BE32-E72D297353CC}">
              <c16:uniqueId val="{00000000-B475-4301-B1A5-FEA11978633C}"/>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42675</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B475-4301-B1A5-FEA11978633C}"/>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42675</c:v>
                </c:pt>
              </c:numCache>
            </c:numRef>
          </c:cat>
          <c:val>
            <c:numRef>
              <c:f>Sheet1!$D$2</c:f>
              <c:numCache>
                <c:formatCode>General</c:formatCode>
                <c:ptCount val="1"/>
                <c:pt idx="0">
                  <c:v>0</c:v>
                </c:pt>
              </c:numCache>
            </c:numRef>
          </c:val>
          <c:extLst>
            <c:ext xmlns:c16="http://schemas.microsoft.com/office/drawing/2014/chart" uri="{C3380CC4-5D6E-409C-BE32-E72D297353CC}">
              <c16:uniqueId val="{00000002-B475-4301-B1A5-FEA11978633C}"/>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42675</c:v>
                </c:pt>
              </c:numCache>
            </c:numRef>
          </c:cat>
          <c:val>
            <c:numRef>
              <c:f>Sheet1!$E$2</c:f>
              <c:numCache>
                <c:formatCode>General</c:formatCode>
                <c:ptCount val="1"/>
                <c:pt idx="0">
                  <c:v>0</c:v>
                </c:pt>
              </c:numCache>
            </c:numRef>
          </c:val>
          <c:extLst>
            <c:ext xmlns:c16="http://schemas.microsoft.com/office/drawing/2014/chart" uri="{C3380CC4-5D6E-409C-BE32-E72D297353CC}">
              <c16:uniqueId val="{00000003-B475-4301-B1A5-FEA11978633C}"/>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42675</c:v>
                </c:pt>
              </c:numCache>
            </c:numRef>
          </c:cat>
          <c:val>
            <c:numRef>
              <c:f>Sheet1!$F$2</c:f>
              <c:numCache>
                <c:formatCode>General</c:formatCode>
                <c:ptCount val="1"/>
                <c:pt idx="0">
                  <c:v>11480</c:v>
                </c:pt>
              </c:numCache>
            </c:numRef>
          </c:val>
          <c:extLst>
            <c:ext xmlns:c16="http://schemas.microsoft.com/office/drawing/2014/chart" uri="{C3380CC4-5D6E-409C-BE32-E72D297353CC}">
              <c16:uniqueId val="{00000004-B475-4301-B1A5-FEA11978633C}"/>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42675</c:v>
                </c:pt>
              </c:numCache>
            </c:numRef>
          </c:cat>
          <c:val>
            <c:numRef>
              <c:f>Sheet1!$G$2</c:f>
              <c:numCache>
                <c:formatCode>General</c:formatCode>
                <c:ptCount val="1"/>
              </c:numCache>
            </c:numRef>
          </c:val>
          <c:extLst>
            <c:ext xmlns:c16="http://schemas.microsoft.com/office/drawing/2014/chart" uri="{C3380CC4-5D6E-409C-BE32-E72D297353CC}">
              <c16:uniqueId val="{00000005-B475-4301-B1A5-FEA11978633C}"/>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42675</c:v>
                </c:pt>
              </c:numCache>
            </c:numRef>
          </c:cat>
          <c:val>
            <c:numRef>
              <c:f>Sheet1!$H$2</c:f>
              <c:numCache>
                <c:formatCode>General</c:formatCode>
                <c:ptCount val="1"/>
                <c:pt idx="0">
                  <c:v>0</c:v>
                </c:pt>
              </c:numCache>
            </c:numRef>
          </c:val>
          <c:extLst>
            <c:ext xmlns:c16="http://schemas.microsoft.com/office/drawing/2014/chart" uri="{C3380CC4-5D6E-409C-BE32-E72D297353CC}">
              <c16:uniqueId val="{00000006-B475-4301-B1A5-FEA11978633C}"/>
            </c:ext>
          </c:extLst>
        </c:ser>
        <c:dLbls>
          <c:showLegendKey val="0"/>
          <c:showVal val="0"/>
          <c:showCatName val="0"/>
          <c:showSerName val="0"/>
          <c:showPercent val="0"/>
          <c:showBubbleSize val="0"/>
        </c:dLbls>
        <c:gapWidth val="219"/>
        <c:overlap val="-27"/>
        <c:axId val="268966712"/>
        <c:axId val="268965400"/>
      </c:barChart>
      <c:dateAx>
        <c:axId val="26896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965400"/>
        <c:crosses val="autoZero"/>
        <c:auto val="1"/>
        <c:lblOffset val="100"/>
        <c:baseTimeUnit val="days"/>
      </c:dateAx>
      <c:valAx>
        <c:axId val="26896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96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156</c:v>
                </c:pt>
                <c:pt idx="1">
                  <c:v>155</c:v>
                </c:pt>
                <c:pt idx="2">
                  <c:v>169</c:v>
                </c:pt>
                <c:pt idx="3">
                  <c:v>135</c:v>
                </c:pt>
                <c:pt idx="4">
                  <c:v>200</c:v>
                </c:pt>
                <c:pt idx="5">
                  <c:v>135</c:v>
                </c:pt>
                <c:pt idx="6">
                  <c:v>132</c:v>
                </c:pt>
                <c:pt idx="7">
                  <c:v>125</c:v>
                </c:pt>
                <c:pt idx="8">
                  <c:v>116</c:v>
                </c:pt>
                <c:pt idx="9">
                  <c:v>140</c:v>
                </c:pt>
                <c:pt idx="10">
                  <c:v>111</c:v>
                </c:pt>
                <c:pt idx="11">
                  <c:v>115</c:v>
                </c:pt>
              </c:numCache>
            </c:numRef>
          </c:val>
          <c:extLst>
            <c:ext xmlns:c16="http://schemas.microsoft.com/office/drawing/2014/chart" uri="{C3380CC4-5D6E-409C-BE32-E72D297353CC}">
              <c16:uniqueId val="{00000000-C38E-480A-A85F-CFBD4AD68553}"/>
            </c:ext>
          </c:extLst>
        </c:ser>
        <c:dLbls>
          <c:showLegendKey val="0"/>
          <c:showVal val="0"/>
          <c:showCatName val="0"/>
          <c:showSerName val="0"/>
          <c:showPercent val="0"/>
          <c:showBubbleSize val="0"/>
        </c:dLbls>
        <c:gapWidth val="219"/>
        <c:overlap val="-27"/>
        <c:axId val="278050576"/>
        <c:axId val="278050904"/>
      </c:barChart>
      <c:dateAx>
        <c:axId val="27805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50904"/>
        <c:crosses val="autoZero"/>
        <c:auto val="1"/>
        <c:lblOffset val="100"/>
        <c:baseTimeUnit val="months"/>
      </c:dateAx>
      <c:valAx>
        <c:axId val="27805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5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17</c:v>
                </c:pt>
                <c:pt idx="1">
                  <c:v>27</c:v>
                </c:pt>
                <c:pt idx="2">
                  <c:v>24</c:v>
                </c:pt>
                <c:pt idx="3">
                  <c:v>22</c:v>
                </c:pt>
                <c:pt idx="4">
                  <c:v>23</c:v>
                </c:pt>
                <c:pt idx="5">
                  <c:v>17</c:v>
                </c:pt>
                <c:pt idx="6">
                  <c:v>19</c:v>
                </c:pt>
                <c:pt idx="7">
                  <c:v>23</c:v>
                </c:pt>
                <c:pt idx="8">
                  <c:v>32</c:v>
                </c:pt>
                <c:pt idx="9">
                  <c:v>37</c:v>
                </c:pt>
                <c:pt idx="10">
                  <c:v>46</c:v>
                </c:pt>
                <c:pt idx="11">
                  <c:v>55</c:v>
                </c:pt>
              </c:numCache>
            </c:numRef>
          </c:val>
          <c:extLst>
            <c:ext xmlns:c16="http://schemas.microsoft.com/office/drawing/2014/chart" uri="{C3380CC4-5D6E-409C-BE32-E72D297353CC}">
              <c16:uniqueId val="{00000000-3B69-40D7-B3D4-0C92BFC71EAB}"/>
            </c:ext>
          </c:extLst>
        </c:ser>
        <c:dLbls>
          <c:showLegendKey val="0"/>
          <c:showVal val="0"/>
          <c:showCatName val="0"/>
          <c:showSerName val="0"/>
          <c:showPercent val="0"/>
          <c:showBubbleSize val="0"/>
        </c:dLbls>
        <c:gapWidth val="219"/>
        <c:overlap val="-27"/>
        <c:axId val="277787320"/>
        <c:axId val="277787648"/>
      </c:barChart>
      <c:dateAx>
        <c:axId val="27778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87648"/>
        <c:crosses val="autoZero"/>
        <c:auto val="1"/>
        <c:lblOffset val="100"/>
        <c:baseTimeUnit val="months"/>
      </c:dateAx>
      <c:valAx>
        <c:axId val="27778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8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62</c:v>
                </c:pt>
                <c:pt idx="1">
                  <c:v>41</c:v>
                </c:pt>
                <c:pt idx="2">
                  <c:v>65</c:v>
                </c:pt>
                <c:pt idx="3">
                  <c:v>77</c:v>
                </c:pt>
                <c:pt idx="4">
                  <c:v>55</c:v>
                </c:pt>
                <c:pt idx="5">
                  <c:v>40</c:v>
                </c:pt>
                <c:pt idx="6">
                  <c:v>51</c:v>
                </c:pt>
                <c:pt idx="7">
                  <c:v>78</c:v>
                </c:pt>
                <c:pt idx="8">
                  <c:v>87</c:v>
                </c:pt>
                <c:pt idx="9">
                  <c:v>36</c:v>
                </c:pt>
                <c:pt idx="10">
                  <c:v>35</c:v>
                </c:pt>
                <c:pt idx="11">
                  <c:v>41</c:v>
                </c:pt>
              </c:numCache>
            </c:numRef>
          </c:val>
          <c:extLst>
            <c:ext xmlns:c16="http://schemas.microsoft.com/office/drawing/2014/chart" uri="{C3380CC4-5D6E-409C-BE32-E72D297353CC}">
              <c16:uniqueId val="{00000000-F53D-4C4B-96CD-1B6F49609829}"/>
            </c:ext>
          </c:extLst>
        </c:ser>
        <c:dLbls>
          <c:showLegendKey val="0"/>
          <c:showVal val="0"/>
          <c:showCatName val="0"/>
          <c:showSerName val="0"/>
          <c:showPercent val="0"/>
          <c:showBubbleSize val="0"/>
        </c:dLbls>
        <c:gapWidth val="219"/>
        <c:overlap val="-27"/>
        <c:axId val="277793880"/>
        <c:axId val="277794536"/>
      </c:barChart>
      <c:dateAx>
        <c:axId val="277793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94536"/>
        <c:crosses val="autoZero"/>
        <c:auto val="1"/>
        <c:lblOffset val="100"/>
        <c:baseTimeUnit val="months"/>
      </c:dateAx>
      <c:valAx>
        <c:axId val="27779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9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19</c:v>
                </c:pt>
                <c:pt idx="1">
                  <c:v>23</c:v>
                </c:pt>
                <c:pt idx="2">
                  <c:v>24</c:v>
                </c:pt>
                <c:pt idx="3">
                  <c:v>32</c:v>
                </c:pt>
                <c:pt idx="4">
                  <c:v>21</c:v>
                </c:pt>
                <c:pt idx="5">
                  <c:v>15</c:v>
                </c:pt>
                <c:pt idx="6">
                  <c:v>73</c:v>
                </c:pt>
                <c:pt idx="7">
                  <c:v>19</c:v>
                </c:pt>
                <c:pt idx="8">
                  <c:v>21</c:v>
                </c:pt>
                <c:pt idx="9">
                  <c:v>16</c:v>
                </c:pt>
                <c:pt idx="10">
                  <c:v>17</c:v>
                </c:pt>
                <c:pt idx="11">
                  <c:v>18</c:v>
                </c:pt>
              </c:numCache>
            </c:numRef>
          </c:val>
          <c:extLst>
            <c:ext xmlns:c16="http://schemas.microsoft.com/office/drawing/2014/chart" uri="{C3380CC4-5D6E-409C-BE32-E72D297353CC}">
              <c16:uniqueId val="{00000000-4436-4840-9C54-BC3B65605314}"/>
            </c:ext>
          </c:extLst>
        </c:ser>
        <c:dLbls>
          <c:showLegendKey val="0"/>
          <c:showVal val="0"/>
          <c:showCatName val="0"/>
          <c:showSerName val="0"/>
          <c:showPercent val="0"/>
          <c:showBubbleSize val="0"/>
        </c:dLbls>
        <c:gapWidth val="219"/>
        <c:overlap val="-27"/>
        <c:axId val="278047952"/>
        <c:axId val="278048280"/>
      </c:barChart>
      <c:dateAx>
        <c:axId val="278047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48280"/>
        <c:crosses val="autoZero"/>
        <c:auto val="1"/>
        <c:lblOffset val="100"/>
        <c:baseTimeUnit val="months"/>
      </c:dateAx>
      <c:valAx>
        <c:axId val="27804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4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12/29/2016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3972824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74971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00726421"/>
                    </a:ext>
                  </a:extLst>
                </a:gridCol>
                <a:gridCol w="493776">
                  <a:extLst>
                    <a:ext uri="{9D8B030D-6E8A-4147-A177-3AD203B41FA5}">
                      <a16:colId xmlns:a16="http://schemas.microsoft.com/office/drawing/2014/main" val="3574860605"/>
                    </a:ext>
                  </a:extLst>
                </a:gridCol>
                <a:gridCol w="493776">
                  <a:extLst>
                    <a:ext uri="{9D8B030D-6E8A-4147-A177-3AD203B41FA5}">
                      <a16:colId xmlns:a16="http://schemas.microsoft.com/office/drawing/2014/main" val="2203601442"/>
                    </a:ext>
                  </a:extLst>
                </a:gridCol>
                <a:gridCol w="493776">
                  <a:extLst>
                    <a:ext uri="{9D8B030D-6E8A-4147-A177-3AD203B41FA5}">
                      <a16:colId xmlns:a16="http://schemas.microsoft.com/office/drawing/2014/main" val="2649019279"/>
                    </a:ext>
                  </a:extLst>
                </a:gridCol>
                <a:gridCol w="493776">
                  <a:extLst>
                    <a:ext uri="{9D8B030D-6E8A-4147-A177-3AD203B41FA5}">
                      <a16:colId xmlns:a16="http://schemas.microsoft.com/office/drawing/2014/main" val="1499581535"/>
                    </a:ext>
                  </a:extLst>
                </a:gridCol>
                <a:gridCol w="493776">
                  <a:extLst>
                    <a:ext uri="{9D8B030D-6E8A-4147-A177-3AD203B41FA5}">
                      <a16:colId xmlns:a16="http://schemas.microsoft.com/office/drawing/2014/main" val="3738743775"/>
                    </a:ext>
                  </a:extLst>
                </a:gridCol>
                <a:gridCol w="493776">
                  <a:extLst>
                    <a:ext uri="{9D8B030D-6E8A-4147-A177-3AD203B41FA5}">
                      <a16:colId xmlns:a16="http://schemas.microsoft.com/office/drawing/2014/main" val="3622356144"/>
                    </a:ext>
                  </a:extLst>
                </a:gridCol>
                <a:gridCol w="493776">
                  <a:extLst>
                    <a:ext uri="{9D8B030D-6E8A-4147-A177-3AD203B41FA5}">
                      <a16:colId xmlns:a16="http://schemas.microsoft.com/office/drawing/2014/main" val="932981020"/>
                    </a:ext>
                  </a:extLst>
                </a:gridCol>
                <a:gridCol w="493776">
                  <a:extLst>
                    <a:ext uri="{9D8B030D-6E8A-4147-A177-3AD203B41FA5}">
                      <a16:colId xmlns:a16="http://schemas.microsoft.com/office/drawing/2014/main" val="646301054"/>
                    </a:ext>
                  </a:extLst>
                </a:gridCol>
                <a:gridCol w="493776">
                  <a:extLst>
                    <a:ext uri="{9D8B030D-6E8A-4147-A177-3AD203B41FA5}">
                      <a16:colId xmlns:a16="http://schemas.microsoft.com/office/drawing/2014/main" val="551313955"/>
                    </a:ext>
                  </a:extLst>
                </a:gridCol>
                <a:gridCol w="493776">
                  <a:extLst>
                    <a:ext uri="{9D8B030D-6E8A-4147-A177-3AD203B41FA5}">
                      <a16:colId xmlns:a16="http://schemas.microsoft.com/office/drawing/2014/main" val="689653986"/>
                    </a:ext>
                  </a:extLst>
                </a:gridCol>
                <a:gridCol w="493776">
                  <a:extLst>
                    <a:ext uri="{9D8B030D-6E8A-4147-A177-3AD203B41FA5}">
                      <a16:colId xmlns:a16="http://schemas.microsoft.com/office/drawing/2014/main" val="3781535692"/>
                    </a:ext>
                  </a:extLst>
                </a:gridCol>
                <a:gridCol w="493776">
                  <a:extLst>
                    <a:ext uri="{9D8B030D-6E8A-4147-A177-3AD203B41FA5}">
                      <a16:colId xmlns:a16="http://schemas.microsoft.com/office/drawing/2014/main" val="3948076702"/>
                    </a:ext>
                  </a:extLst>
                </a:gridCol>
                <a:gridCol w="493776">
                  <a:extLst>
                    <a:ext uri="{9D8B030D-6E8A-4147-A177-3AD203B41FA5}">
                      <a16:colId xmlns:a16="http://schemas.microsoft.com/office/drawing/2014/main" val="3188267832"/>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641985564"/>
                  </a:ext>
                </a:extLst>
              </a:tr>
              <a:tr h="370840">
                <a:tc>
                  <a:txBody>
                    <a:bodyPr/>
                    <a:lstStyle/>
                    <a:p>
                      <a:r>
                        <a:rPr lang="en-US" sz="1000"/>
                        <a:t>@PHLYINS</a:t>
                      </a:r>
                      <a:endParaRPr lang="en-US" sz="1000"/>
                    </a:p>
                  </a:txBody>
                  <a:tcPr/>
                </a:tc>
                <a:tc>
                  <a:txBody>
                    <a:bodyPr/>
                    <a:lstStyle/>
                    <a:p>
                      <a:r>
                        <a:rPr lang="en-US" sz="1000"/>
                        <a:t>2375</a:t>
                      </a:r>
                      <a:endParaRPr lang="en-US" sz="1000"/>
                    </a:p>
                  </a:txBody>
                  <a:tcPr/>
                </a:tc>
                <a:tc>
                  <a:txBody>
                    <a:bodyPr/>
                    <a:lstStyle/>
                    <a:p>
                      <a:r>
                        <a:rPr lang="en-US" sz="1000"/>
                        <a:t>32</a:t>
                      </a:r>
                      <a:endParaRPr lang="en-US" sz="1000"/>
                    </a:p>
                  </a:txBody>
                  <a:tcPr/>
                </a:tc>
                <a:tc>
                  <a:txBody>
                    <a:bodyPr/>
                    <a:lstStyle/>
                    <a:p>
                      <a:r>
                        <a:rPr lang="en-US" sz="1000"/>
                        <a:t>26</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26</a:t>
                      </a:r>
                      <a:endParaRPr lang="en-US" sz="1000"/>
                    </a:p>
                  </a:txBody>
                  <a:tcPr/>
                </a:tc>
                <a:tc>
                  <a:txBody>
                    <a:bodyPr/>
                    <a:lstStyle/>
                    <a:p>
                      <a:r>
                        <a:rPr lang="en-US" sz="1000"/>
                        <a:t>51</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0.1653%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033437365"/>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67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5541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512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40625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4419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1335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829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81861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341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54256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3200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8973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31784280"/>
                    </a:ext>
                  </a:extLst>
                </a:gridCol>
                <a:gridCol w="1069848">
                  <a:extLst>
                    <a:ext uri="{9D8B030D-6E8A-4147-A177-3AD203B41FA5}">
                      <a16:colId xmlns:a16="http://schemas.microsoft.com/office/drawing/2014/main" val="673081102"/>
                    </a:ext>
                  </a:extLst>
                </a:gridCol>
                <a:gridCol w="1069848">
                  <a:extLst>
                    <a:ext uri="{9D8B030D-6E8A-4147-A177-3AD203B41FA5}">
                      <a16:colId xmlns:a16="http://schemas.microsoft.com/office/drawing/2014/main" val="3892655838"/>
                    </a:ext>
                  </a:extLst>
                </a:gridCol>
                <a:gridCol w="1069848">
                  <a:extLst>
                    <a:ext uri="{9D8B030D-6E8A-4147-A177-3AD203B41FA5}">
                      <a16:colId xmlns:a16="http://schemas.microsoft.com/office/drawing/2014/main" val="614045503"/>
                    </a:ext>
                  </a:extLst>
                </a:gridCol>
                <a:gridCol w="1069848">
                  <a:extLst>
                    <a:ext uri="{9D8B030D-6E8A-4147-A177-3AD203B41FA5}">
                      <a16:colId xmlns:a16="http://schemas.microsoft.com/office/drawing/2014/main" val="1062006712"/>
                    </a:ext>
                  </a:extLst>
                </a:gridCol>
                <a:gridCol w="1069848">
                  <a:extLst>
                    <a:ext uri="{9D8B030D-6E8A-4147-A177-3AD203B41FA5}">
                      <a16:colId xmlns:a16="http://schemas.microsoft.com/office/drawing/2014/main" val="714338989"/>
                    </a:ext>
                  </a:extLst>
                </a:gridCol>
                <a:gridCol w="1069848">
                  <a:extLst>
                    <a:ext uri="{9D8B030D-6E8A-4147-A177-3AD203B41FA5}">
                      <a16:colId xmlns:a16="http://schemas.microsoft.com/office/drawing/2014/main" val="1628021238"/>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283391954"/>
                  </a:ext>
                </a:extLst>
              </a:tr>
              <a:tr h="370840">
                <a:tc>
                  <a:txBody>
                    <a:bodyPr/>
                    <a:lstStyle/>
                    <a:p>
                      <a:r>
                        <a:rPr lang="en-US" sz="1000"/>
                        <a:t>Philadelphia Insurance Companies</a:t>
                      </a:r>
                      <a:endParaRPr lang="en-US" sz="1000"/>
                    </a:p>
                  </a:txBody>
                  <a:tcPr/>
                </a:tc>
                <a:tc>
                  <a:txBody>
                    <a:bodyPr/>
                    <a:lstStyle/>
                    <a:p>
                      <a:r>
                        <a:rPr lang="en-US" sz="1000"/>
                        <a:t>11480</a:t>
                      </a:r>
                      <a:endParaRPr lang="en-US" sz="1000"/>
                    </a:p>
                  </a:txBody>
                  <a:tcPr/>
                </a:tc>
                <a:tc>
                  <a:txBody>
                    <a:bodyPr/>
                    <a:lstStyle/>
                    <a:p>
                      <a:r>
                        <a:rPr lang="en-US" sz="1000"/>
                        <a:t>111</a:t>
                      </a:r>
                      <a:endParaRPr lang="en-US" sz="1000"/>
                    </a:p>
                  </a:txBody>
                  <a:tcPr/>
                </a:tc>
                <a:tc>
                  <a:txBody>
                    <a:bodyPr/>
                    <a:lstStyle/>
                    <a:p>
                      <a:r>
                        <a:rPr lang="en-US" sz="1000"/>
                        <a:t>18</a:t>
                      </a:r>
                      <a:endParaRPr lang="en-US" sz="1000"/>
                    </a:p>
                  </a:txBody>
                  <a:tcPr/>
                </a:tc>
                <a:tc>
                  <a:txBody>
                    <a:bodyPr/>
                    <a:lstStyle/>
                    <a:p>
                      <a:r>
                        <a:rPr lang="en-US" sz="1000"/>
                        <a:t>821</a:t>
                      </a:r>
                      <a:endParaRPr lang="en-US" sz="1000"/>
                    </a:p>
                  </a:txBody>
                  <a:tcPr/>
                </a:tc>
                <a:tc>
                  <a:txBody>
                    <a:bodyPr/>
                    <a:lstStyle/>
                    <a:p>
                      <a:r>
                        <a:rPr lang="en-US" sz="1000"/>
                        <a:t>14</a:t>
                      </a:r>
                      <a:endParaRPr lang="en-US" sz="1000"/>
                    </a:p>
                  </a:txBody>
                  <a:tcPr/>
                </a:tc>
                <a:tc>
                  <a:txBody>
                    <a:bodyPr/>
                    <a:lstStyle/>
                    <a:p>
                      <a:r>
                        <a:rPr lang="en-US" sz="1000"/>
                        <a:t>0.4061%</a:t>
                      </a:r>
                      <a:endParaRPr lang="en-US" sz="1000"/>
                    </a:p>
                  </a:txBody>
                  <a:tcPr/>
                </a:tc>
                <a:extLst>
                  <a:ext uri="{0D108BD9-81ED-4DB2-BD59-A6C34878D82A}">
                    <a16:rowId xmlns:a16="http://schemas.microsoft.com/office/drawing/2014/main" val="2751147255"/>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1144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80924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4208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31655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683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2603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78208643"/>
                    </a:ext>
                  </a:extLst>
                </a:gridCol>
                <a:gridCol w="740664">
                  <a:extLst>
                    <a:ext uri="{9D8B030D-6E8A-4147-A177-3AD203B41FA5}">
                      <a16:colId xmlns:a16="http://schemas.microsoft.com/office/drawing/2014/main" val="1057353906"/>
                    </a:ext>
                  </a:extLst>
                </a:gridCol>
                <a:gridCol w="740664">
                  <a:extLst>
                    <a:ext uri="{9D8B030D-6E8A-4147-A177-3AD203B41FA5}">
                      <a16:colId xmlns:a16="http://schemas.microsoft.com/office/drawing/2014/main" val="3676241908"/>
                    </a:ext>
                  </a:extLst>
                </a:gridCol>
                <a:gridCol w="740664">
                  <a:extLst>
                    <a:ext uri="{9D8B030D-6E8A-4147-A177-3AD203B41FA5}">
                      <a16:colId xmlns:a16="http://schemas.microsoft.com/office/drawing/2014/main" val="2389903687"/>
                    </a:ext>
                  </a:extLst>
                </a:gridCol>
                <a:gridCol w="740664">
                  <a:extLst>
                    <a:ext uri="{9D8B030D-6E8A-4147-A177-3AD203B41FA5}">
                      <a16:colId xmlns:a16="http://schemas.microsoft.com/office/drawing/2014/main" val="2411958679"/>
                    </a:ext>
                  </a:extLst>
                </a:gridCol>
                <a:gridCol w="740664">
                  <a:extLst>
                    <a:ext uri="{9D8B030D-6E8A-4147-A177-3AD203B41FA5}">
                      <a16:colId xmlns:a16="http://schemas.microsoft.com/office/drawing/2014/main" val="2645922729"/>
                    </a:ext>
                  </a:extLst>
                </a:gridCol>
                <a:gridCol w="740664">
                  <a:extLst>
                    <a:ext uri="{9D8B030D-6E8A-4147-A177-3AD203B41FA5}">
                      <a16:colId xmlns:a16="http://schemas.microsoft.com/office/drawing/2014/main" val="3445781641"/>
                    </a:ext>
                  </a:extLst>
                </a:gridCol>
                <a:gridCol w="740664">
                  <a:extLst>
                    <a:ext uri="{9D8B030D-6E8A-4147-A177-3AD203B41FA5}">
                      <a16:colId xmlns:a16="http://schemas.microsoft.com/office/drawing/2014/main" val="2697981109"/>
                    </a:ext>
                  </a:extLst>
                </a:gridCol>
                <a:gridCol w="740664">
                  <a:extLst>
                    <a:ext uri="{9D8B030D-6E8A-4147-A177-3AD203B41FA5}">
                      <a16:colId xmlns:a16="http://schemas.microsoft.com/office/drawing/2014/main" val="2677638724"/>
                    </a:ext>
                  </a:extLst>
                </a:gridCol>
                <a:gridCol w="740664">
                  <a:extLst>
                    <a:ext uri="{9D8B030D-6E8A-4147-A177-3AD203B41FA5}">
                      <a16:colId xmlns:a16="http://schemas.microsoft.com/office/drawing/2014/main" val="211238534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181935757"/>
                  </a:ext>
                </a:extLst>
              </a:tr>
              <a:tr h="370840">
                <a:tc>
                  <a:txBody>
                    <a:bodyPr/>
                    <a:lstStyle/>
                    <a:p>
                      <a:r>
                        <a:rPr lang="en-US" sz="1000"/>
                        <a:t>Philadelphia Insurance Companies</a:t>
                      </a:r>
                      <a:endParaRPr lang="en-US" sz="1000"/>
                    </a:p>
                  </a:txBody>
                  <a:tcPr/>
                </a:tc>
                <a:tc>
                  <a:txBody>
                    <a:bodyPr/>
                    <a:lstStyle/>
                    <a:p>
                      <a:r>
                        <a:rPr lang="en-US" sz="1000"/>
                        <a:t>2897</a:t>
                      </a:r>
                      <a:endParaRPr lang="en-US" sz="1000"/>
                    </a:p>
                  </a:txBody>
                  <a:tcPr/>
                </a:tc>
                <a:tc>
                  <a:txBody>
                    <a:bodyPr/>
                    <a:lstStyle/>
                    <a:p>
                      <a:r>
                        <a:rPr lang="en-US" sz="1000"/>
                        <a:t>35</a:t>
                      </a:r>
                      <a:endParaRPr lang="en-US" sz="1000"/>
                    </a:p>
                  </a:txBody>
                  <a:tcPr/>
                </a:tc>
                <a:tc>
                  <a:txBody>
                    <a:bodyPr/>
                    <a:lstStyle/>
                    <a:p>
                      <a:r>
                        <a:rPr lang="en-US" sz="1000"/>
                        <a:t>22</a:t>
                      </a:r>
                      <a:endParaRPr lang="en-US" sz="1000"/>
                    </a:p>
                  </a:txBody>
                  <a:tcPr/>
                </a:tc>
                <a:tc>
                  <a:txBody>
                    <a:bodyPr/>
                    <a:lstStyle/>
                    <a:p>
                      <a:r>
                        <a:rPr lang="en-US" sz="1000"/>
                        <a:t>337</a:t>
                      </a:r>
                      <a:endParaRPr lang="en-US" sz="1000"/>
                    </a:p>
                  </a:txBody>
                  <a:tcPr/>
                </a:tc>
                <a:tc>
                  <a:txBody>
                    <a:bodyPr/>
                    <a:lstStyle/>
                    <a:p>
                      <a:r>
                        <a:rPr lang="en-US" sz="1000"/>
                        <a:t>32</a:t>
                      </a:r>
                      <a:endParaRPr lang="en-US" sz="1000"/>
                    </a:p>
                  </a:txBody>
                  <a:tcPr/>
                </a:tc>
                <a:tc>
                  <a:txBody>
                    <a:bodyPr/>
                    <a:lstStyle/>
                    <a:p>
                      <a:r>
                        <a:rPr lang="en-US" sz="1000"/>
                        <a:t>25</a:t>
                      </a:r>
                      <a:endParaRPr lang="en-US" sz="1000"/>
                    </a:p>
                  </a:txBody>
                  <a:tcPr/>
                </a:tc>
                <a:tc>
                  <a:txBody>
                    <a:bodyPr/>
                    <a:lstStyle/>
                    <a:p>
                      <a:r>
                        <a:rPr lang="en-US" sz="1000"/>
                        <a:t>3</a:t>
                      </a:r>
                      <a:endParaRPr lang="en-US" sz="1000"/>
                    </a:p>
                  </a:txBody>
                  <a:tcPr/>
                </a:tc>
                <a:tc>
                  <a:txBody>
                    <a:bodyPr/>
                    <a:lstStyle/>
                    <a:p>
                      <a:r>
                        <a:rPr lang="en-US" sz="1000"/>
                        <a:t>0.6221%</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726139904"/>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0070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98012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280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8957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0121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9194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5590304"/>
                    </a:ext>
                  </a:extLst>
                </a:gridCol>
                <a:gridCol w="658368">
                  <a:extLst>
                    <a:ext uri="{9D8B030D-6E8A-4147-A177-3AD203B41FA5}">
                      <a16:colId xmlns:a16="http://schemas.microsoft.com/office/drawing/2014/main" val="1592085662"/>
                    </a:ext>
                  </a:extLst>
                </a:gridCol>
                <a:gridCol w="658368">
                  <a:extLst>
                    <a:ext uri="{9D8B030D-6E8A-4147-A177-3AD203B41FA5}">
                      <a16:colId xmlns:a16="http://schemas.microsoft.com/office/drawing/2014/main" val="1191949690"/>
                    </a:ext>
                  </a:extLst>
                </a:gridCol>
                <a:gridCol w="658368">
                  <a:extLst>
                    <a:ext uri="{9D8B030D-6E8A-4147-A177-3AD203B41FA5}">
                      <a16:colId xmlns:a16="http://schemas.microsoft.com/office/drawing/2014/main" val="137509003"/>
                    </a:ext>
                  </a:extLst>
                </a:gridCol>
                <a:gridCol w="658368">
                  <a:extLst>
                    <a:ext uri="{9D8B030D-6E8A-4147-A177-3AD203B41FA5}">
                      <a16:colId xmlns:a16="http://schemas.microsoft.com/office/drawing/2014/main" val="798835660"/>
                    </a:ext>
                  </a:extLst>
                </a:gridCol>
                <a:gridCol w="658368">
                  <a:extLst>
                    <a:ext uri="{9D8B030D-6E8A-4147-A177-3AD203B41FA5}">
                      <a16:colId xmlns:a16="http://schemas.microsoft.com/office/drawing/2014/main" val="2568025874"/>
                    </a:ext>
                  </a:extLst>
                </a:gridCol>
                <a:gridCol w="658368">
                  <a:extLst>
                    <a:ext uri="{9D8B030D-6E8A-4147-A177-3AD203B41FA5}">
                      <a16:colId xmlns:a16="http://schemas.microsoft.com/office/drawing/2014/main" val="1919999943"/>
                    </a:ext>
                  </a:extLst>
                </a:gridCol>
                <a:gridCol w="658368">
                  <a:extLst>
                    <a:ext uri="{9D8B030D-6E8A-4147-A177-3AD203B41FA5}">
                      <a16:colId xmlns:a16="http://schemas.microsoft.com/office/drawing/2014/main" val="89432646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203102327"/>
                  </a:ext>
                </a:extLst>
              </a:tr>
              <a:tr h="370840">
                <a:tc>
                  <a:txBody>
                    <a:bodyPr/>
                    <a:lstStyle/>
                    <a:p>
                      <a:r>
                        <a:rPr lang="en-US" sz="1000" b="1"/>
                        <a:t>Philadelphia Insurance Companies - 2016-11-17 09:03:36</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53</a:t>
                      </a:r>
                      <a:endParaRPr lang="en-US" sz="1000"/>
                    </a:p>
                  </a:txBody>
                  <a:tcPr/>
                </a:tc>
                <a:tc>
                  <a:txBody>
                    <a:bodyPr/>
                    <a:lstStyle/>
                    <a:p>
                      <a:r>
                        <a:rPr lang="en-US" sz="1000"/>
                        <a:t>47</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1.8377%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88285308"/>
                  </a:ext>
                </a:extLst>
              </a:tr>
              <a:tr h="370840">
                <a:tc>
                  <a:txBody>
                    <a:bodyPr/>
                    <a:lstStyle/>
                    <a:p>
                      <a:r>
                        <a:rPr lang="en-US" sz="1000" b="1"/>
                        <a:t>Philadelphia Insurance Companies - 2016-11-14 13:41:23</a:t>
                      </a:r>
                      <a:r>
                        <a:rPr lang="en-US" sz="1000"/>
                        <a:t>
PHLY's Office of the CEO put on aprons &amp; served employees a catered lunch to thank those who played a key role in raising $54,000 for the Children's Hospital of Philadelphia in September.</a:t>
                      </a:r>
                      <a:endParaRPr lang="en-US" sz="1000"/>
                    </a:p>
                  </a:txBody>
                  <a:tcPr/>
                </a:tc>
                <a:tc>
                  <a:txBody>
                    <a:bodyPr/>
                    <a:lstStyle/>
                    <a:p>
                      <a:r>
                        <a:rPr lang="en-US" sz="1000"/>
                        <a:t>47</a:t>
                      </a:r>
                      <a:endParaRPr lang="en-US" sz="1000"/>
                    </a:p>
                  </a:txBody>
                  <a:tcPr/>
                </a:tc>
                <a:tc>
                  <a:txBody>
                    <a:bodyPr/>
                    <a:lstStyle/>
                    <a:p>
                      <a:r>
                        <a:rPr lang="en-US" sz="1000"/>
                        <a:t>43</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1.6314%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12017593"/>
                  </a:ext>
                </a:extLst>
              </a:tr>
              <a:tr h="370840">
                <a:tc>
                  <a:txBody>
                    <a:bodyPr/>
                    <a:lstStyle/>
                    <a:p>
                      <a:r>
                        <a:rPr lang="en-US" sz="1000" b="1"/>
                        <a:t>Philadelphia Insurance Companies - 2016-11-04 10:23:32</a:t>
                      </a:r>
                      <a:r>
                        <a:rPr lang="en-US" sz="1000"/>
                        <a:t>
Congratulations to our VP of Customer Service Operations Carrie Santonastaso for being a winner of Insurance Networking News' Women in Insurance Leadership Award!</a:t>
                      </a:r>
                      <a:endParaRPr lang="en-US" sz="1000"/>
                    </a:p>
                  </a:txBody>
                  <a:tcPr/>
                </a:tc>
                <a:tc>
                  <a:txBody>
                    <a:bodyPr/>
                    <a:lstStyle/>
                    <a:p>
                      <a:r>
                        <a:rPr lang="en-US" sz="1000"/>
                        <a:t>41</a:t>
                      </a:r>
                      <a:endParaRPr lang="en-US" sz="1000"/>
                    </a:p>
                  </a:txBody>
                  <a:tcPr/>
                </a:tc>
                <a:tc>
                  <a:txBody>
                    <a:bodyPr/>
                    <a:lstStyle/>
                    <a:p>
                      <a:r>
                        <a:rPr lang="en-US" sz="1000"/>
                        <a:t>36</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1.4301%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5144812"/>
                  </a:ext>
                </a:extLst>
              </a:tr>
              <a:tr h="370840">
                <a:tc>
                  <a:txBody>
                    <a:bodyPr/>
                    <a:lstStyle/>
                    <a:p>
                      <a:r>
                        <a:rPr lang="en-US" sz="1000" b="1"/>
                        <a:t>Philadelphia Insurance Companies - 2016-11-01 09:27:17</a:t>
                      </a:r>
                      <a:r>
                        <a:rPr lang="en-US" sz="1000"/>
                        <a:t>
Forty PHLY women attended our Women's Leadership Networking Event at the National Liberty Museum in Philadelphia. Members of our senior leadership held discussions on topics related to women in the workplace.</a:t>
                      </a:r>
                      <a:endParaRPr lang="en-US" sz="1000"/>
                    </a:p>
                  </a:txBody>
                  <a:tcPr/>
                </a:tc>
                <a:tc>
                  <a:txBody>
                    <a:bodyPr/>
                    <a:lstStyle/>
                    <a:p>
                      <a:r>
                        <a:rPr lang="en-US" sz="1000"/>
                        <a:t>32</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1.1169%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6787989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812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7701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90097634"/>
                    </a:ext>
                  </a:extLst>
                </a:gridCol>
                <a:gridCol w="987552">
                  <a:extLst>
                    <a:ext uri="{9D8B030D-6E8A-4147-A177-3AD203B41FA5}">
                      <a16:colId xmlns:a16="http://schemas.microsoft.com/office/drawing/2014/main" val="3176450902"/>
                    </a:ext>
                  </a:extLst>
                </a:gridCol>
                <a:gridCol w="987552">
                  <a:extLst>
                    <a:ext uri="{9D8B030D-6E8A-4147-A177-3AD203B41FA5}">
                      <a16:colId xmlns:a16="http://schemas.microsoft.com/office/drawing/2014/main" val="2772742891"/>
                    </a:ext>
                  </a:extLst>
                </a:gridCol>
                <a:gridCol w="987552">
                  <a:extLst>
                    <a:ext uri="{9D8B030D-6E8A-4147-A177-3AD203B41FA5}">
                      <a16:colId xmlns:a16="http://schemas.microsoft.com/office/drawing/2014/main" val="882093868"/>
                    </a:ext>
                  </a:extLst>
                </a:gridCol>
                <a:gridCol w="987552">
                  <a:extLst>
                    <a:ext uri="{9D8B030D-6E8A-4147-A177-3AD203B41FA5}">
                      <a16:colId xmlns:a16="http://schemas.microsoft.com/office/drawing/2014/main" val="2990352757"/>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07752833"/>
                  </a:ext>
                </a:extLst>
              </a:tr>
              <a:tr h="370840">
                <a:tc>
                  <a:txBody>
                    <a:bodyPr/>
                    <a:lstStyle/>
                    <a:p>
                      <a:r>
                        <a:rPr lang="en-US" sz="1000" b="1"/>
                        <a:t>Philadelphia Insurance Companies - 2016-11-21 11:22:32</a:t>
                      </a:r>
                      <a:r>
                        <a:rPr lang="en-US" sz="1000"/>
                        <a:t>
Congratulations to PHLY Chairman Jamie Maguire for receiving Saint Joseph’s University’s Shield of Loyola Award. The award is presented to a distinguished alumnus for remarkable professional success, a life reflective of the values of St. Ignatius Loyola, and unparalleled loyalty to the University. Read Jamie's story here: http://bit.ly/2f90FM2</a:t>
                      </a:r>
                      <a:endParaRPr lang="en-US" sz="1000"/>
                    </a:p>
                  </a:txBody>
                  <a:tcPr/>
                </a:tc>
                <a:tc>
                  <a:txBody>
                    <a:bodyPr/>
                    <a:lstStyle/>
                    <a:p>
                      <a:r>
                        <a:rPr lang="en-US" sz="1000"/>
                        <a:t>148</a:t>
                      </a:r>
                      <a:endParaRPr lang="en-US" sz="1000"/>
                    </a:p>
                  </a:txBody>
                  <a:tcPr/>
                </a:tc>
                <a:tc>
                  <a:txBody>
                    <a:bodyPr/>
                    <a:lstStyle/>
                    <a:p>
                      <a:r>
                        <a:rPr lang="en-US" sz="1000"/>
                        <a:t>4</a:t>
                      </a:r>
                      <a:endParaRPr lang="en-US" sz="1000"/>
                    </a:p>
                  </a:txBody>
                  <a:tcPr/>
                </a:tc>
                <a:tc>
                  <a:txBody>
                    <a:bodyPr/>
                    <a:lstStyle/>
                    <a:p>
                      <a:r>
                        <a:rPr lang="en-US" sz="1000"/>
                        <a:t>1.3279%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255897651"/>
                  </a:ext>
                </a:extLst>
              </a:tr>
              <a:tr h="370840">
                <a:tc>
                  <a:txBody>
                    <a:bodyPr/>
                    <a:lstStyle/>
                    <a:p>
                      <a:r>
                        <a:rPr lang="en-US" sz="1000" b="1"/>
                        <a:t>Philadelphia Insurance Companies - 2016-11-01 15:35:40</a:t>
                      </a:r>
                      <a:r>
                        <a:rPr lang="en-US" sz="1000"/>
                        <a:t>
Our Women's Leadership Series hosted a Women's Networking Event at the National Liberty Museum in Philadelphia. 40 PHLY employees attended and sat in on discussion groups with Sr. Leadership!</a:t>
                      </a:r>
                      <a:endParaRPr lang="en-US" sz="1000"/>
                    </a:p>
                  </a:txBody>
                  <a:tcPr/>
                </a:tc>
                <a:tc>
                  <a:txBody>
                    <a:bodyPr/>
                    <a:lstStyle/>
                    <a:p>
                      <a:r>
                        <a:rPr lang="en-US" sz="1000"/>
                        <a:t>97</a:t>
                      </a:r>
                      <a:endParaRPr lang="en-US" sz="1000"/>
                    </a:p>
                  </a:txBody>
                  <a:tcPr/>
                </a:tc>
                <a:tc>
                  <a:txBody>
                    <a:bodyPr/>
                    <a:lstStyle/>
                    <a:p>
                      <a:r>
                        <a:rPr lang="en-US" sz="1000"/>
                        <a:t>2</a:t>
                      </a:r>
                      <a:endParaRPr lang="en-US" sz="1000"/>
                    </a:p>
                  </a:txBody>
                  <a:tcPr/>
                </a:tc>
                <a:tc>
                  <a:txBody>
                    <a:bodyPr/>
                    <a:lstStyle/>
                    <a:p>
                      <a:r>
                        <a:rPr lang="en-US" sz="1000"/>
                        <a:t>0.8705%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9654338"/>
                  </a:ext>
                </a:extLst>
              </a:tr>
              <a:tr h="370840">
                <a:tc>
                  <a:txBody>
                    <a:bodyPr/>
                    <a:lstStyle/>
                    <a:p>
                      <a:r>
                        <a:rPr lang="en-US" sz="1000" b="1"/>
                        <a:t>Philadelphia Insurance Companies - 2016-11-03 16:44:25</a:t>
                      </a:r>
                      <a:r>
                        <a:rPr lang="en-US" sz="1000"/>
                        <a:t>
Carrie Santonastaso, VP of Customer Service and member of PHLY’s Women’s Leader Series, was featured as the guest speaker in Temple University’s Gamma Iota Sigma Executive Speaker Series, focused on “Powerful Women in Insurance”. Carrie addressed the students on her experiences, “Adapting to win.”</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0.7469%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594735593"/>
                  </a:ext>
                </a:extLst>
              </a:tr>
              <a:tr h="370840">
                <a:tc>
                  <a:txBody>
                    <a:bodyPr/>
                    <a:lstStyle/>
                    <a:p>
                      <a:r>
                        <a:rPr lang="en-US" sz="1000" b="1"/>
                        <a:t>Philadelphia Insurance Companies - 2016-11-14 13:45:02</a:t>
                      </a:r>
                      <a:r>
                        <a:rPr lang="en-US" sz="1000"/>
                        <a:t>
PHLY was the proud recipient of the Kidsbridge Humanitarian Award. Kidsbridge is a non-profit organization dedicated to bullying prevention, character education, tolerance and the celebration of human diversity.</a:t>
                      </a:r>
                      <a:endParaRPr lang="en-US" sz="1000"/>
                    </a:p>
                  </a:txBody>
                  <a:tcPr/>
                </a:tc>
                <a:tc>
                  <a:txBody>
                    <a:bodyPr/>
                    <a:lstStyle/>
                    <a:p>
                      <a:r>
                        <a:rPr lang="en-US" sz="1000"/>
                        <a:t>63</a:t>
                      </a:r>
                      <a:endParaRPr lang="en-US" sz="1000"/>
                    </a:p>
                  </a:txBody>
                  <a:tcPr/>
                </a:tc>
                <a:tc>
                  <a:txBody>
                    <a:bodyPr/>
                    <a:lstStyle/>
                    <a:p>
                      <a:r>
                        <a:rPr lang="en-US" sz="1000"/>
                        <a:t>2</a:t>
                      </a:r>
                      <a:endParaRPr lang="en-US" sz="1000"/>
                    </a:p>
                  </a:txBody>
                  <a:tcPr/>
                </a:tc>
                <a:tc>
                  <a:txBody>
                    <a:bodyPr/>
                    <a:lstStyle/>
                    <a:p>
                      <a:r>
                        <a:rPr lang="en-US" sz="1000"/>
                        <a:t>0.5695%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726795528"/>
                  </a:ext>
                </a:extLst>
              </a:tr>
              <a:tr h="370840">
                <a:tc>
                  <a:txBody>
                    <a:bodyPr/>
                    <a:lstStyle/>
                    <a:p>
                      <a:r>
                        <a:rPr lang="en-US" sz="1000" b="1"/>
                        <a:t>Philadelphia Insurance Companies - 2016-11-17 16:33:16</a:t>
                      </a:r>
                      <a:r>
                        <a:rPr lang="en-US" sz="1000"/>
                        <a:t>
PHLY participated in the Impact NW Coat Drive to help collect 1,105 total donated items including 252 coats, hats, gloves, clothing, etc. and deliver 44 boxes to Impact NW!</a:t>
                      </a:r>
                      <a:endParaRPr lang="en-US" sz="1000"/>
                    </a:p>
                  </a:txBody>
                  <a:tcPr/>
                </a:tc>
                <a:tc>
                  <a:txBody>
                    <a:bodyPr/>
                    <a:lstStyle/>
                    <a:p>
                      <a:r>
                        <a:rPr lang="en-US" sz="1000"/>
                        <a:t>54</a:t>
                      </a:r>
                      <a:endParaRPr lang="en-US" sz="1000"/>
                    </a:p>
                  </a:txBody>
                  <a:tcPr/>
                </a:tc>
                <a:tc>
                  <a:txBody>
                    <a:bodyPr/>
                    <a:lstStyle/>
                    <a:p>
                      <a:r>
                        <a:rPr lang="en-US" sz="1000"/>
                        <a:t>2</a:t>
                      </a:r>
                      <a:endParaRPr lang="en-US" sz="1000"/>
                    </a:p>
                  </a:txBody>
                  <a:tcPr/>
                </a:tc>
                <a:tc>
                  <a:txBody>
                    <a:bodyPr/>
                    <a:lstStyle/>
                    <a:p>
                      <a:r>
                        <a:rPr lang="en-US" sz="1000"/>
                        <a:t>0.4901%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786888456"/>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188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and Retweeted Tweets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5960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72856339"/>
                    </a:ext>
                  </a:extLst>
                </a:gridCol>
                <a:gridCol w="822960">
                  <a:extLst>
                    <a:ext uri="{9D8B030D-6E8A-4147-A177-3AD203B41FA5}">
                      <a16:colId xmlns:a16="http://schemas.microsoft.com/office/drawing/2014/main" val="1487644708"/>
                    </a:ext>
                  </a:extLst>
                </a:gridCol>
                <a:gridCol w="822960">
                  <a:extLst>
                    <a:ext uri="{9D8B030D-6E8A-4147-A177-3AD203B41FA5}">
                      <a16:colId xmlns:a16="http://schemas.microsoft.com/office/drawing/2014/main" val="1388902261"/>
                    </a:ext>
                  </a:extLst>
                </a:gridCol>
                <a:gridCol w="822960">
                  <a:extLst>
                    <a:ext uri="{9D8B030D-6E8A-4147-A177-3AD203B41FA5}">
                      <a16:colId xmlns:a16="http://schemas.microsoft.com/office/drawing/2014/main" val="2022482372"/>
                    </a:ext>
                  </a:extLst>
                </a:gridCol>
                <a:gridCol w="822960">
                  <a:extLst>
                    <a:ext uri="{9D8B030D-6E8A-4147-A177-3AD203B41FA5}">
                      <a16:colId xmlns:a16="http://schemas.microsoft.com/office/drawing/2014/main" val="2307558977"/>
                    </a:ext>
                  </a:extLst>
                </a:gridCol>
                <a:gridCol w="822960">
                  <a:extLst>
                    <a:ext uri="{9D8B030D-6E8A-4147-A177-3AD203B41FA5}">
                      <a16:colId xmlns:a16="http://schemas.microsoft.com/office/drawing/2014/main" val="2405031953"/>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826149813"/>
                  </a:ext>
                </a:extLst>
              </a:tr>
              <a:tr h="370840">
                <a:tc>
                  <a:txBody>
                    <a:bodyPr/>
                    <a:lstStyle/>
                    <a:p>
                      <a:r>
                        <a:rPr lang="en-US" sz="1000" b="1"/>
                        <a:t>@PHLYINS - 2016-11-16 11:28:58</a:t>
                      </a:r>
                      <a:r>
                        <a:rPr lang="en-US" sz="1000"/>
                        <a:t>
Congrats to PHLY Chairman Jamie Maguire for receiving @SaintJosephs Shield of Loyola Award. Read Jamie's story here… https://t.co/04BRuhZsNh</a:t>
                      </a:r>
                      <a:endParaRPr lang="en-US" sz="1000"/>
                    </a:p>
                  </a:txBody>
                  <a:tcPr/>
                </a:tc>
                <a:tc>
                  <a:txBody>
                    <a:bodyPr/>
                    <a:lstStyle/>
                    <a:p>
                      <a:r>
                        <a:rPr lang="en-US" sz="1000"/>
                        <a:t>No</a:t>
                      </a:r>
                      <a:endParaRPr lang="en-US" sz="1000"/>
                    </a:p>
                  </a:txBody>
                  <a:tcPr/>
                </a:tc>
                <a:tc>
                  <a:txBody>
                    <a:bodyPr/>
                    <a:lstStyle/>
                    <a:p>
                      <a:r>
                        <a:rPr lang="en-US" sz="1000"/>
                        <a:t>5</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0.9758%</a:t>
                      </a:r>
                      <a:endParaRPr lang="en-US" sz="1000"/>
                    </a:p>
                  </a:txBody>
                  <a:tcPr/>
                </a:tc>
                <a:extLst>
                  <a:ext uri="{0D108BD9-81ED-4DB2-BD59-A6C34878D82A}">
                    <a16:rowId xmlns:a16="http://schemas.microsoft.com/office/drawing/2014/main" val="2296727396"/>
                  </a:ext>
                </a:extLst>
              </a:tr>
              <a:tr h="370840">
                <a:tc>
                  <a:txBody>
                    <a:bodyPr/>
                    <a:lstStyle/>
                    <a:p>
                      <a:r>
                        <a:rPr lang="en-US" sz="1000" b="1"/>
                        <a:t>@PHLYINS - 2016-11-11 08:35:00</a:t>
                      </a:r>
                      <a:r>
                        <a:rPr lang="en-US" sz="1000"/>
                        <a:t>
On #VeteransDay we acknowledge the sacrifices made by those who have served our country and we thank them for their… https://t.co/2EUSjBRF1Y</a:t>
                      </a:r>
                      <a:endParaRPr lang="en-US" sz="1000"/>
                    </a:p>
                  </a:txBody>
                  <a:tcPr/>
                </a:tc>
                <a:tc>
                  <a:txBody>
                    <a:bodyPr/>
                    <a:lstStyle/>
                    <a:p>
                      <a:r>
                        <a:rPr lang="en-US" sz="1000"/>
                        <a:t>No</a:t>
                      </a:r>
                      <a:endParaRPr lang="en-US" sz="1000"/>
                    </a:p>
                  </a:txBody>
                  <a:tcPr/>
                </a:tc>
                <a:tc>
                  <a:txBody>
                    <a:bodyPr/>
                    <a:lstStyle/>
                    <a:p>
                      <a:r>
                        <a:rPr lang="en-US" sz="1000"/>
                        <a:t>3</a:t>
                      </a:r>
                      <a:endParaRPr lang="en-US" sz="1000"/>
                    </a:p>
                  </a:txBody>
                  <a:tcPr/>
                </a:tc>
                <a:tc>
                  <a:txBody>
                    <a:bodyPr/>
                    <a:lstStyle/>
                    <a:p>
                      <a:r>
                        <a:rPr lang="en-US" sz="1000"/>
                        <a:t>7</a:t>
                      </a:r>
                      <a:endParaRPr lang="en-US" sz="1000"/>
                    </a:p>
                  </a:txBody>
                  <a:tcPr/>
                </a:tc>
                <a:tc>
                  <a:txBody>
                    <a:bodyPr/>
                    <a:lstStyle/>
                    <a:p>
                      <a:r>
                        <a:rPr lang="en-US" sz="1000"/>
                        <a:t>1</a:t>
                      </a:r>
                      <a:endParaRPr lang="en-US" sz="1000"/>
                    </a:p>
                  </a:txBody>
                  <a:tcPr/>
                </a:tc>
                <a:tc>
                  <a:txBody>
                    <a:bodyPr/>
                    <a:lstStyle/>
                    <a:p>
                      <a:r>
                        <a:rPr lang="en-US" sz="1000"/>
                        <a:t>0.4663%</a:t>
                      </a:r>
                      <a:endParaRPr lang="en-US" sz="1000"/>
                    </a:p>
                  </a:txBody>
                  <a:tcPr/>
                </a:tc>
                <a:extLst>
                  <a:ext uri="{0D108BD9-81ED-4DB2-BD59-A6C34878D82A}">
                    <a16:rowId xmlns:a16="http://schemas.microsoft.com/office/drawing/2014/main" val="2490326089"/>
                  </a:ext>
                </a:extLst>
              </a:tr>
              <a:tr h="370840">
                <a:tc>
                  <a:txBody>
                    <a:bodyPr/>
                    <a:lstStyle/>
                    <a:p>
                      <a:r>
                        <a:rPr lang="en-US" sz="1000" b="1"/>
                        <a:t>@PHLYINS - 2016-11-03 09:04:38</a:t>
                      </a:r>
                      <a:r>
                        <a:rPr lang="en-US" sz="1000"/>
                        <a:t>
40 PHLY women joined in important discussions at our Women's Leadership Networking Event at the National Liberty Mu… https://t.co/Vg7wAyfK0O</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0.2979%</a:t>
                      </a:r>
                      <a:endParaRPr lang="en-US" sz="1000"/>
                    </a:p>
                  </a:txBody>
                  <a:tcPr/>
                </a:tc>
                <a:extLst>
                  <a:ext uri="{0D108BD9-81ED-4DB2-BD59-A6C34878D82A}">
                    <a16:rowId xmlns:a16="http://schemas.microsoft.com/office/drawing/2014/main" val="2917673179"/>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309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Mentions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5445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63650421"/>
                    </a:ext>
                  </a:extLst>
                </a:gridCol>
                <a:gridCol w="822960">
                  <a:extLst>
                    <a:ext uri="{9D8B030D-6E8A-4147-A177-3AD203B41FA5}">
                      <a16:colId xmlns:a16="http://schemas.microsoft.com/office/drawing/2014/main" val="526403580"/>
                    </a:ext>
                  </a:extLst>
                </a:gridCol>
                <a:gridCol w="822960">
                  <a:extLst>
                    <a:ext uri="{9D8B030D-6E8A-4147-A177-3AD203B41FA5}">
                      <a16:colId xmlns:a16="http://schemas.microsoft.com/office/drawing/2014/main" val="254223243"/>
                    </a:ext>
                  </a:extLst>
                </a:gridCol>
                <a:gridCol w="1645920">
                  <a:extLst>
                    <a:ext uri="{9D8B030D-6E8A-4147-A177-3AD203B41FA5}">
                      <a16:colId xmlns:a16="http://schemas.microsoft.com/office/drawing/2014/main" val="336107364"/>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2699924982"/>
                  </a:ext>
                </a:extLst>
              </a:tr>
              <a:tr h="370840">
                <a:tc>
                  <a:txBody>
                    <a:bodyPr/>
                    <a:lstStyle/>
                    <a:p>
                      <a:r>
                        <a:rPr lang="en-US" sz="1000" b="1"/>
                        <a:t>@PHLYINS</a:t>
                      </a:r>
                      <a:r>
                        <a:rPr lang="en-US" sz="1000"/>
                        <a:t> was mentioned by </a:t>
                      </a:r>
                      <a:r>
                        <a:rPr lang="en-US" sz="1000" b="1"/>
                        <a:t>@NHLFlyers - 2016-11-07 21:06:05</a:t>
                      </a:r>
                      <a:r>
                        <a:rPr lang="en-US" sz="1000"/>
                        <a:t>
Meet our @PHLYINS Community Teammate, Andrew Clark, who has raised $68,000 for the Leukemia &amp;amp; Lymphoma Society → https://t.co/LNZCe5Qfij</a:t>
                      </a:r>
                      <a:endParaRPr lang="en-US" sz="1000"/>
                    </a:p>
                  </a:txBody>
                  <a:tcPr/>
                </a:tc>
                <a:tc>
                  <a:txBody>
                    <a:bodyPr/>
                    <a:lstStyle/>
                    <a:p>
                      <a:r>
                        <a:rPr lang="en-US" sz="1000"/>
                        <a:t>17</a:t>
                      </a:r>
                      <a:endParaRPr lang="en-US" sz="1000"/>
                    </a:p>
                  </a:txBody>
                  <a:tcPr/>
                </a:tc>
                <a:tc>
                  <a:txBody>
                    <a:bodyPr/>
                    <a:lstStyle/>
                    <a:p>
                      <a:r>
                        <a:rPr lang="en-US" sz="1000"/>
                        <a:t>36</a:t>
                      </a:r>
                      <a:endParaRPr lang="en-US" sz="1000"/>
                    </a:p>
                  </a:txBody>
                  <a:tcPr/>
                </a:tc>
                <a:tc>
                  <a:txBody>
                    <a:bodyPr/>
                    <a:lstStyle/>
                    <a:p>
                      <a:r>
                        <a:rPr lang="en-US" sz="1000"/>
                        <a:t>11/08/2016 18:11:11</a:t>
                      </a:r>
                      <a:endParaRPr lang="en-US" sz="1000"/>
                    </a:p>
                  </a:txBody>
                  <a:tcPr/>
                </a:tc>
                <a:extLst>
                  <a:ext uri="{0D108BD9-81ED-4DB2-BD59-A6C34878D82A}">
                    <a16:rowId xmlns:a16="http://schemas.microsoft.com/office/drawing/2014/main" val="1345639828"/>
                  </a:ext>
                </a:extLst>
              </a:tr>
              <a:tr h="370840">
                <a:tc>
                  <a:txBody>
                    <a:bodyPr/>
                    <a:lstStyle/>
                    <a:p>
                      <a:r>
                        <a:rPr lang="en-US" sz="1000" b="1"/>
                        <a:t>@PHLYINS</a:t>
                      </a:r>
                      <a:r>
                        <a:rPr lang="en-US" sz="1000"/>
                        <a:t> was mentioned by </a:t>
                      </a:r>
                      <a:r>
                        <a:rPr lang="en-US" sz="1000" b="1"/>
                        <a:t>@NHLFlyers - 2016-11-14 15:02:29</a:t>
                      </a:r>
                      <a:r>
                        <a:rPr lang="en-US" sz="1000"/>
                        <a:t>
Meet our @PHLYINS Community Teammate, Steve Bennett, who was recognized for the work he does with veterans → https://t.co/q318FdFrDK</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11/15/2016 17:12:42</a:t>
                      </a:r>
                      <a:endParaRPr lang="en-US" sz="1000"/>
                    </a:p>
                  </a:txBody>
                  <a:tcPr/>
                </a:tc>
                <a:extLst>
                  <a:ext uri="{0D108BD9-81ED-4DB2-BD59-A6C34878D82A}">
                    <a16:rowId xmlns:a16="http://schemas.microsoft.com/office/drawing/2014/main" val="2473389439"/>
                  </a:ext>
                </a:extLst>
              </a:tr>
              <a:tr h="370840">
                <a:tc>
                  <a:txBody>
                    <a:bodyPr/>
                    <a:lstStyle/>
                    <a:p>
                      <a:r>
                        <a:rPr lang="en-US" sz="1000" b="1"/>
                        <a:t>@PHLYINS</a:t>
                      </a:r>
                      <a:r>
                        <a:rPr lang="en-US" sz="1000"/>
                        <a:t> was mentioned by </a:t>
                      </a:r>
                      <a:r>
                        <a:rPr lang="en-US" sz="1000" b="1"/>
                        <a:t>@NHLFlyers - 2016-11-02 14:13:38</a:t>
                      </a:r>
                      <a:r>
                        <a:rPr lang="en-US" sz="1000"/>
                        <a:t>
🎥 Meet our @PHLYINS Community Teammate, Turning Points For Children, a child welfare agency  → https://t.co/67Euhzv3fB</a:t>
                      </a:r>
                      <a:endParaRPr lang="en-US" sz="1000"/>
                    </a:p>
                  </a:txBody>
                  <a:tcPr/>
                </a:tc>
                <a:tc>
                  <a:txBody>
                    <a:bodyPr/>
                    <a:lstStyle/>
                    <a:p>
                      <a:r>
                        <a:rPr lang="en-US" sz="1000"/>
                        <a:t>7</a:t>
                      </a:r>
                      <a:endParaRPr lang="en-US" sz="1000"/>
                    </a:p>
                  </a:txBody>
                  <a:tcPr/>
                </a:tc>
                <a:tc>
                  <a:txBody>
                    <a:bodyPr/>
                    <a:lstStyle/>
                    <a:p>
                      <a:r>
                        <a:rPr lang="en-US" sz="1000"/>
                        <a:t>20</a:t>
                      </a:r>
                      <a:endParaRPr lang="en-US" sz="1000"/>
                    </a:p>
                  </a:txBody>
                  <a:tcPr/>
                </a:tc>
                <a:tc>
                  <a:txBody>
                    <a:bodyPr/>
                    <a:lstStyle/>
                    <a:p>
                      <a:r>
                        <a:rPr lang="en-US" sz="1000"/>
                        <a:t>11/02/2016 18:46:53</a:t>
                      </a:r>
                      <a:endParaRPr lang="en-US" sz="1000"/>
                    </a:p>
                  </a:txBody>
                  <a:tcPr/>
                </a:tc>
                <a:extLst>
                  <a:ext uri="{0D108BD9-81ED-4DB2-BD59-A6C34878D82A}">
                    <a16:rowId xmlns:a16="http://schemas.microsoft.com/office/drawing/2014/main" val="3675605148"/>
                  </a:ext>
                </a:extLst>
              </a:tr>
              <a:tr h="370840">
                <a:tc>
                  <a:txBody>
                    <a:bodyPr/>
                    <a:lstStyle/>
                    <a:p>
                      <a:r>
                        <a:rPr lang="en-US" sz="1000" b="1"/>
                        <a:t>@PHLYINS</a:t>
                      </a:r>
                      <a:r>
                        <a:rPr lang="en-US" sz="1000"/>
                        <a:t> was mentioned by </a:t>
                      </a:r>
                      <a:r>
                        <a:rPr lang="en-US" sz="1000" b="1"/>
                        <a:t>@SigmaChapter - 2016-11-02 17:03:19</a:t>
                      </a:r>
                      <a:r>
                        <a:rPr lang="en-US" sz="1000"/>
                        <a:t>
Huge Thanks to Carrie Santonastaso from @PHLYINS for a great presentation at our H. Wayne Snider Wednesday Speaker… https://t.co/pH8FyGukgT</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724234798"/>
                  </a:ext>
                </a:extLst>
              </a:tr>
              <a:tr h="370840">
                <a:tc>
                  <a:txBody>
                    <a:bodyPr/>
                    <a:lstStyle/>
                    <a:p>
                      <a:r>
                        <a:rPr lang="en-US" sz="1000" b="1"/>
                        <a:t>@PHLYINS</a:t>
                      </a:r>
                      <a:r>
                        <a:rPr lang="en-US" sz="1000"/>
                        <a:t> was mentioned by </a:t>
                      </a:r>
                      <a:r>
                        <a:rPr lang="en-US" sz="1000" b="1"/>
                        <a:t>@InsuranceCCO - 2016-11-18 16:47:11</a:t>
                      </a:r>
                      <a:r>
                        <a:rPr lang="en-US" sz="1000"/>
                        <a:t>
@Travelers @Progressive @Safecoinsurance @nycminsurance @PHLYINS @Uticanational @UticaFirstInsCo @msagroupins… https://t.co/KMSkqEKRT7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4274180757"/>
                  </a:ext>
                </a:extLst>
              </a:tr>
            </a:tbl>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80751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04625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2274598"/>
                    </a:ext>
                  </a:extLst>
                </a:gridCol>
                <a:gridCol w="2468880">
                  <a:extLst>
                    <a:ext uri="{9D8B030D-6E8A-4147-A177-3AD203B41FA5}">
                      <a16:colId xmlns:a16="http://schemas.microsoft.com/office/drawing/2014/main" val="854492250"/>
                    </a:ext>
                  </a:extLst>
                </a:gridCol>
                <a:gridCol w="2468880">
                  <a:extLst>
                    <a:ext uri="{9D8B030D-6E8A-4147-A177-3AD203B41FA5}">
                      <a16:colId xmlns:a16="http://schemas.microsoft.com/office/drawing/2014/main" val="3125119093"/>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3849174008"/>
                  </a:ext>
                </a:extLst>
              </a:tr>
              <a:tr h="370840">
                <a:tc>
                  <a:txBody>
                    <a:bodyPr/>
                    <a:lstStyle/>
                    <a:p>
                      <a:r>
                        <a:rPr lang="en-US" sz="1000"/>
                        <a:t>@TTFWatershed</a:t>
                      </a:r>
                      <a:endParaRPr lang="en-US" sz="1000"/>
                    </a:p>
                  </a:txBody>
                  <a:tcPr/>
                </a:tc>
                <a:tc>
                  <a:txBody>
                    <a:bodyPr/>
                    <a:lstStyle/>
                    <a:p>
                      <a:r>
                        <a:rPr lang="en-US" sz="1000"/>
                        <a:t>@PHLYINS (70)</a:t>
                      </a:r>
                      <a:endParaRPr lang="en-US" sz="1000"/>
                    </a:p>
                  </a:txBody>
                  <a:tcPr/>
                </a:tc>
                <a:tc>
                  <a:txBody>
                    <a:bodyPr/>
                    <a:lstStyle/>
                    <a:p>
                      <a:r>
                        <a:rPr lang="en-US" sz="1000"/>
                        <a:t>70</a:t>
                      </a:r>
                      <a:endParaRPr lang="en-US" sz="1000"/>
                    </a:p>
                  </a:txBody>
                  <a:tcPr/>
                </a:tc>
                <a:extLst>
                  <a:ext uri="{0D108BD9-81ED-4DB2-BD59-A6C34878D82A}">
                    <a16:rowId xmlns:a16="http://schemas.microsoft.com/office/drawing/2014/main" val="3222352150"/>
                  </a:ext>
                </a:extLst>
              </a:tr>
              <a:tr h="370840">
                <a:tc>
                  <a:txBody>
                    <a:bodyPr/>
                    <a:lstStyle/>
                    <a:p>
                      <a:r>
                        <a:rPr lang="en-US" sz="1000"/>
                        <a:t>@SilversSteve</a:t>
                      </a:r>
                      <a:endParaRPr lang="en-US" sz="1000"/>
                    </a:p>
                  </a:txBody>
                  <a:tcPr/>
                </a:tc>
                <a:tc>
                  <a:txBody>
                    <a:bodyPr/>
                    <a:lstStyle/>
                    <a:p>
                      <a:r>
                        <a:rPr lang="en-US" sz="1000"/>
                        <a:t>@PHLYINS (69)</a:t>
                      </a:r>
                      <a:endParaRPr lang="en-US" sz="1000"/>
                    </a:p>
                  </a:txBody>
                  <a:tcPr/>
                </a:tc>
                <a:tc>
                  <a:txBody>
                    <a:bodyPr/>
                    <a:lstStyle/>
                    <a:p>
                      <a:r>
                        <a:rPr lang="en-US" sz="1000"/>
                        <a:t>69</a:t>
                      </a:r>
                      <a:endParaRPr lang="en-US" sz="1000"/>
                    </a:p>
                  </a:txBody>
                  <a:tcPr/>
                </a:tc>
                <a:extLst>
                  <a:ext uri="{0D108BD9-81ED-4DB2-BD59-A6C34878D82A}">
                    <a16:rowId xmlns:a16="http://schemas.microsoft.com/office/drawing/2014/main" val="3686509854"/>
                  </a:ext>
                </a:extLst>
              </a:tr>
              <a:tr h="370840">
                <a:tc>
                  <a:txBody>
                    <a:bodyPr/>
                    <a:lstStyle/>
                    <a:p>
                      <a:r>
                        <a:rPr lang="en-US" sz="1000"/>
                        <a:t>@AMBestCo</a:t>
                      </a:r>
                      <a:endParaRPr lang="en-US" sz="1000"/>
                    </a:p>
                  </a:txBody>
                  <a:tcPr/>
                </a:tc>
                <a:tc>
                  <a:txBody>
                    <a:bodyPr/>
                    <a:lstStyle/>
                    <a:p>
                      <a:r>
                        <a:rPr lang="en-US" sz="1000"/>
                        <a:t>@PHLYINS (40)</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1956460360"/>
                  </a:ext>
                </a:extLst>
              </a:tr>
              <a:tr h="370840">
                <a:tc>
                  <a:txBody>
                    <a:bodyPr/>
                    <a:lstStyle/>
                    <a:p>
                      <a:r>
                        <a:rPr lang="en-US" sz="1000"/>
                        <a:t>@City_Ave</a:t>
                      </a:r>
                      <a:endParaRPr lang="en-US" sz="1000"/>
                    </a:p>
                  </a:txBody>
                  <a:tcPr/>
                </a:tc>
                <a:tc>
                  <a:txBody>
                    <a:bodyPr/>
                    <a:lstStyle/>
                    <a:p>
                      <a:r>
                        <a:rPr lang="en-US" sz="1000"/>
                        <a:t>@PHLYINS (22)</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2970425912"/>
                  </a:ext>
                </a:extLst>
              </a:tr>
              <a:tr h="370840">
                <a:tc>
                  <a:txBody>
                    <a:bodyPr/>
                    <a:lstStyle/>
                    <a:p>
                      <a:r>
                        <a:rPr lang="en-US" sz="1000"/>
                        <a:t>@TTF_TAs</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334343089"/>
                  </a:ext>
                </a:extLst>
              </a:tr>
              <a:tr h="370840">
                <a:tc>
                  <a:txBody>
                    <a:bodyPr/>
                    <a:lstStyle/>
                    <a:p>
                      <a:r>
                        <a:rPr lang="en-US" sz="1000"/>
                        <a:t>@unionledger</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535130714"/>
                  </a:ext>
                </a:extLst>
              </a:tr>
              <a:tr h="370840">
                <a:tc>
                  <a:txBody>
                    <a:bodyPr/>
                    <a:lstStyle/>
                    <a:p>
                      <a:r>
                        <a:rPr lang="en-US" sz="1000"/>
                        <a:t>@PhilaUnion</a:t>
                      </a:r>
                      <a:endParaRPr lang="en-US" sz="1000"/>
                    </a:p>
                  </a:txBody>
                  <a:tcPr/>
                </a:tc>
                <a:tc>
                  <a:txBody>
                    <a:bodyPr/>
                    <a:lstStyle/>
                    <a:p>
                      <a:r>
                        <a:rPr lang="en-US" sz="1000"/>
                        <a:t>@PHLYINS (11)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740854368"/>
                  </a:ext>
                </a:extLst>
              </a:tr>
              <a:tr h="370840">
                <a:tc>
                  <a:txBody>
                    <a:bodyPr/>
                    <a:lstStyle/>
                    <a:p>
                      <a:r>
                        <a:rPr lang="en-US" sz="1000"/>
                        <a:t>@PreventingAbuse</a:t>
                      </a:r>
                      <a:endParaRPr lang="en-US" sz="1000"/>
                    </a:p>
                  </a:txBody>
                  <a:tcPr/>
                </a:tc>
                <a:tc>
                  <a:txBody>
                    <a:bodyPr/>
                    <a:lstStyle/>
                    <a:p>
                      <a:r>
                        <a:rPr lang="en-US" sz="1000"/>
                        <a:t>@PHLYINS (8)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432170793"/>
                  </a:ext>
                </a:extLst>
              </a:tr>
              <a:tr h="370840">
                <a:tc>
                  <a:txBody>
                    <a:bodyPr/>
                    <a:lstStyle/>
                    <a:p>
                      <a:r>
                        <a:rPr lang="en-US" sz="1000"/>
                        <a:t>@LawleyInsurance</a:t>
                      </a:r>
                      <a:endParaRPr lang="en-US" sz="1000"/>
                    </a:p>
                  </a:txBody>
                  <a:tcPr/>
                </a:tc>
                <a:tc>
                  <a:txBody>
                    <a:bodyPr/>
                    <a:lstStyle/>
                    <a:p>
                      <a:r>
                        <a:rPr lang="en-US" sz="1000"/>
                        <a:t>@PHLYINS (7)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909604060"/>
                  </a:ext>
                </a:extLst>
              </a:tr>
              <a:tr h="370840">
                <a:tc>
                  <a:txBody>
                    <a:bodyPr/>
                    <a:lstStyle/>
                    <a:p>
                      <a:r>
                        <a:rPr lang="en-US" sz="1000"/>
                        <a:t>@JeniciaKnox</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40483119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5393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584</Words>
  <Application>Microsoft Office PowerPoint</Application>
  <PresentationFormat>On-screen Show (4:3)</PresentationFormat>
  <Paragraphs>266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PHLY Social Media</vt:lpstr>
      <vt:lpstr>Key Metrics Table</vt:lpstr>
      <vt:lpstr>Twitter Followers Change</vt:lpstr>
      <vt:lpstr>Average Interactions Per Tweet</vt:lpstr>
      <vt:lpstr>PHLY Twitter Mentions</vt:lpstr>
      <vt:lpstr>Facebook Impressions</vt:lpstr>
      <vt:lpstr>Overall Audience</vt:lpstr>
      <vt:lpstr>Key Metrics Table</vt:lpstr>
      <vt:lpstr>LinkedIn Followers Change</vt:lpstr>
      <vt:lpstr>Average Interactions Per LinkedIn Update</vt:lpstr>
      <vt:lpstr>Key Metrics Table</vt:lpstr>
      <vt:lpstr>Facebook Fans Change</vt:lpstr>
      <vt:lpstr>Average Interactions Per Facebook Post</vt:lpstr>
      <vt:lpstr>Own Posts Table</vt:lpstr>
      <vt:lpstr>Updates Table</vt:lpstr>
      <vt:lpstr>Own and Retweeted Tweets Table</vt:lpstr>
      <vt:lpstr>Mentions Table</vt:lpstr>
      <vt:lpstr>Key Influencers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2016-12-29T22:24:36Z</dcterms:created>
  <dcterms:modified xsi:type="dcterms:W3CDTF">2016-12-29T22:25:07Z</dcterms:modified>
</cp:coreProperties>
</file>