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6A57-4DB1-8023-9B8A06F47E4B}"/>
            </c:ext>
          </c:extLst>
        </c:ser>
        <c:dLbls>
          <c:showLegendKey val="0"/>
          <c:showVal val="0"/>
          <c:showCatName val="0"/>
          <c:showSerName val="0"/>
          <c:showPercent val="0"/>
          <c:showBubbleSize val="0"/>
        </c:dLbls>
        <c:gapWidth val="219"/>
        <c:overlap val="-27"/>
        <c:axId val="238118272"/>
        <c:axId val="151810800"/>
      </c:barChart>
      <c:dateAx>
        <c:axId val="23811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1810800"/>
        <c:crosses val="autoZero"/>
        <c:auto val="1"/>
        <c:lblOffset val="100"/>
        <c:baseTimeUnit val="months"/>
      </c:dateAx>
      <c:valAx>
        <c:axId val="15181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11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459D-44FB-A4D7-31A0BEBFB84E}"/>
            </c:ext>
          </c:extLst>
        </c:ser>
        <c:dLbls>
          <c:showLegendKey val="0"/>
          <c:showVal val="0"/>
          <c:showCatName val="0"/>
          <c:showSerName val="0"/>
          <c:showPercent val="0"/>
          <c:showBubbleSize val="0"/>
        </c:dLbls>
        <c:gapWidth val="219"/>
        <c:overlap val="-27"/>
        <c:axId val="276338632"/>
        <c:axId val="276338960"/>
      </c:barChart>
      <c:dateAx>
        <c:axId val="27633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38960"/>
        <c:crosses val="autoZero"/>
        <c:auto val="1"/>
        <c:lblOffset val="100"/>
        <c:baseTimeUnit val="months"/>
      </c:dateAx>
      <c:valAx>
        <c:axId val="27633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3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1940-4FB6-82B7-7ED0680106AE}"/>
            </c:ext>
          </c:extLst>
        </c:ser>
        <c:dLbls>
          <c:showLegendKey val="0"/>
          <c:showVal val="0"/>
          <c:showCatName val="0"/>
          <c:showSerName val="0"/>
          <c:showPercent val="0"/>
          <c:showBubbleSize val="0"/>
        </c:dLbls>
        <c:gapWidth val="219"/>
        <c:overlap val="-27"/>
        <c:axId val="273339504"/>
        <c:axId val="273340816"/>
      </c:barChart>
      <c:dateAx>
        <c:axId val="27333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40816"/>
        <c:crosses val="autoZero"/>
        <c:auto val="1"/>
        <c:lblOffset val="100"/>
        <c:baseTimeUnit val="months"/>
      </c:dateAx>
      <c:valAx>
        <c:axId val="27334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3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25F4-4967-A185-3473D2886F63}"/>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25F4-4967-A185-3473D2886F63}"/>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25F4-4967-A185-3473D2886F63}"/>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25F4-4967-A185-3473D2886F63}"/>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25F4-4967-A185-3473D2886F63}"/>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25F4-4967-A185-3473D2886F63}"/>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25F4-4967-A185-3473D2886F63}"/>
            </c:ext>
          </c:extLst>
        </c:ser>
        <c:dLbls>
          <c:showLegendKey val="0"/>
          <c:showVal val="0"/>
          <c:showCatName val="0"/>
          <c:showSerName val="0"/>
          <c:showPercent val="0"/>
          <c:showBubbleSize val="0"/>
        </c:dLbls>
        <c:gapWidth val="219"/>
        <c:overlap val="-27"/>
        <c:axId val="273330320"/>
        <c:axId val="273325400"/>
      </c:barChart>
      <c:dateAx>
        <c:axId val="27333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25400"/>
        <c:crosses val="autoZero"/>
        <c:auto val="1"/>
        <c:lblOffset val="100"/>
        <c:baseTimeUnit val="days"/>
      </c:dateAx>
      <c:valAx>
        <c:axId val="27332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3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1FBB-41F6-8DC2-B654918B5DF0}"/>
            </c:ext>
          </c:extLst>
        </c:ser>
        <c:dLbls>
          <c:showLegendKey val="0"/>
          <c:showVal val="0"/>
          <c:showCatName val="0"/>
          <c:showSerName val="0"/>
          <c:showPercent val="0"/>
          <c:showBubbleSize val="0"/>
        </c:dLbls>
        <c:gapWidth val="219"/>
        <c:overlap val="-27"/>
        <c:axId val="276168808"/>
        <c:axId val="276167824"/>
      </c:barChart>
      <c:dateAx>
        <c:axId val="27616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67824"/>
        <c:crosses val="autoZero"/>
        <c:auto val="1"/>
        <c:lblOffset val="100"/>
        <c:baseTimeUnit val="months"/>
      </c:dateAx>
      <c:valAx>
        <c:axId val="27616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6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6374-42F4-ABA6-BEFBF2E1732E}"/>
            </c:ext>
          </c:extLst>
        </c:ser>
        <c:dLbls>
          <c:showLegendKey val="0"/>
          <c:showVal val="0"/>
          <c:showCatName val="0"/>
          <c:showSerName val="0"/>
          <c:showPercent val="0"/>
          <c:showBubbleSize val="0"/>
        </c:dLbls>
        <c:gapWidth val="219"/>
        <c:overlap val="-27"/>
        <c:axId val="278396344"/>
        <c:axId val="278404216"/>
      </c:barChart>
      <c:dateAx>
        <c:axId val="27839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404216"/>
        <c:crosses val="autoZero"/>
        <c:auto val="1"/>
        <c:lblOffset val="100"/>
        <c:baseTimeUnit val="months"/>
      </c:dateAx>
      <c:valAx>
        <c:axId val="27840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39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2EED-485A-A242-F0034EF7B1FA}"/>
            </c:ext>
          </c:extLst>
        </c:ser>
        <c:dLbls>
          <c:showLegendKey val="0"/>
          <c:showVal val="0"/>
          <c:showCatName val="0"/>
          <c:showSerName val="0"/>
          <c:showPercent val="0"/>
          <c:showBubbleSize val="0"/>
        </c:dLbls>
        <c:gapWidth val="219"/>
        <c:overlap val="-27"/>
        <c:axId val="276171432"/>
        <c:axId val="276173728"/>
      </c:barChart>
      <c:dateAx>
        <c:axId val="27617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73728"/>
        <c:crosses val="autoZero"/>
        <c:auto val="1"/>
        <c:lblOffset val="100"/>
        <c:baseTimeUnit val="months"/>
      </c:dateAx>
      <c:valAx>
        <c:axId val="27617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17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5A14-4563-AC88-4822249B6D30}"/>
            </c:ext>
          </c:extLst>
        </c:ser>
        <c:dLbls>
          <c:showLegendKey val="0"/>
          <c:showVal val="0"/>
          <c:showCatName val="0"/>
          <c:showSerName val="0"/>
          <c:showPercent val="0"/>
          <c:showBubbleSize val="0"/>
        </c:dLbls>
        <c:gapWidth val="219"/>
        <c:overlap val="-27"/>
        <c:axId val="276332400"/>
        <c:axId val="276332728"/>
      </c:barChart>
      <c:dateAx>
        <c:axId val="27633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32728"/>
        <c:crosses val="autoZero"/>
        <c:auto val="1"/>
        <c:lblOffset val="100"/>
        <c:baseTimeUnit val="months"/>
      </c:dateAx>
      <c:valAx>
        <c:axId val="27633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3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43372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6883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34807464"/>
                    </a:ext>
                  </a:extLst>
                </a:gridCol>
                <a:gridCol w="493776">
                  <a:extLst>
                    <a:ext uri="{9D8B030D-6E8A-4147-A177-3AD203B41FA5}">
                      <a16:colId xmlns:a16="http://schemas.microsoft.com/office/drawing/2014/main" val="64860940"/>
                    </a:ext>
                  </a:extLst>
                </a:gridCol>
                <a:gridCol w="493776">
                  <a:extLst>
                    <a:ext uri="{9D8B030D-6E8A-4147-A177-3AD203B41FA5}">
                      <a16:colId xmlns:a16="http://schemas.microsoft.com/office/drawing/2014/main" val="1603262444"/>
                    </a:ext>
                  </a:extLst>
                </a:gridCol>
                <a:gridCol w="493776">
                  <a:extLst>
                    <a:ext uri="{9D8B030D-6E8A-4147-A177-3AD203B41FA5}">
                      <a16:colId xmlns:a16="http://schemas.microsoft.com/office/drawing/2014/main" val="269095122"/>
                    </a:ext>
                  </a:extLst>
                </a:gridCol>
                <a:gridCol w="493776">
                  <a:extLst>
                    <a:ext uri="{9D8B030D-6E8A-4147-A177-3AD203B41FA5}">
                      <a16:colId xmlns:a16="http://schemas.microsoft.com/office/drawing/2014/main" val="2800982952"/>
                    </a:ext>
                  </a:extLst>
                </a:gridCol>
                <a:gridCol w="493776">
                  <a:extLst>
                    <a:ext uri="{9D8B030D-6E8A-4147-A177-3AD203B41FA5}">
                      <a16:colId xmlns:a16="http://schemas.microsoft.com/office/drawing/2014/main" val="865496475"/>
                    </a:ext>
                  </a:extLst>
                </a:gridCol>
                <a:gridCol w="493776">
                  <a:extLst>
                    <a:ext uri="{9D8B030D-6E8A-4147-A177-3AD203B41FA5}">
                      <a16:colId xmlns:a16="http://schemas.microsoft.com/office/drawing/2014/main" val="738818525"/>
                    </a:ext>
                  </a:extLst>
                </a:gridCol>
                <a:gridCol w="493776">
                  <a:extLst>
                    <a:ext uri="{9D8B030D-6E8A-4147-A177-3AD203B41FA5}">
                      <a16:colId xmlns:a16="http://schemas.microsoft.com/office/drawing/2014/main" val="3377051304"/>
                    </a:ext>
                  </a:extLst>
                </a:gridCol>
                <a:gridCol w="493776">
                  <a:extLst>
                    <a:ext uri="{9D8B030D-6E8A-4147-A177-3AD203B41FA5}">
                      <a16:colId xmlns:a16="http://schemas.microsoft.com/office/drawing/2014/main" val="276030727"/>
                    </a:ext>
                  </a:extLst>
                </a:gridCol>
                <a:gridCol w="493776">
                  <a:extLst>
                    <a:ext uri="{9D8B030D-6E8A-4147-A177-3AD203B41FA5}">
                      <a16:colId xmlns:a16="http://schemas.microsoft.com/office/drawing/2014/main" val="2797887422"/>
                    </a:ext>
                  </a:extLst>
                </a:gridCol>
                <a:gridCol w="493776">
                  <a:extLst>
                    <a:ext uri="{9D8B030D-6E8A-4147-A177-3AD203B41FA5}">
                      <a16:colId xmlns:a16="http://schemas.microsoft.com/office/drawing/2014/main" val="3509549355"/>
                    </a:ext>
                  </a:extLst>
                </a:gridCol>
                <a:gridCol w="493776">
                  <a:extLst>
                    <a:ext uri="{9D8B030D-6E8A-4147-A177-3AD203B41FA5}">
                      <a16:colId xmlns:a16="http://schemas.microsoft.com/office/drawing/2014/main" val="1238942132"/>
                    </a:ext>
                  </a:extLst>
                </a:gridCol>
                <a:gridCol w="493776">
                  <a:extLst>
                    <a:ext uri="{9D8B030D-6E8A-4147-A177-3AD203B41FA5}">
                      <a16:colId xmlns:a16="http://schemas.microsoft.com/office/drawing/2014/main" val="2684343128"/>
                    </a:ext>
                  </a:extLst>
                </a:gridCol>
                <a:gridCol w="493776">
                  <a:extLst>
                    <a:ext uri="{9D8B030D-6E8A-4147-A177-3AD203B41FA5}">
                      <a16:colId xmlns:a16="http://schemas.microsoft.com/office/drawing/2014/main" val="2765795400"/>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673993780"/>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77886694"/>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020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088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943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51827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73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7708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734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8493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904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4632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04728"/>
                    </a:ext>
                  </a:extLst>
                </a:gridCol>
                <a:gridCol w="1069848">
                  <a:extLst>
                    <a:ext uri="{9D8B030D-6E8A-4147-A177-3AD203B41FA5}">
                      <a16:colId xmlns:a16="http://schemas.microsoft.com/office/drawing/2014/main" val="709865378"/>
                    </a:ext>
                  </a:extLst>
                </a:gridCol>
                <a:gridCol w="1069848">
                  <a:extLst>
                    <a:ext uri="{9D8B030D-6E8A-4147-A177-3AD203B41FA5}">
                      <a16:colId xmlns:a16="http://schemas.microsoft.com/office/drawing/2014/main" val="2752342317"/>
                    </a:ext>
                  </a:extLst>
                </a:gridCol>
                <a:gridCol w="1069848">
                  <a:extLst>
                    <a:ext uri="{9D8B030D-6E8A-4147-A177-3AD203B41FA5}">
                      <a16:colId xmlns:a16="http://schemas.microsoft.com/office/drawing/2014/main" val="2067926402"/>
                    </a:ext>
                  </a:extLst>
                </a:gridCol>
                <a:gridCol w="1069848">
                  <a:extLst>
                    <a:ext uri="{9D8B030D-6E8A-4147-A177-3AD203B41FA5}">
                      <a16:colId xmlns:a16="http://schemas.microsoft.com/office/drawing/2014/main" val="4199321603"/>
                    </a:ext>
                  </a:extLst>
                </a:gridCol>
                <a:gridCol w="1069848">
                  <a:extLst>
                    <a:ext uri="{9D8B030D-6E8A-4147-A177-3AD203B41FA5}">
                      <a16:colId xmlns:a16="http://schemas.microsoft.com/office/drawing/2014/main" val="516885906"/>
                    </a:ext>
                  </a:extLst>
                </a:gridCol>
                <a:gridCol w="1069848">
                  <a:extLst>
                    <a:ext uri="{9D8B030D-6E8A-4147-A177-3AD203B41FA5}">
                      <a16:colId xmlns:a16="http://schemas.microsoft.com/office/drawing/2014/main" val="409979091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470041588"/>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2657429341"/>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47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7713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222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9273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016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92321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21048775"/>
                    </a:ext>
                  </a:extLst>
                </a:gridCol>
                <a:gridCol w="740664">
                  <a:extLst>
                    <a:ext uri="{9D8B030D-6E8A-4147-A177-3AD203B41FA5}">
                      <a16:colId xmlns:a16="http://schemas.microsoft.com/office/drawing/2014/main" val="2740690860"/>
                    </a:ext>
                  </a:extLst>
                </a:gridCol>
                <a:gridCol w="740664">
                  <a:extLst>
                    <a:ext uri="{9D8B030D-6E8A-4147-A177-3AD203B41FA5}">
                      <a16:colId xmlns:a16="http://schemas.microsoft.com/office/drawing/2014/main" val="292070488"/>
                    </a:ext>
                  </a:extLst>
                </a:gridCol>
                <a:gridCol w="740664">
                  <a:extLst>
                    <a:ext uri="{9D8B030D-6E8A-4147-A177-3AD203B41FA5}">
                      <a16:colId xmlns:a16="http://schemas.microsoft.com/office/drawing/2014/main" val="3649218914"/>
                    </a:ext>
                  </a:extLst>
                </a:gridCol>
                <a:gridCol w="740664">
                  <a:extLst>
                    <a:ext uri="{9D8B030D-6E8A-4147-A177-3AD203B41FA5}">
                      <a16:colId xmlns:a16="http://schemas.microsoft.com/office/drawing/2014/main" val="3037918516"/>
                    </a:ext>
                  </a:extLst>
                </a:gridCol>
                <a:gridCol w="740664">
                  <a:extLst>
                    <a:ext uri="{9D8B030D-6E8A-4147-A177-3AD203B41FA5}">
                      <a16:colId xmlns:a16="http://schemas.microsoft.com/office/drawing/2014/main" val="3439675455"/>
                    </a:ext>
                  </a:extLst>
                </a:gridCol>
                <a:gridCol w="740664">
                  <a:extLst>
                    <a:ext uri="{9D8B030D-6E8A-4147-A177-3AD203B41FA5}">
                      <a16:colId xmlns:a16="http://schemas.microsoft.com/office/drawing/2014/main" val="297545881"/>
                    </a:ext>
                  </a:extLst>
                </a:gridCol>
                <a:gridCol w="740664">
                  <a:extLst>
                    <a:ext uri="{9D8B030D-6E8A-4147-A177-3AD203B41FA5}">
                      <a16:colId xmlns:a16="http://schemas.microsoft.com/office/drawing/2014/main" val="3913608961"/>
                    </a:ext>
                  </a:extLst>
                </a:gridCol>
                <a:gridCol w="740664">
                  <a:extLst>
                    <a:ext uri="{9D8B030D-6E8A-4147-A177-3AD203B41FA5}">
                      <a16:colId xmlns:a16="http://schemas.microsoft.com/office/drawing/2014/main" val="1405373433"/>
                    </a:ext>
                  </a:extLst>
                </a:gridCol>
                <a:gridCol w="740664">
                  <a:extLst>
                    <a:ext uri="{9D8B030D-6E8A-4147-A177-3AD203B41FA5}">
                      <a16:colId xmlns:a16="http://schemas.microsoft.com/office/drawing/2014/main" val="252061477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326061371"/>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90916080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2389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1655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900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7812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358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15746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4989167"/>
                    </a:ext>
                  </a:extLst>
                </a:gridCol>
                <a:gridCol w="658368">
                  <a:extLst>
                    <a:ext uri="{9D8B030D-6E8A-4147-A177-3AD203B41FA5}">
                      <a16:colId xmlns:a16="http://schemas.microsoft.com/office/drawing/2014/main" val="3279875607"/>
                    </a:ext>
                  </a:extLst>
                </a:gridCol>
                <a:gridCol w="658368">
                  <a:extLst>
                    <a:ext uri="{9D8B030D-6E8A-4147-A177-3AD203B41FA5}">
                      <a16:colId xmlns:a16="http://schemas.microsoft.com/office/drawing/2014/main" val="3947676031"/>
                    </a:ext>
                  </a:extLst>
                </a:gridCol>
                <a:gridCol w="658368">
                  <a:extLst>
                    <a:ext uri="{9D8B030D-6E8A-4147-A177-3AD203B41FA5}">
                      <a16:colId xmlns:a16="http://schemas.microsoft.com/office/drawing/2014/main" val="1089690650"/>
                    </a:ext>
                  </a:extLst>
                </a:gridCol>
                <a:gridCol w="658368">
                  <a:extLst>
                    <a:ext uri="{9D8B030D-6E8A-4147-A177-3AD203B41FA5}">
                      <a16:colId xmlns:a16="http://schemas.microsoft.com/office/drawing/2014/main" val="1306054165"/>
                    </a:ext>
                  </a:extLst>
                </a:gridCol>
                <a:gridCol w="658368">
                  <a:extLst>
                    <a:ext uri="{9D8B030D-6E8A-4147-A177-3AD203B41FA5}">
                      <a16:colId xmlns:a16="http://schemas.microsoft.com/office/drawing/2014/main" val="4176225764"/>
                    </a:ext>
                  </a:extLst>
                </a:gridCol>
                <a:gridCol w="658368">
                  <a:extLst>
                    <a:ext uri="{9D8B030D-6E8A-4147-A177-3AD203B41FA5}">
                      <a16:colId xmlns:a16="http://schemas.microsoft.com/office/drawing/2014/main" val="3319966190"/>
                    </a:ext>
                  </a:extLst>
                </a:gridCol>
                <a:gridCol w="658368">
                  <a:extLst>
                    <a:ext uri="{9D8B030D-6E8A-4147-A177-3AD203B41FA5}">
                      <a16:colId xmlns:a16="http://schemas.microsoft.com/office/drawing/2014/main" val="381376781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30610535"/>
                  </a:ext>
                </a:extLst>
              </a:tr>
              <a:tr h="370840">
                <a:tc>
                  <a:txBody>
                    <a:bodyPr/>
                    <a:lstStyle/>
                    <a:p>
                      <a:r>
                        <a:rPr lang="en-US" sz="1000" b="1"/>
                        <a:t>First Insurance Company of Hawaii - 2016-11-23 15:49:49</a:t>
                      </a:r>
                      <a:r>
                        <a:rPr lang="en-US" sz="1000"/>
                        <a:t>
On Sunday, our volunteers helped serve dinner at the IHS, The Institute for Human Services, Inc. Women and Children's shelter and presented IHS with a $500 donation. Thankful for IHS and the services they provide to Hawaii's homeless and at risk people, and grateful for the opportunity to help them fulfill their mission in whatever small way we can.</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20113755"/>
                  </a:ext>
                </a:extLst>
              </a:tr>
              <a:tr h="370840">
                <a:tc>
                  <a:txBody>
                    <a:bodyPr/>
                    <a:lstStyle/>
                    <a:p>
                      <a:r>
                        <a:rPr lang="en-US" sz="1000" b="1"/>
                        <a:t>First Insurance Company of Hawaii - 2016-11-18 14:00:18</a:t>
                      </a:r>
                      <a:r>
                        <a:rPr lang="en-US" sz="1000"/>
                        <a:t>
We were very honored to be recognized as Outstanding Corporation by the AFP - Aloha Chapter this week for our record of corporate giving. Thank you to Shidler College of Business for nominating us! #nationalphilanthropyday #afpawards2016</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2.2070%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85536507"/>
                  </a:ext>
                </a:extLst>
              </a:tr>
              <a:tr h="370840">
                <a:tc>
                  <a:txBody>
                    <a:bodyPr/>
                    <a:lstStyle/>
                    <a:p>
                      <a:r>
                        <a:rPr lang="en-US" sz="1000" b="1"/>
                        <a:t>First Insurance Company of Hawaii - 2016-11-04 15:59:24</a:t>
                      </a:r>
                      <a:r>
                        <a:rPr lang="en-US" sz="1000"/>
                        <a:t>
Pics from last night's reception at the Oahu Country Club. Thanked our agency partners for their service to our customers, and passed out new agency plaques!</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1.8279%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22183776"/>
                  </a:ext>
                </a:extLst>
              </a:tr>
              <a:tr h="370840">
                <a:tc>
                  <a:txBody>
                    <a:bodyPr/>
                    <a:lstStyle/>
                    <a:p>
                      <a:r>
                        <a:rPr lang="en-US" sz="1000" b="1"/>
                        <a:t>First Insurance Company of Hawaii - 2016-11-15 13:09:28</a:t>
                      </a:r>
                      <a:r>
                        <a:rPr lang="en-US" sz="1000"/>
                        <a:t>
This Thursday at 7pm, the first in the Big West and number 14 ranked University of Hawaii Athletics Rainbow Wahine volleyball team comes back home to play one of their last games of the regular season against the Cal Poly Mustangs.
Come out and support your Rainbow Wahine! First Insurance will hand out volleyball shaped towels to the first 500 attendees. Come early to get one, as they'll go fast.</a:t>
                      </a:r>
                      <a:endParaRPr lang="en-US" sz="1000"/>
                    </a:p>
                  </a:txBody>
                  <a:tcPr/>
                </a:tc>
                <a:tc>
                  <a:txBody>
                    <a:bodyPr/>
                    <a:lstStyle/>
                    <a:p>
                      <a:r>
                        <a:rPr lang="en-US" sz="1000"/>
                        <a:t>23</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1.7517%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72367879"/>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745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3076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54122527"/>
                    </a:ext>
                  </a:extLst>
                </a:gridCol>
                <a:gridCol w="987552">
                  <a:extLst>
                    <a:ext uri="{9D8B030D-6E8A-4147-A177-3AD203B41FA5}">
                      <a16:colId xmlns:a16="http://schemas.microsoft.com/office/drawing/2014/main" val="4154163475"/>
                    </a:ext>
                  </a:extLst>
                </a:gridCol>
                <a:gridCol w="987552">
                  <a:extLst>
                    <a:ext uri="{9D8B030D-6E8A-4147-A177-3AD203B41FA5}">
                      <a16:colId xmlns:a16="http://schemas.microsoft.com/office/drawing/2014/main" val="376823215"/>
                    </a:ext>
                  </a:extLst>
                </a:gridCol>
                <a:gridCol w="987552">
                  <a:extLst>
                    <a:ext uri="{9D8B030D-6E8A-4147-A177-3AD203B41FA5}">
                      <a16:colId xmlns:a16="http://schemas.microsoft.com/office/drawing/2014/main" val="2414985112"/>
                    </a:ext>
                  </a:extLst>
                </a:gridCol>
                <a:gridCol w="987552">
                  <a:extLst>
                    <a:ext uri="{9D8B030D-6E8A-4147-A177-3AD203B41FA5}">
                      <a16:colId xmlns:a16="http://schemas.microsoft.com/office/drawing/2014/main" val="181035891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25300955"/>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75499525"/>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868379520"/>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008943289"/>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350179557"/>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3723938"/>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437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33121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4241502"/>
                    </a:ext>
                  </a:extLst>
                </a:gridCol>
                <a:gridCol w="822960">
                  <a:extLst>
                    <a:ext uri="{9D8B030D-6E8A-4147-A177-3AD203B41FA5}">
                      <a16:colId xmlns:a16="http://schemas.microsoft.com/office/drawing/2014/main" val="3840473715"/>
                    </a:ext>
                  </a:extLst>
                </a:gridCol>
                <a:gridCol w="822960">
                  <a:extLst>
                    <a:ext uri="{9D8B030D-6E8A-4147-A177-3AD203B41FA5}">
                      <a16:colId xmlns:a16="http://schemas.microsoft.com/office/drawing/2014/main" val="1374199251"/>
                    </a:ext>
                  </a:extLst>
                </a:gridCol>
                <a:gridCol w="822960">
                  <a:extLst>
                    <a:ext uri="{9D8B030D-6E8A-4147-A177-3AD203B41FA5}">
                      <a16:colId xmlns:a16="http://schemas.microsoft.com/office/drawing/2014/main" val="780605026"/>
                    </a:ext>
                  </a:extLst>
                </a:gridCol>
                <a:gridCol w="822960">
                  <a:extLst>
                    <a:ext uri="{9D8B030D-6E8A-4147-A177-3AD203B41FA5}">
                      <a16:colId xmlns:a16="http://schemas.microsoft.com/office/drawing/2014/main" val="3122884183"/>
                    </a:ext>
                  </a:extLst>
                </a:gridCol>
                <a:gridCol w="822960">
                  <a:extLst>
                    <a:ext uri="{9D8B030D-6E8A-4147-A177-3AD203B41FA5}">
                      <a16:colId xmlns:a16="http://schemas.microsoft.com/office/drawing/2014/main" val="2215235279"/>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08491393"/>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4205093796"/>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2536101089"/>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81097484"/>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82815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402</Words>
  <Application>Microsoft Office PowerPoint</Application>
  <PresentationFormat>On-screen Show (4:3)</PresentationFormat>
  <Paragraphs>200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PHLY Social Media</vt:lpstr>
      <vt:lpstr>Key Metrics Table</vt:lpstr>
      <vt:lpstr>Twitter Followers Change</vt:lpstr>
      <vt:lpstr>Average Interactions Per Tweet</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2016-12-29T22:22:27Z</dcterms:created>
  <dcterms:modified xsi:type="dcterms:W3CDTF">2016-12-29T22:22:50Z</dcterms:modified>
</cp:coreProperties>
</file>