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26</c:v>
                </c:pt>
                <c:pt idx="1">
                  <c:v>52</c:v>
                </c:pt>
                <c:pt idx="2">
                  <c:v>41</c:v>
                </c:pt>
                <c:pt idx="3">
                  <c:v>36</c:v>
                </c:pt>
                <c:pt idx="4">
                  <c:v>51</c:v>
                </c:pt>
                <c:pt idx="5">
                  <c:v>45</c:v>
                </c:pt>
                <c:pt idx="6">
                  <c:v>37</c:v>
                </c:pt>
                <c:pt idx="7">
                  <c:v>43</c:v>
                </c:pt>
                <c:pt idx="8">
                  <c:v>41</c:v>
                </c:pt>
                <c:pt idx="9">
                  <c:v>37</c:v>
                </c:pt>
                <c:pt idx="10">
                  <c:v>32</c:v>
                </c:pt>
                <c:pt idx="11">
                  <c:v>57</c:v>
                </c:pt>
              </c:numCache>
            </c:numRef>
          </c:val>
          <c:extLst>
            <c:ext xmlns:c16="http://schemas.microsoft.com/office/drawing/2014/chart" uri="{C3380CC4-5D6E-409C-BE32-E72D297353CC}">
              <c16:uniqueId val="{00000000-BEA5-4821-96F7-65DECACA7196}"/>
            </c:ext>
          </c:extLst>
        </c:ser>
        <c:dLbls>
          <c:showLegendKey val="0"/>
          <c:showVal val="0"/>
          <c:showCatName val="0"/>
          <c:showSerName val="0"/>
          <c:showPercent val="0"/>
          <c:showBubbleSize val="0"/>
        </c:dLbls>
        <c:gapWidth val="219"/>
        <c:overlap val="-27"/>
        <c:axId val="158527360"/>
        <c:axId val="232369624"/>
      </c:barChart>
      <c:dateAx>
        <c:axId val="15852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69624"/>
        <c:crosses val="autoZero"/>
        <c:auto val="1"/>
        <c:lblOffset val="100"/>
        <c:baseTimeUnit val="months"/>
      </c:dateAx>
      <c:valAx>
        <c:axId val="23236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52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3</c:v>
                </c:pt>
                <c:pt idx="1">
                  <c:v>3</c:v>
                </c:pt>
                <c:pt idx="2">
                  <c:v>1</c:v>
                </c:pt>
                <c:pt idx="3">
                  <c:v>1</c:v>
                </c:pt>
                <c:pt idx="4">
                  <c:v>2</c:v>
                </c:pt>
                <c:pt idx="5">
                  <c:v>3</c:v>
                </c:pt>
                <c:pt idx="6">
                  <c:v>2</c:v>
                </c:pt>
                <c:pt idx="7">
                  <c:v>2</c:v>
                </c:pt>
                <c:pt idx="8">
                  <c:v>3</c:v>
                </c:pt>
                <c:pt idx="9">
                  <c:v>3</c:v>
                </c:pt>
                <c:pt idx="10">
                  <c:v>3</c:v>
                </c:pt>
                <c:pt idx="11">
                  <c:v>3</c:v>
                </c:pt>
              </c:numCache>
            </c:numRef>
          </c:val>
          <c:extLst>
            <c:ext xmlns:c16="http://schemas.microsoft.com/office/drawing/2014/chart" uri="{C3380CC4-5D6E-409C-BE32-E72D297353CC}">
              <c16:uniqueId val="{00000000-B549-4751-90C3-6B4F64FE1C5F}"/>
            </c:ext>
          </c:extLst>
        </c:ser>
        <c:dLbls>
          <c:showLegendKey val="0"/>
          <c:showVal val="0"/>
          <c:showCatName val="0"/>
          <c:showSerName val="0"/>
          <c:showPercent val="0"/>
          <c:showBubbleSize val="0"/>
        </c:dLbls>
        <c:gapWidth val="219"/>
        <c:overlap val="-27"/>
        <c:axId val="236840320"/>
        <c:axId val="267550792"/>
      </c:barChart>
      <c:dateAx>
        <c:axId val="23684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50792"/>
        <c:crosses val="autoZero"/>
        <c:auto val="1"/>
        <c:lblOffset val="100"/>
        <c:baseTimeUnit val="months"/>
      </c:dateAx>
      <c:valAx>
        <c:axId val="26755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84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42911</c:v>
                </c:pt>
                <c:pt idx="1">
                  <c:v>28213</c:v>
                </c:pt>
                <c:pt idx="2">
                  <c:v>36572</c:v>
                </c:pt>
                <c:pt idx="3">
                  <c:v>30583</c:v>
                </c:pt>
                <c:pt idx="4">
                  <c:v>28868</c:v>
                </c:pt>
                <c:pt idx="5">
                  <c:v>15060</c:v>
                </c:pt>
                <c:pt idx="6">
                  <c:v>59252</c:v>
                </c:pt>
                <c:pt idx="7">
                  <c:v>94689</c:v>
                </c:pt>
                <c:pt idx="8">
                  <c:v>74026</c:v>
                </c:pt>
                <c:pt idx="9">
                  <c:v>24988</c:v>
                </c:pt>
                <c:pt idx="10">
                  <c:v>262931</c:v>
                </c:pt>
                <c:pt idx="11">
                  <c:v>203094</c:v>
                </c:pt>
              </c:numCache>
            </c:numRef>
          </c:val>
          <c:extLst>
            <c:ext xmlns:c16="http://schemas.microsoft.com/office/drawing/2014/chart" uri="{C3380CC4-5D6E-409C-BE32-E72D297353CC}">
              <c16:uniqueId val="{00000000-3FDD-4587-BBB1-D63631324AC3}"/>
            </c:ext>
          </c:extLst>
        </c:ser>
        <c:dLbls>
          <c:showLegendKey val="0"/>
          <c:showVal val="0"/>
          <c:showCatName val="0"/>
          <c:showSerName val="0"/>
          <c:showPercent val="0"/>
          <c:showBubbleSize val="0"/>
        </c:dLbls>
        <c:gapWidth val="219"/>
        <c:overlap val="-27"/>
        <c:axId val="272364920"/>
        <c:axId val="272363280"/>
      </c:barChart>
      <c:dateAx>
        <c:axId val="272364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63280"/>
        <c:crosses val="autoZero"/>
        <c:auto val="1"/>
        <c:lblOffset val="100"/>
        <c:baseTimeUnit val="months"/>
      </c:dateAx>
      <c:valAx>
        <c:axId val="27236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6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42675</c:v>
                </c:pt>
              </c:numCache>
            </c:numRef>
          </c:cat>
          <c:val>
            <c:numRef>
              <c:f>Sheet1!$B$2</c:f>
              <c:numCache>
                <c:formatCode>General</c:formatCode>
                <c:ptCount val="1"/>
                <c:pt idx="0">
                  <c:v>2897</c:v>
                </c:pt>
              </c:numCache>
            </c:numRef>
          </c:val>
          <c:extLst>
            <c:ext xmlns:c16="http://schemas.microsoft.com/office/drawing/2014/chart" uri="{C3380CC4-5D6E-409C-BE32-E72D297353CC}">
              <c16:uniqueId val="{00000000-D3BB-4A0E-B0D5-488AFDD8C00E}"/>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42675</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D3BB-4A0E-B0D5-488AFDD8C00E}"/>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42675</c:v>
                </c:pt>
              </c:numCache>
            </c:numRef>
          </c:cat>
          <c:val>
            <c:numRef>
              <c:f>Sheet1!$D$2</c:f>
              <c:numCache>
                <c:formatCode>General</c:formatCode>
                <c:ptCount val="1"/>
                <c:pt idx="0">
                  <c:v>0</c:v>
                </c:pt>
              </c:numCache>
            </c:numRef>
          </c:val>
          <c:extLst>
            <c:ext xmlns:c16="http://schemas.microsoft.com/office/drawing/2014/chart" uri="{C3380CC4-5D6E-409C-BE32-E72D297353CC}">
              <c16:uniqueId val="{00000002-D3BB-4A0E-B0D5-488AFDD8C00E}"/>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42675</c:v>
                </c:pt>
              </c:numCache>
            </c:numRef>
          </c:cat>
          <c:val>
            <c:numRef>
              <c:f>Sheet1!$E$2</c:f>
              <c:numCache>
                <c:formatCode>General</c:formatCode>
                <c:ptCount val="1"/>
                <c:pt idx="0">
                  <c:v>0</c:v>
                </c:pt>
              </c:numCache>
            </c:numRef>
          </c:val>
          <c:extLst>
            <c:ext xmlns:c16="http://schemas.microsoft.com/office/drawing/2014/chart" uri="{C3380CC4-5D6E-409C-BE32-E72D297353CC}">
              <c16:uniqueId val="{00000003-D3BB-4A0E-B0D5-488AFDD8C00E}"/>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42675</c:v>
                </c:pt>
              </c:numCache>
            </c:numRef>
          </c:cat>
          <c:val>
            <c:numRef>
              <c:f>Sheet1!$F$2</c:f>
              <c:numCache>
                <c:formatCode>General</c:formatCode>
                <c:ptCount val="1"/>
                <c:pt idx="0">
                  <c:v>11480</c:v>
                </c:pt>
              </c:numCache>
            </c:numRef>
          </c:val>
          <c:extLst>
            <c:ext xmlns:c16="http://schemas.microsoft.com/office/drawing/2014/chart" uri="{C3380CC4-5D6E-409C-BE32-E72D297353CC}">
              <c16:uniqueId val="{00000004-D3BB-4A0E-B0D5-488AFDD8C00E}"/>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42675</c:v>
                </c:pt>
              </c:numCache>
            </c:numRef>
          </c:cat>
          <c:val>
            <c:numRef>
              <c:f>Sheet1!$G$2</c:f>
              <c:numCache>
                <c:formatCode>General</c:formatCode>
                <c:ptCount val="1"/>
              </c:numCache>
            </c:numRef>
          </c:val>
          <c:extLst>
            <c:ext xmlns:c16="http://schemas.microsoft.com/office/drawing/2014/chart" uri="{C3380CC4-5D6E-409C-BE32-E72D297353CC}">
              <c16:uniqueId val="{00000005-D3BB-4A0E-B0D5-488AFDD8C00E}"/>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42675</c:v>
                </c:pt>
              </c:numCache>
            </c:numRef>
          </c:cat>
          <c:val>
            <c:numRef>
              <c:f>Sheet1!$H$2</c:f>
              <c:numCache>
                <c:formatCode>General</c:formatCode>
                <c:ptCount val="1"/>
                <c:pt idx="0">
                  <c:v>0</c:v>
                </c:pt>
              </c:numCache>
            </c:numRef>
          </c:val>
          <c:extLst>
            <c:ext xmlns:c16="http://schemas.microsoft.com/office/drawing/2014/chart" uri="{C3380CC4-5D6E-409C-BE32-E72D297353CC}">
              <c16:uniqueId val="{00000006-D3BB-4A0E-B0D5-488AFDD8C00E}"/>
            </c:ext>
          </c:extLst>
        </c:ser>
        <c:dLbls>
          <c:showLegendKey val="0"/>
          <c:showVal val="0"/>
          <c:showCatName val="0"/>
          <c:showSerName val="0"/>
          <c:showPercent val="0"/>
          <c:showBubbleSize val="0"/>
        </c:dLbls>
        <c:gapWidth val="219"/>
        <c:overlap val="-27"/>
        <c:axId val="272355080"/>
        <c:axId val="272353112"/>
      </c:barChart>
      <c:dateAx>
        <c:axId val="27235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53112"/>
        <c:crosses val="autoZero"/>
        <c:auto val="1"/>
        <c:lblOffset val="100"/>
        <c:baseTimeUnit val="days"/>
      </c:dateAx>
      <c:valAx>
        <c:axId val="27235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5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156</c:v>
                </c:pt>
                <c:pt idx="1">
                  <c:v>155</c:v>
                </c:pt>
                <c:pt idx="2">
                  <c:v>169</c:v>
                </c:pt>
                <c:pt idx="3">
                  <c:v>135</c:v>
                </c:pt>
                <c:pt idx="4">
                  <c:v>200</c:v>
                </c:pt>
                <c:pt idx="5">
                  <c:v>135</c:v>
                </c:pt>
                <c:pt idx="6">
                  <c:v>132</c:v>
                </c:pt>
                <c:pt idx="7">
                  <c:v>125</c:v>
                </c:pt>
                <c:pt idx="8">
                  <c:v>116</c:v>
                </c:pt>
                <c:pt idx="9">
                  <c:v>140</c:v>
                </c:pt>
                <c:pt idx="10">
                  <c:v>111</c:v>
                </c:pt>
                <c:pt idx="11">
                  <c:v>115</c:v>
                </c:pt>
              </c:numCache>
            </c:numRef>
          </c:val>
          <c:extLst>
            <c:ext xmlns:c16="http://schemas.microsoft.com/office/drawing/2014/chart" uri="{C3380CC4-5D6E-409C-BE32-E72D297353CC}">
              <c16:uniqueId val="{00000000-428B-4056-AC0D-1D6CCBED93B8}"/>
            </c:ext>
          </c:extLst>
        </c:ser>
        <c:dLbls>
          <c:showLegendKey val="0"/>
          <c:showVal val="0"/>
          <c:showCatName val="0"/>
          <c:showSerName val="0"/>
          <c:showPercent val="0"/>
          <c:showBubbleSize val="0"/>
        </c:dLbls>
        <c:gapWidth val="219"/>
        <c:overlap val="-27"/>
        <c:axId val="267550136"/>
        <c:axId val="267548824"/>
      </c:barChart>
      <c:dateAx>
        <c:axId val="267550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48824"/>
        <c:crosses val="autoZero"/>
        <c:auto val="1"/>
        <c:lblOffset val="100"/>
        <c:baseTimeUnit val="months"/>
      </c:dateAx>
      <c:valAx>
        <c:axId val="26754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5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17</c:v>
                </c:pt>
                <c:pt idx="1">
                  <c:v>27</c:v>
                </c:pt>
                <c:pt idx="2">
                  <c:v>24</c:v>
                </c:pt>
                <c:pt idx="3">
                  <c:v>22</c:v>
                </c:pt>
                <c:pt idx="4">
                  <c:v>23</c:v>
                </c:pt>
                <c:pt idx="5">
                  <c:v>17</c:v>
                </c:pt>
                <c:pt idx="6">
                  <c:v>19</c:v>
                </c:pt>
                <c:pt idx="7">
                  <c:v>23</c:v>
                </c:pt>
                <c:pt idx="8">
                  <c:v>32</c:v>
                </c:pt>
                <c:pt idx="9">
                  <c:v>37</c:v>
                </c:pt>
                <c:pt idx="10">
                  <c:v>46</c:v>
                </c:pt>
                <c:pt idx="11">
                  <c:v>55</c:v>
                </c:pt>
              </c:numCache>
            </c:numRef>
          </c:val>
          <c:extLst>
            <c:ext xmlns:c16="http://schemas.microsoft.com/office/drawing/2014/chart" uri="{C3380CC4-5D6E-409C-BE32-E72D297353CC}">
              <c16:uniqueId val="{00000000-1D7E-4758-B4A5-97427B0E98D9}"/>
            </c:ext>
          </c:extLst>
        </c:ser>
        <c:dLbls>
          <c:showLegendKey val="0"/>
          <c:showVal val="0"/>
          <c:showCatName val="0"/>
          <c:showSerName val="0"/>
          <c:showPercent val="0"/>
          <c:showBubbleSize val="0"/>
        </c:dLbls>
        <c:gapWidth val="219"/>
        <c:overlap val="-27"/>
        <c:axId val="271401856"/>
        <c:axId val="271411040"/>
      </c:barChart>
      <c:dateAx>
        <c:axId val="27140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11040"/>
        <c:crosses val="autoZero"/>
        <c:auto val="1"/>
        <c:lblOffset val="100"/>
        <c:baseTimeUnit val="months"/>
      </c:dateAx>
      <c:valAx>
        <c:axId val="27141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0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62</c:v>
                </c:pt>
                <c:pt idx="1">
                  <c:v>41</c:v>
                </c:pt>
                <c:pt idx="2">
                  <c:v>65</c:v>
                </c:pt>
                <c:pt idx="3">
                  <c:v>77</c:v>
                </c:pt>
                <c:pt idx="4">
                  <c:v>55</c:v>
                </c:pt>
                <c:pt idx="5">
                  <c:v>40</c:v>
                </c:pt>
                <c:pt idx="6">
                  <c:v>51</c:v>
                </c:pt>
                <c:pt idx="7">
                  <c:v>78</c:v>
                </c:pt>
                <c:pt idx="8">
                  <c:v>87</c:v>
                </c:pt>
                <c:pt idx="9">
                  <c:v>36</c:v>
                </c:pt>
                <c:pt idx="10">
                  <c:v>35</c:v>
                </c:pt>
                <c:pt idx="11">
                  <c:v>41</c:v>
                </c:pt>
              </c:numCache>
            </c:numRef>
          </c:val>
          <c:extLst>
            <c:ext xmlns:c16="http://schemas.microsoft.com/office/drawing/2014/chart" uri="{C3380CC4-5D6E-409C-BE32-E72D297353CC}">
              <c16:uniqueId val="{00000000-D15E-4A52-AEF9-137FD6140F63}"/>
            </c:ext>
          </c:extLst>
        </c:ser>
        <c:dLbls>
          <c:showLegendKey val="0"/>
          <c:showVal val="0"/>
          <c:showCatName val="0"/>
          <c:showSerName val="0"/>
          <c:showPercent val="0"/>
          <c:showBubbleSize val="0"/>
        </c:dLbls>
        <c:gapWidth val="219"/>
        <c:overlap val="-27"/>
        <c:axId val="271410384"/>
        <c:axId val="271402512"/>
      </c:barChart>
      <c:dateAx>
        <c:axId val="27141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02512"/>
        <c:crosses val="autoZero"/>
        <c:auto val="1"/>
        <c:lblOffset val="100"/>
        <c:baseTimeUnit val="months"/>
      </c:dateAx>
      <c:valAx>
        <c:axId val="27140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1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19</c:v>
                </c:pt>
                <c:pt idx="1">
                  <c:v>23</c:v>
                </c:pt>
                <c:pt idx="2">
                  <c:v>24</c:v>
                </c:pt>
                <c:pt idx="3">
                  <c:v>32</c:v>
                </c:pt>
                <c:pt idx="4">
                  <c:v>21</c:v>
                </c:pt>
                <c:pt idx="5">
                  <c:v>15</c:v>
                </c:pt>
                <c:pt idx="6">
                  <c:v>73</c:v>
                </c:pt>
                <c:pt idx="7">
                  <c:v>19</c:v>
                </c:pt>
                <c:pt idx="8">
                  <c:v>21</c:v>
                </c:pt>
                <c:pt idx="9">
                  <c:v>16</c:v>
                </c:pt>
                <c:pt idx="10">
                  <c:v>17</c:v>
                </c:pt>
                <c:pt idx="11">
                  <c:v>18</c:v>
                </c:pt>
              </c:numCache>
            </c:numRef>
          </c:val>
          <c:extLst>
            <c:ext xmlns:c16="http://schemas.microsoft.com/office/drawing/2014/chart" uri="{C3380CC4-5D6E-409C-BE32-E72D297353CC}">
              <c16:uniqueId val="{00000000-ED3C-4069-9725-E8DEF5CCAB72}"/>
            </c:ext>
          </c:extLst>
        </c:ser>
        <c:dLbls>
          <c:showLegendKey val="0"/>
          <c:showVal val="0"/>
          <c:showCatName val="0"/>
          <c:showSerName val="0"/>
          <c:showPercent val="0"/>
          <c:showBubbleSize val="0"/>
        </c:dLbls>
        <c:gapWidth val="219"/>
        <c:overlap val="-27"/>
        <c:axId val="272360656"/>
        <c:axId val="272776672"/>
      </c:barChart>
      <c:dateAx>
        <c:axId val="27236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76672"/>
        <c:crosses val="autoZero"/>
        <c:auto val="1"/>
        <c:lblOffset val="100"/>
        <c:baseTimeUnit val="months"/>
      </c:dateAx>
      <c:valAx>
        <c:axId val="27277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6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18420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86641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01422673"/>
                    </a:ext>
                  </a:extLst>
                </a:gridCol>
                <a:gridCol w="493776">
                  <a:extLst>
                    <a:ext uri="{9D8B030D-6E8A-4147-A177-3AD203B41FA5}">
                      <a16:colId xmlns:a16="http://schemas.microsoft.com/office/drawing/2014/main" val="563746754"/>
                    </a:ext>
                  </a:extLst>
                </a:gridCol>
                <a:gridCol w="493776">
                  <a:extLst>
                    <a:ext uri="{9D8B030D-6E8A-4147-A177-3AD203B41FA5}">
                      <a16:colId xmlns:a16="http://schemas.microsoft.com/office/drawing/2014/main" val="1306593531"/>
                    </a:ext>
                  </a:extLst>
                </a:gridCol>
                <a:gridCol w="493776">
                  <a:extLst>
                    <a:ext uri="{9D8B030D-6E8A-4147-A177-3AD203B41FA5}">
                      <a16:colId xmlns:a16="http://schemas.microsoft.com/office/drawing/2014/main" val="1476897352"/>
                    </a:ext>
                  </a:extLst>
                </a:gridCol>
                <a:gridCol w="493776">
                  <a:extLst>
                    <a:ext uri="{9D8B030D-6E8A-4147-A177-3AD203B41FA5}">
                      <a16:colId xmlns:a16="http://schemas.microsoft.com/office/drawing/2014/main" val="3925273238"/>
                    </a:ext>
                  </a:extLst>
                </a:gridCol>
                <a:gridCol w="493776">
                  <a:extLst>
                    <a:ext uri="{9D8B030D-6E8A-4147-A177-3AD203B41FA5}">
                      <a16:colId xmlns:a16="http://schemas.microsoft.com/office/drawing/2014/main" val="742129506"/>
                    </a:ext>
                  </a:extLst>
                </a:gridCol>
                <a:gridCol w="493776">
                  <a:extLst>
                    <a:ext uri="{9D8B030D-6E8A-4147-A177-3AD203B41FA5}">
                      <a16:colId xmlns:a16="http://schemas.microsoft.com/office/drawing/2014/main" val="88366919"/>
                    </a:ext>
                  </a:extLst>
                </a:gridCol>
                <a:gridCol w="493776">
                  <a:extLst>
                    <a:ext uri="{9D8B030D-6E8A-4147-A177-3AD203B41FA5}">
                      <a16:colId xmlns:a16="http://schemas.microsoft.com/office/drawing/2014/main" val="1834562372"/>
                    </a:ext>
                  </a:extLst>
                </a:gridCol>
                <a:gridCol w="493776">
                  <a:extLst>
                    <a:ext uri="{9D8B030D-6E8A-4147-A177-3AD203B41FA5}">
                      <a16:colId xmlns:a16="http://schemas.microsoft.com/office/drawing/2014/main" val="2176115757"/>
                    </a:ext>
                  </a:extLst>
                </a:gridCol>
                <a:gridCol w="493776">
                  <a:extLst>
                    <a:ext uri="{9D8B030D-6E8A-4147-A177-3AD203B41FA5}">
                      <a16:colId xmlns:a16="http://schemas.microsoft.com/office/drawing/2014/main" val="3294931658"/>
                    </a:ext>
                  </a:extLst>
                </a:gridCol>
                <a:gridCol w="493776">
                  <a:extLst>
                    <a:ext uri="{9D8B030D-6E8A-4147-A177-3AD203B41FA5}">
                      <a16:colId xmlns:a16="http://schemas.microsoft.com/office/drawing/2014/main" val="2982695302"/>
                    </a:ext>
                  </a:extLst>
                </a:gridCol>
                <a:gridCol w="493776">
                  <a:extLst>
                    <a:ext uri="{9D8B030D-6E8A-4147-A177-3AD203B41FA5}">
                      <a16:colId xmlns:a16="http://schemas.microsoft.com/office/drawing/2014/main" val="1780391973"/>
                    </a:ext>
                  </a:extLst>
                </a:gridCol>
                <a:gridCol w="493776">
                  <a:extLst>
                    <a:ext uri="{9D8B030D-6E8A-4147-A177-3AD203B41FA5}">
                      <a16:colId xmlns:a16="http://schemas.microsoft.com/office/drawing/2014/main" val="3877420728"/>
                    </a:ext>
                  </a:extLst>
                </a:gridCol>
                <a:gridCol w="493776">
                  <a:extLst>
                    <a:ext uri="{9D8B030D-6E8A-4147-A177-3AD203B41FA5}">
                      <a16:colId xmlns:a16="http://schemas.microsoft.com/office/drawing/2014/main" val="2376146172"/>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644217172"/>
                  </a:ext>
                </a:extLst>
              </a:tr>
              <a:tr h="370840">
                <a:tc>
                  <a:txBody>
                    <a:bodyPr/>
                    <a:lstStyle/>
                    <a:p>
                      <a:r>
                        <a:rPr lang="en-US" sz="1000"/>
                        <a:t>@PHLYINS</a:t>
                      </a:r>
                      <a:endParaRPr lang="en-US" sz="1000"/>
                    </a:p>
                  </a:txBody>
                  <a:tcPr/>
                </a:tc>
                <a:tc>
                  <a:txBody>
                    <a:bodyPr/>
                    <a:lstStyle/>
                    <a:p>
                      <a:r>
                        <a:rPr lang="en-US" sz="1000"/>
                        <a:t>2375</a:t>
                      </a:r>
                      <a:endParaRPr lang="en-US" sz="1000"/>
                    </a:p>
                  </a:txBody>
                  <a:tcPr/>
                </a:tc>
                <a:tc>
                  <a:txBody>
                    <a:bodyPr/>
                    <a:lstStyle/>
                    <a:p>
                      <a:r>
                        <a:rPr lang="en-US" sz="1000"/>
                        <a:t>32</a:t>
                      </a:r>
                      <a:endParaRPr lang="en-US" sz="1000"/>
                    </a:p>
                  </a:txBody>
                  <a:tcPr/>
                </a:tc>
                <a:tc>
                  <a:txBody>
                    <a:bodyPr/>
                    <a:lstStyle/>
                    <a:p>
                      <a:r>
                        <a:rPr lang="en-US" sz="1000"/>
                        <a:t>26</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26</a:t>
                      </a:r>
                      <a:endParaRPr lang="en-US" sz="1000"/>
                    </a:p>
                  </a:txBody>
                  <a:tcPr/>
                </a:tc>
                <a:tc>
                  <a:txBody>
                    <a:bodyPr/>
                    <a:lstStyle/>
                    <a:p>
                      <a:r>
                        <a:rPr lang="en-US" sz="1000"/>
                        <a:t>51</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0.1653%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851182973"/>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423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79067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810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63589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3622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73577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829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90958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011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9473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25665282"/>
                    </a:ext>
                  </a:extLst>
                </a:gridCol>
                <a:gridCol w="1069848">
                  <a:extLst>
                    <a:ext uri="{9D8B030D-6E8A-4147-A177-3AD203B41FA5}">
                      <a16:colId xmlns:a16="http://schemas.microsoft.com/office/drawing/2014/main" val="1554807606"/>
                    </a:ext>
                  </a:extLst>
                </a:gridCol>
                <a:gridCol w="1069848">
                  <a:extLst>
                    <a:ext uri="{9D8B030D-6E8A-4147-A177-3AD203B41FA5}">
                      <a16:colId xmlns:a16="http://schemas.microsoft.com/office/drawing/2014/main" val="2483292589"/>
                    </a:ext>
                  </a:extLst>
                </a:gridCol>
                <a:gridCol w="1069848">
                  <a:extLst>
                    <a:ext uri="{9D8B030D-6E8A-4147-A177-3AD203B41FA5}">
                      <a16:colId xmlns:a16="http://schemas.microsoft.com/office/drawing/2014/main" val="3678915081"/>
                    </a:ext>
                  </a:extLst>
                </a:gridCol>
                <a:gridCol w="1069848">
                  <a:extLst>
                    <a:ext uri="{9D8B030D-6E8A-4147-A177-3AD203B41FA5}">
                      <a16:colId xmlns:a16="http://schemas.microsoft.com/office/drawing/2014/main" val="3072701808"/>
                    </a:ext>
                  </a:extLst>
                </a:gridCol>
                <a:gridCol w="1069848">
                  <a:extLst>
                    <a:ext uri="{9D8B030D-6E8A-4147-A177-3AD203B41FA5}">
                      <a16:colId xmlns:a16="http://schemas.microsoft.com/office/drawing/2014/main" val="1673040052"/>
                    </a:ext>
                  </a:extLst>
                </a:gridCol>
                <a:gridCol w="1069848">
                  <a:extLst>
                    <a:ext uri="{9D8B030D-6E8A-4147-A177-3AD203B41FA5}">
                      <a16:colId xmlns:a16="http://schemas.microsoft.com/office/drawing/2014/main" val="1496928258"/>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982878927"/>
                  </a:ext>
                </a:extLst>
              </a:tr>
              <a:tr h="370840">
                <a:tc>
                  <a:txBody>
                    <a:bodyPr/>
                    <a:lstStyle/>
                    <a:p>
                      <a:r>
                        <a:rPr lang="en-US" sz="1000"/>
                        <a:t>Philadelphia Insurance Companies</a:t>
                      </a:r>
                      <a:endParaRPr lang="en-US" sz="1000"/>
                    </a:p>
                  </a:txBody>
                  <a:tcPr/>
                </a:tc>
                <a:tc>
                  <a:txBody>
                    <a:bodyPr/>
                    <a:lstStyle/>
                    <a:p>
                      <a:r>
                        <a:rPr lang="en-US" sz="1000"/>
                        <a:t>11480</a:t>
                      </a:r>
                      <a:endParaRPr lang="en-US" sz="1000"/>
                    </a:p>
                  </a:txBody>
                  <a:tcPr/>
                </a:tc>
                <a:tc>
                  <a:txBody>
                    <a:bodyPr/>
                    <a:lstStyle/>
                    <a:p>
                      <a:r>
                        <a:rPr lang="en-US" sz="1000"/>
                        <a:t>111</a:t>
                      </a:r>
                      <a:endParaRPr lang="en-US" sz="1000"/>
                    </a:p>
                  </a:txBody>
                  <a:tcPr/>
                </a:tc>
                <a:tc>
                  <a:txBody>
                    <a:bodyPr/>
                    <a:lstStyle/>
                    <a:p>
                      <a:r>
                        <a:rPr lang="en-US" sz="1000"/>
                        <a:t>18</a:t>
                      </a:r>
                      <a:endParaRPr lang="en-US" sz="1000"/>
                    </a:p>
                  </a:txBody>
                  <a:tcPr/>
                </a:tc>
                <a:tc>
                  <a:txBody>
                    <a:bodyPr/>
                    <a:lstStyle/>
                    <a:p>
                      <a:r>
                        <a:rPr lang="en-US" sz="1000"/>
                        <a:t>821</a:t>
                      </a:r>
                      <a:endParaRPr lang="en-US" sz="1000"/>
                    </a:p>
                  </a:txBody>
                  <a:tcPr/>
                </a:tc>
                <a:tc>
                  <a:txBody>
                    <a:bodyPr/>
                    <a:lstStyle/>
                    <a:p>
                      <a:r>
                        <a:rPr lang="en-US" sz="1000"/>
                        <a:t>14</a:t>
                      </a:r>
                      <a:endParaRPr lang="en-US" sz="1000"/>
                    </a:p>
                  </a:txBody>
                  <a:tcPr/>
                </a:tc>
                <a:tc>
                  <a:txBody>
                    <a:bodyPr/>
                    <a:lstStyle/>
                    <a:p>
                      <a:r>
                        <a:rPr lang="en-US" sz="1000"/>
                        <a:t>0.4061%</a:t>
                      </a:r>
                      <a:endParaRPr lang="en-US" sz="1000"/>
                    </a:p>
                  </a:txBody>
                  <a:tcPr/>
                </a:tc>
                <a:extLst>
                  <a:ext uri="{0D108BD9-81ED-4DB2-BD59-A6C34878D82A}">
                    <a16:rowId xmlns:a16="http://schemas.microsoft.com/office/drawing/2014/main" val="81673026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655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3224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503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67046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9071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49349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41247433"/>
                    </a:ext>
                  </a:extLst>
                </a:gridCol>
                <a:gridCol w="740664">
                  <a:extLst>
                    <a:ext uri="{9D8B030D-6E8A-4147-A177-3AD203B41FA5}">
                      <a16:colId xmlns:a16="http://schemas.microsoft.com/office/drawing/2014/main" val="1355648130"/>
                    </a:ext>
                  </a:extLst>
                </a:gridCol>
                <a:gridCol w="740664">
                  <a:extLst>
                    <a:ext uri="{9D8B030D-6E8A-4147-A177-3AD203B41FA5}">
                      <a16:colId xmlns:a16="http://schemas.microsoft.com/office/drawing/2014/main" val="2416489897"/>
                    </a:ext>
                  </a:extLst>
                </a:gridCol>
                <a:gridCol w="740664">
                  <a:extLst>
                    <a:ext uri="{9D8B030D-6E8A-4147-A177-3AD203B41FA5}">
                      <a16:colId xmlns:a16="http://schemas.microsoft.com/office/drawing/2014/main" val="834499055"/>
                    </a:ext>
                  </a:extLst>
                </a:gridCol>
                <a:gridCol w="740664">
                  <a:extLst>
                    <a:ext uri="{9D8B030D-6E8A-4147-A177-3AD203B41FA5}">
                      <a16:colId xmlns:a16="http://schemas.microsoft.com/office/drawing/2014/main" val="2530440525"/>
                    </a:ext>
                  </a:extLst>
                </a:gridCol>
                <a:gridCol w="740664">
                  <a:extLst>
                    <a:ext uri="{9D8B030D-6E8A-4147-A177-3AD203B41FA5}">
                      <a16:colId xmlns:a16="http://schemas.microsoft.com/office/drawing/2014/main" val="2260641762"/>
                    </a:ext>
                  </a:extLst>
                </a:gridCol>
                <a:gridCol w="740664">
                  <a:extLst>
                    <a:ext uri="{9D8B030D-6E8A-4147-A177-3AD203B41FA5}">
                      <a16:colId xmlns:a16="http://schemas.microsoft.com/office/drawing/2014/main" val="3653668220"/>
                    </a:ext>
                  </a:extLst>
                </a:gridCol>
                <a:gridCol w="740664">
                  <a:extLst>
                    <a:ext uri="{9D8B030D-6E8A-4147-A177-3AD203B41FA5}">
                      <a16:colId xmlns:a16="http://schemas.microsoft.com/office/drawing/2014/main" val="4119585703"/>
                    </a:ext>
                  </a:extLst>
                </a:gridCol>
                <a:gridCol w="740664">
                  <a:extLst>
                    <a:ext uri="{9D8B030D-6E8A-4147-A177-3AD203B41FA5}">
                      <a16:colId xmlns:a16="http://schemas.microsoft.com/office/drawing/2014/main" val="1914518591"/>
                    </a:ext>
                  </a:extLst>
                </a:gridCol>
                <a:gridCol w="740664">
                  <a:extLst>
                    <a:ext uri="{9D8B030D-6E8A-4147-A177-3AD203B41FA5}">
                      <a16:colId xmlns:a16="http://schemas.microsoft.com/office/drawing/2014/main" val="3139710561"/>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022622379"/>
                  </a:ext>
                </a:extLst>
              </a:tr>
              <a:tr h="370840">
                <a:tc>
                  <a:txBody>
                    <a:bodyPr/>
                    <a:lstStyle/>
                    <a:p>
                      <a:r>
                        <a:rPr lang="en-US" sz="1000"/>
                        <a:t>Philadelphia Insurance Companies</a:t>
                      </a:r>
                      <a:endParaRPr lang="en-US" sz="1000"/>
                    </a:p>
                  </a:txBody>
                  <a:tcPr/>
                </a:tc>
                <a:tc>
                  <a:txBody>
                    <a:bodyPr/>
                    <a:lstStyle/>
                    <a:p>
                      <a:r>
                        <a:rPr lang="en-US" sz="1000"/>
                        <a:t>2897</a:t>
                      </a:r>
                      <a:endParaRPr lang="en-US" sz="1000"/>
                    </a:p>
                  </a:txBody>
                  <a:tcPr/>
                </a:tc>
                <a:tc>
                  <a:txBody>
                    <a:bodyPr/>
                    <a:lstStyle/>
                    <a:p>
                      <a:r>
                        <a:rPr lang="en-US" sz="1000"/>
                        <a:t>35</a:t>
                      </a:r>
                      <a:endParaRPr lang="en-US" sz="1000"/>
                    </a:p>
                  </a:txBody>
                  <a:tcPr/>
                </a:tc>
                <a:tc>
                  <a:txBody>
                    <a:bodyPr/>
                    <a:lstStyle/>
                    <a:p>
                      <a:r>
                        <a:rPr lang="en-US" sz="1000"/>
                        <a:t>22</a:t>
                      </a:r>
                      <a:endParaRPr lang="en-US" sz="1000"/>
                    </a:p>
                  </a:txBody>
                  <a:tcPr/>
                </a:tc>
                <a:tc>
                  <a:txBody>
                    <a:bodyPr/>
                    <a:lstStyle/>
                    <a:p>
                      <a:r>
                        <a:rPr lang="en-US" sz="1000"/>
                        <a:t>337</a:t>
                      </a:r>
                      <a:endParaRPr lang="en-US" sz="1000"/>
                    </a:p>
                  </a:txBody>
                  <a:tcPr/>
                </a:tc>
                <a:tc>
                  <a:txBody>
                    <a:bodyPr/>
                    <a:lstStyle/>
                    <a:p>
                      <a:r>
                        <a:rPr lang="en-US" sz="1000"/>
                        <a:t>32</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0.6221%</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1402438281"/>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4386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5944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770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57849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9106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23746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7507063"/>
                    </a:ext>
                  </a:extLst>
                </a:gridCol>
                <a:gridCol w="658368">
                  <a:extLst>
                    <a:ext uri="{9D8B030D-6E8A-4147-A177-3AD203B41FA5}">
                      <a16:colId xmlns:a16="http://schemas.microsoft.com/office/drawing/2014/main" val="1542129393"/>
                    </a:ext>
                  </a:extLst>
                </a:gridCol>
                <a:gridCol w="658368">
                  <a:extLst>
                    <a:ext uri="{9D8B030D-6E8A-4147-A177-3AD203B41FA5}">
                      <a16:colId xmlns:a16="http://schemas.microsoft.com/office/drawing/2014/main" val="278983712"/>
                    </a:ext>
                  </a:extLst>
                </a:gridCol>
                <a:gridCol w="658368">
                  <a:extLst>
                    <a:ext uri="{9D8B030D-6E8A-4147-A177-3AD203B41FA5}">
                      <a16:colId xmlns:a16="http://schemas.microsoft.com/office/drawing/2014/main" val="3300980616"/>
                    </a:ext>
                  </a:extLst>
                </a:gridCol>
                <a:gridCol w="658368">
                  <a:extLst>
                    <a:ext uri="{9D8B030D-6E8A-4147-A177-3AD203B41FA5}">
                      <a16:colId xmlns:a16="http://schemas.microsoft.com/office/drawing/2014/main" val="408016855"/>
                    </a:ext>
                  </a:extLst>
                </a:gridCol>
                <a:gridCol w="658368">
                  <a:extLst>
                    <a:ext uri="{9D8B030D-6E8A-4147-A177-3AD203B41FA5}">
                      <a16:colId xmlns:a16="http://schemas.microsoft.com/office/drawing/2014/main" val="4031694556"/>
                    </a:ext>
                  </a:extLst>
                </a:gridCol>
                <a:gridCol w="658368">
                  <a:extLst>
                    <a:ext uri="{9D8B030D-6E8A-4147-A177-3AD203B41FA5}">
                      <a16:colId xmlns:a16="http://schemas.microsoft.com/office/drawing/2014/main" val="4179382673"/>
                    </a:ext>
                  </a:extLst>
                </a:gridCol>
                <a:gridCol w="658368">
                  <a:extLst>
                    <a:ext uri="{9D8B030D-6E8A-4147-A177-3AD203B41FA5}">
                      <a16:colId xmlns:a16="http://schemas.microsoft.com/office/drawing/2014/main" val="324129706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531965122"/>
                  </a:ext>
                </a:extLst>
              </a:tr>
              <a:tr h="370840">
                <a:tc>
                  <a:txBody>
                    <a:bodyPr/>
                    <a:lstStyle/>
                    <a:p>
                      <a:r>
                        <a:rPr lang="en-US" sz="1000" b="1"/>
                        <a:t>First Insurance Company of Hawaii - 2016-11-23 15:49:49</a:t>
                      </a:r>
                      <a:r>
                        <a:rPr lang="en-US" sz="1000"/>
                        <a:t>
On Sunday, our volunteers helped serve dinner at the IHS, The Institute for Human Services, Inc. Women and Children's shelter and presented IHS with a $500 donation. Thankful for IHS and the services they provide to Hawaii's homeless and at risk people, and grateful for the opportunity to help them fulfill their mission in whatever small way we can.</a:t>
                      </a:r>
                      <a:endParaRPr lang="en-US" sz="1000"/>
                    </a:p>
                  </a:txBody>
                  <a:tcPr/>
                </a:tc>
                <a:tc>
                  <a:txBody>
                    <a:bodyPr/>
                    <a:lstStyle/>
                    <a:p>
                      <a:r>
                        <a:rPr lang="en-US" sz="1000"/>
                        <a:t>33</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2.5133%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84749248"/>
                  </a:ext>
                </a:extLst>
              </a:tr>
              <a:tr h="370840">
                <a:tc>
                  <a:txBody>
                    <a:bodyPr/>
                    <a:lstStyle/>
                    <a:p>
                      <a:r>
                        <a:rPr lang="en-US" sz="1000" b="1"/>
                        <a:t>First Insurance Company of Hawaii - 2016-11-18 14:00:18</a:t>
                      </a:r>
                      <a:r>
                        <a:rPr lang="en-US" sz="1000"/>
                        <a:t>
We were very honored to be recognized as Outstanding Corporation by the AFP - Aloha Chapter this week for our record of corporate giving. Thank you to Shidler College of Business for nominating us! #nationalphilanthropyday #afpawards2016</a:t>
                      </a:r>
                      <a:endParaRPr lang="en-US" sz="1000"/>
                    </a:p>
                  </a:txBody>
                  <a:tcPr/>
                </a:tc>
                <a:tc>
                  <a:txBody>
                    <a:bodyPr/>
                    <a:lstStyle/>
                    <a:p>
                      <a:r>
                        <a:rPr lang="en-US" sz="1000"/>
                        <a:t>29</a:t>
                      </a:r>
                      <a:endParaRPr lang="en-US" sz="1000"/>
                    </a:p>
                  </a:txBody>
                  <a:tcPr/>
                </a:tc>
                <a:tc>
                  <a:txBody>
                    <a:bodyPr/>
                    <a:lstStyle/>
                    <a:p>
                      <a:r>
                        <a:rPr lang="en-US" sz="1000"/>
                        <a:t>28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2.2070%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94737245"/>
                  </a:ext>
                </a:extLst>
              </a:tr>
              <a:tr h="370840">
                <a:tc>
                  <a:txBody>
                    <a:bodyPr/>
                    <a:lstStyle/>
                    <a:p>
                      <a:r>
                        <a:rPr lang="en-US" sz="1000" b="1"/>
                        <a:t>First Insurance Company of Hawaii - 2016-11-04 15:59:24</a:t>
                      </a:r>
                      <a:r>
                        <a:rPr lang="en-US" sz="1000"/>
                        <a:t>
Pics from last night's reception at the Oahu Country Club. Thanked our agency partners for their service to our customers, and passed out new agency plaques!</a:t>
                      </a:r>
                      <a:endParaRPr lang="en-US" sz="1000"/>
                    </a:p>
                  </a:txBody>
                  <a:tcPr/>
                </a:tc>
                <a:tc>
                  <a:txBody>
                    <a:bodyPr/>
                    <a:lstStyle/>
                    <a:p>
                      <a:r>
                        <a:rPr lang="en-US" sz="1000"/>
                        <a:t>24</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1.8279%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05083208"/>
                  </a:ext>
                </a:extLst>
              </a:tr>
              <a:tr h="370840">
                <a:tc>
                  <a:txBody>
                    <a:bodyPr/>
                    <a:lstStyle/>
                    <a:p>
                      <a:r>
                        <a:rPr lang="en-US" sz="1000" b="1"/>
                        <a:t>First Insurance Company of Hawaii - 2016-11-15 13:09:28</a:t>
                      </a:r>
                      <a:r>
                        <a:rPr lang="en-US" sz="1000"/>
                        <a:t>
This Thursday at 7pm, the first in the Big West and number 14 ranked University of Hawaii Athletics Rainbow Wahine volleyball team comes back home to play one of their last games of the regular season against the Cal Poly Mustangs.
Come out and support your Rainbow Wahine! First Insurance will hand out volleyball shaped towels to the first 500 attendees. Come early to get one, as they'll go fast.</a:t>
                      </a:r>
                      <a:endParaRPr lang="en-US" sz="1000"/>
                    </a:p>
                  </a:txBody>
                  <a:tcPr/>
                </a:tc>
                <a:tc>
                  <a:txBody>
                    <a:bodyPr/>
                    <a:lstStyle/>
                    <a:p>
                      <a:r>
                        <a:rPr lang="en-US" sz="1000"/>
                        <a:t>23</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1.7517%</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96561733"/>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6988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258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60291657"/>
                    </a:ext>
                  </a:extLst>
                </a:gridCol>
                <a:gridCol w="987552">
                  <a:extLst>
                    <a:ext uri="{9D8B030D-6E8A-4147-A177-3AD203B41FA5}">
                      <a16:colId xmlns:a16="http://schemas.microsoft.com/office/drawing/2014/main" val="2683636136"/>
                    </a:ext>
                  </a:extLst>
                </a:gridCol>
                <a:gridCol w="987552">
                  <a:extLst>
                    <a:ext uri="{9D8B030D-6E8A-4147-A177-3AD203B41FA5}">
                      <a16:colId xmlns:a16="http://schemas.microsoft.com/office/drawing/2014/main" val="1966301234"/>
                    </a:ext>
                  </a:extLst>
                </a:gridCol>
                <a:gridCol w="987552">
                  <a:extLst>
                    <a:ext uri="{9D8B030D-6E8A-4147-A177-3AD203B41FA5}">
                      <a16:colId xmlns:a16="http://schemas.microsoft.com/office/drawing/2014/main" val="2754754579"/>
                    </a:ext>
                  </a:extLst>
                </a:gridCol>
                <a:gridCol w="987552">
                  <a:extLst>
                    <a:ext uri="{9D8B030D-6E8A-4147-A177-3AD203B41FA5}">
                      <a16:colId xmlns:a16="http://schemas.microsoft.com/office/drawing/2014/main" val="3423105616"/>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70473538"/>
                  </a:ext>
                </a:extLst>
              </a:tr>
              <a:tr h="370840">
                <a:tc>
                  <a:txBody>
                    <a:bodyPr/>
                    <a:lstStyle/>
                    <a:p>
                      <a:r>
                        <a:rPr lang="en-US" sz="1000" b="1"/>
                        <a:t>Philadelphia Insurance Companies - 2016-11-21 11:22:32</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148</a:t>
                      </a:r>
                      <a:endParaRPr lang="en-US" sz="1000"/>
                    </a:p>
                  </a:txBody>
                  <a:tcPr/>
                </a:tc>
                <a:tc>
                  <a:txBody>
                    <a:bodyPr/>
                    <a:lstStyle/>
                    <a:p>
                      <a:r>
                        <a:rPr lang="en-US" sz="1000"/>
                        <a:t>4</a:t>
                      </a:r>
                      <a:endParaRPr lang="en-US" sz="1000"/>
                    </a:p>
                  </a:txBody>
                  <a:tcPr/>
                </a:tc>
                <a:tc>
                  <a:txBody>
                    <a:bodyPr/>
                    <a:lstStyle/>
                    <a:p>
                      <a:r>
                        <a:rPr lang="en-US" sz="1000"/>
                        <a:t>1.3279%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96888039"/>
                  </a:ext>
                </a:extLst>
              </a:tr>
              <a:tr h="370840">
                <a:tc>
                  <a:txBody>
                    <a:bodyPr/>
                    <a:lstStyle/>
                    <a:p>
                      <a:r>
                        <a:rPr lang="en-US" sz="1000" b="1"/>
                        <a:t>Philadelphia Insurance Companies - 2016-11-01 15:35:40</a:t>
                      </a:r>
                      <a:r>
                        <a:rPr lang="en-US" sz="1000"/>
                        <a:t>
Our Women's Leadership Series hosted a Women's Networking Event at the National Liberty Museum in Philadelphia. 40 PHLY employees attended and sat in on discussion groups with Sr. Leadership!</a:t>
                      </a:r>
                      <a:endParaRPr lang="en-US" sz="1000"/>
                    </a:p>
                  </a:txBody>
                  <a:tcPr/>
                </a:tc>
                <a:tc>
                  <a:txBody>
                    <a:bodyPr/>
                    <a:lstStyle/>
                    <a:p>
                      <a:r>
                        <a:rPr lang="en-US" sz="1000"/>
                        <a:t>97</a:t>
                      </a:r>
                      <a:endParaRPr lang="en-US" sz="1000"/>
                    </a:p>
                  </a:txBody>
                  <a:tcPr/>
                </a:tc>
                <a:tc>
                  <a:txBody>
                    <a:bodyPr/>
                    <a:lstStyle/>
                    <a:p>
                      <a:r>
                        <a:rPr lang="en-US" sz="1000"/>
                        <a:t>2</a:t>
                      </a:r>
                      <a:endParaRPr lang="en-US" sz="1000"/>
                    </a:p>
                  </a:txBody>
                  <a:tcPr/>
                </a:tc>
                <a:tc>
                  <a:txBody>
                    <a:bodyPr/>
                    <a:lstStyle/>
                    <a:p>
                      <a:r>
                        <a:rPr lang="en-US" sz="1000"/>
                        <a:t>0.8705%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147052845"/>
                  </a:ext>
                </a:extLst>
              </a:tr>
              <a:tr h="370840">
                <a:tc>
                  <a:txBody>
                    <a:bodyPr/>
                    <a:lstStyle/>
                    <a:p>
                      <a:r>
                        <a:rPr lang="en-US" sz="1000" b="1"/>
                        <a:t>Philadelphia Insurance Companies - 2016-11-03 16:44:25</a:t>
                      </a:r>
                      <a:r>
                        <a:rPr lang="en-US" sz="1000"/>
                        <a:t>
Carrie Santonastaso, VP of Customer Service and member of PHLY’s Women’s Leader Series, was featured as the guest speaker in Temple University’s Gamma Iota Sigma Executive Speaker Series, focused on “Powerful Women in Insurance”. Carrie addressed the students on her experiences, “Adapting to win.”</a:t>
                      </a:r>
                      <a:endParaRPr lang="en-US" sz="1000"/>
                    </a:p>
                  </a:txBody>
                  <a:tcPr/>
                </a:tc>
                <a:tc>
                  <a:txBody>
                    <a:bodyPr/>
                    <a:lstStyle/>
                    <a:p>
                      <a:r>
                        <a:rPr lang="en-US" sz="1000"/>
                        <a:t>84</a:t>
                      </a:r>
                      <a:endParaRPr lang="en-US" sz="1000"/>
                    </a:p>
                  </a:txBody>
                  <a:tcPr/>
                </a:tc>
                <a:tc>
                  <a:txBody>
                    <a:bodyPr/>
                    <a:lstStyle/>
                    <a:p>
                      <a:r>
                        <a:rPr lang="en-US" sz="1000"/>
                        <a:t>1</a:t>
                      </a:r>
                      <a:endParaRPr lang="en-US" sz="1000"/>
                    </a:p>
                  </a:txBody>
                  <a:tcPr/>
                </a:tc>
                <a:tc>
                  <a:txBody>
                    <a:bodyPr/>
                    <a:lstStyle/>
                    <a:p>
                      <a:r>
                        <a:rPr lang="en-US" sz="1000"/>
                        <a:t>0.7469%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281425351"/>
                  </a:ext>
                </a:extLst>
              </a:tr>
              <a:tr h="370840">
                <a:tc>
                  <a:txBody>
                    <a:bodyPr/>
                    <a:lstStyle/>
                    <a:p>
                      <a:r>
                        <a:rPr lang="en-US" sz="1000" b="1"/>
                        <a:t>Philadelphia Insurance Companies - 2016-11-14 13:45:02</a:t>
                      </a:r>
                      <a:r>
                        <a:rPr lang="en-US" sz="1000"/>
                        <a:t>
PHLY was the proud recipient of the Kidsbridge Humanitarian Award. Kidsbridge is a non-profit organization dedicated to bullying prevention, character education, tolerance and the celebration of human diversity.</a:t>
                      </a:r>
                      <a:endParaRPr lang="en-US" sz="1000"/>
                    </a:p>
                  </a:txBody>
                  <a:tcPr/>
                </a:tc>
                <a:tc>
                  <a:txBody>
                    <a:bodyPr/>
                    <a:lstStyle/>
                    <a:p>
                      <a:r>
                        <a:rPr lang="en-US" sz="1000"/>
                        <a:t>63</a:t>
                      </a:r>
                      <a:endParaRPr lang="en-US" sz="1000"/>
                    </a:p>
                  </a:txBody>
                  <a:tcPr/>
                </a:tc>
                <a:tc>
                  <a:txBody>
                    <a:bodyPr/>
                    <a:lstStyle/>
                    <a:p>
                      <a:r>
                        <a:rPr lang="en-US" sz="1000"/>
                        <a:t>2</a:t>
                      </a:r>
                      <a:endParaRPr lang="en-US" sz="1000"/>
                    </a:p>
                  </a:txBody>
                  <a:tcPr/>
                </a:tc>
                <a:tc>
                  <a:txBody>
                    <a:bodyPr/>
                    <a:lstStyle/>
                    <a:p>
                      <a:r>
                        <a:rPr lang="en-US" sz="1000"/>
                        <a:t>0.5695%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58646985"/>
                  </a:ext>
                </a:extLst>
              </a:tr>
              <a:tr h="370840">
                <a:tc>
                  <a:txBody>
                    <a:bodyPr/>
                    <a:lstStyle/>
                    <a:p>
                      <a:r>
                        <a:rPr lang="en-US" sz="1000" b="1"/>
                        <a:t>Philadelphia Insurance Companies - 2016-11-17 16:33:16</a:t>
                      </a:r>
                      <a:r>
                        <a:rPr lang="en-US" sz="1000"/>
                        <a:t>
PHLY participated in the Impact NW Coat Drive to help collect 1,105 total donated items including 252 coats, hats, gloves, clothing, etc. and deliver 44 boxes to Impact NW!</a:t>
                      </a:r>
                      <a:endParaRPr lang="en-US" sz="1000"/>
                    </a:p>
                  </a:txBody>
                  <a:tcPr/>
                </a:tc>
                <a:tc>
                  <a:txBody>
                    <a:bodyPr/>
                    <a:lstStyle/>
                    <a:p>
                      <a:r>
                        <a:rPr lang="en-US" sz="1000"/>
                        <a:t>54</a:t>
                      </a:r>
                      <a:endParaRPr lang="en-US" sz="1000"/>
                    </a:p>
                  </a:txBody>
                  <a:tcPr/>
                </a:tc>
                <a:tc>
                  <a:txBody>
                    <a:bodyPr/>
                    <a:lstStyle/>
                    <a:p>
                      <a:r>
                        <a:rPr lang="en-US" sz="1000"/>
                        <a:t>2</a:t>
                      </a:r>
                      <a:endParaRPr lang="en-US" sz="1000"/>
                    </a:p>
                  </a:txBody>
                  <a:tcPr/>
                </a:tc>
                <a:tc>
                  <a:txBody>
                    <a:bodyPr/>
                    <a:lstStyle/>
                    <a:p>
                      <a:r>
                        <a:rPr lang="en-US" sz="1000"/>
                        <a:t>0.4901%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87228443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0996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and Retweeted Tweets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12441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6988921"/>
                    </a:ext>
                  </a:extLst>
                </a:gridCol>
                <a:gridCol w="822960">
                  <a:extLst>
                    <a:ext uri="{9D8B030D-6E8A-4147-A177-3AD203B41FA5}">
                      <a16:colId xmlns:a16="http://schemas.microsoft.com/office/drawing/2014/main" val="2593401935"/>
                    </a:ext>
                  </a:extLst>
                </a:gridCol>
                <a:gridCol w="822960">
                  <a:extLst>
                    <a:ext uri="{9D8B030D-6E8A-4147-A177-3AD203B41FA5}">
                      <a16:colId xmlns:a16="http://schemas.microsoft.com/office/drawing/2014/main" val="3752083899"/>
                    </a:ext>
                  </a:extLst>
                </a:gridCol>
                <a:gridCol w="822960">
                  <a:extLst>
                    <a:ext uri="{9D8B030D-6E8A-4147-A177-3AD203B41FA5}">
                      <a16:colId xmlns:a16="http://schemas.microsoft.com/office/drawing/2014/main" val="821319009"/>
                    </a:ext>
                  </a:extLst>
                </a:gridCol>
                <a:gridCol w="822960">
                  <a:extLst>
                    <a:ext uri="{9D8B030D-6E8A-4147-A177-3AD203B41FA5}">
                      <a16:colId xmlns:a16="http://schemas.microsoft.com/office/drawing/2014/main" val="1304591281"/>
                    </a:ext>
                  </a:extLst>
                </a:gridCol>
                <a:gridCol w="822960">
                  <a:extLst>
                    <a:ext uri="{9D8B030D-6E8A-4147-A177-3AD203B41FA5}">
                      <a16:colId xmlns:a16="http://schemas.microsoft.com/office/drawing/2014/main" val="1205677598"/>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605992019"/>
                  </a:ext>
                </a:extLst>
              </a:tr>
              <a:tr h="370840">
                <a:tc>
                  <a:txBody>
                    <a:bodyPr/>
                    <a:lstStyle/>
                    <a:p>
                      <a:r>
                        <a:rPr lang="en-US" sz="1000" b="1"/>
                        <a:t>@PHLYINS - 2016-11-16 11:28:58</a:t>
                      </a:r>
                      <a:r>
                        <a:rPr lang="en-US" sz="1000"/>
                        <a:t>
Congrats to PHLY Chairman Jamie Maguire for receiving @SaintJosephs Shield of Loyola Award. Read Jamie's story here… https://t.co/04BRuhZsNh</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0.9758%</a:t>
                      </a:r>
                      <a:endParaRPr lang="en-US" sz="1000"/>
                    </a:p>
                  </a:txBody>
                  <a:tcPr/>
                </a:tc>
                <a:extLst>
                  <a:ext uri="{0D108BD9-81ED-4DB2-BD59-A6C34878D82A}">
                    <a16:rowId xmlns:a16="http://schemas.microsoft.com/office/drawing/2014/main" val="3495102602"/>
                  </a:ext>
                </a:extLst>
              </a:tr>
              <a:tr h="370840">
                <a:tc>
                  <a:txBody>
                    <a:bodyPr/>
                    <a:lstStyle/>
                    <a:p>
                      <a:r>
                        <a:rPr lang="en-US" sz="1000" b="1"/>
                        <a:t>@PHLYINS - 2016-11-11 08:35:00</a:t>
                      </a:r>
                      <a:r>
                        <a:rPr lang="en-US" sz="1000"/>
                        <a:t>
On #VeteransDay we acknowledge the sacrifices made by those who have served our country and we thank them for their… https://t.co/2EUSjBRF1Y</a:t>
                      </a:r>
                      <a:endParaRPr lang="en-US" sz="1000"/>
                    </a:p>
                  </a:txBody>
                  <a:tcPr/>
                </a:tc>
                <a:tc>
                  <a:txBody>
                    <a:bodyPr/>
                    <a:lstStyle/>
                    <a:p>
                      <a:r>
                        <a:rPr lang="en-US" sz="1000"/>
                        <a:t>No</a:t>
                      </a:r>
                      <a:endParaRPr lang="en-US" sz="1000"/>
                    </a:p>
                  </a:txBody>
                  <a:tcPr/>
                </a:tc>
                <a:tc>
                  <a:txBody>
                    <a:bodyPr/>
                    <a:lstStyle/>
                    <a:p>
                      <a:r>
                        <a:rPr lang="en-US" sz="1000"/>
                        <a:t>3</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0.4663%</a:t>
                      </a:r>
                      <a:endParaRPr lang="en-US" sz="1000"/>
                    </a:p>
                  </a:txBody>
                  <a:tcPr/>
                </a:tc>
                <a:extLst>
                  <a:ext uri="{0D108BD9-81ED-4DB2-BD59-A6C34878D82A}">
                    <a16:rowId xmlns:a16="http://schemas.microsoft.com/office/drawing/2014/main" val="1699367891"/>
                  </a:ext>
                </a:extLst>
              </a:tr>
              <a:tr h="370840">
                <a:tc>
                  <a:txBody>
                    <a:bodyPr/>
                    <a:lstStyle/>
                    <a:p>
                      <a:r>
                        <a:rPr lang="en-US" sz="1000" b="1"/>
                        <a:t>@PHLYINS - 2016-11-03 09:04:38</a:t>
                      </a:r>
                      <a:r>
                        <a:rPr lang="en-US" sz="1000"/>
                        <a:t>
40 PHLY women joined in important discussions at our Women's Leadership Networking Event at the National Liberty Mu… https://t.co/Vg7wAyfK0O</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0.2979%</a:t>
                      </a:r>
                      <a:endParaRPr lang="en-US" sz="1000"/>
                    </a:p>
                  </a:txBody>
                  <a:tcPr/>
                </a:tc>
                <a:extLst>
                  <a:ext uri="{0D108BD9-81ED-4DB2-BD59-A6C34878D82A}">
                    <a16:rowId xmlns:a16="http://schemas.microsoft.com/office/drawing/2014/main" val="224177326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3544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402</Words>
  <Application>Microsoft Office PowerPoint</Application>
  <PresentationFormat>On-screen Show (4:3)</PresentationFormat>
  <Paragraphs>200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PHLY Social Media</vt:lpstr>
      <vt:lpstr>Key Metrics Table</vt:lpstr>
      <vt:lpstr>Twitter Followers Change</vt:lpstr>
      <vt:lpstr>Average Interactions Per Tweet</vt:lpstr>
      <vt:lpstr>Facebook Impressions</vt:lpstr>
      <vt:lpstr>Overall Audience</vt:lpstr>
      <vt:lpstr>Key Metrics Table</vt:lpstr>
      <vt:lpstr>LinkedIn Followers Change</vt:lpstr>
      <vt:lpstr>Average Interactions Per LinkedIn Update</vt:lpstr>
      <vt:lpstr>Key Metrics Table</vt:lpstr>
      <vt:lpstr>Facebook Fans Change</vt:lpstr>
      <vt:lpstr>Average Interactions Per Facebook Post</vt:lpstr>
      <vt:lpstr>Own Posts Table</vt:lpstr>
      <vt:lpstr>Updates Table</vt:lpstr>
      <vt:lpstr>Own and Retweeted Tweets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2016-12-29T22:21:42Z</dcterms:created>
  <dcterms:modified xsi:type="dcterms:W3CDTF">2016-12-29T22:22:06Z</dcterms:modified>
</cp:coreProperties>
</file>