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5A4E-40B6-A95C-79EFC07CE956}"/>
            </c:ext>
          </c:extLst>
        </c:ser>
        <c:dLbls>
          <c:showLegendKey val="0"/>
          <c:showVal val="0"/>
          <c:showCatName val="0"/>
          <c:showSerName val="0"/>
          <c:showPercent val="0"/>
          <c:showBubbleSize val="0"/>
        </c:dLbls>
        <c:gapWidth val="219"/>
        <c:overlap val="-27"/>
        <c:axId val="162771824"/>
        <c:axId val="146896472"/>
      </c:barChart>
      <c:dateAx>
        <c:axId val="16277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896472"/>
        <c:crosses val="autoZero"/>
        <c:auto val="1"/>
        <c:lblOffset val="100"/>
        <c:baseTimeUnit val="months"/>
      </c:dateAx>
      <c:valAx>
        <c:axId val="14689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77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410F-4BF9-B6DC-34DF37769968}"/>
            </c:ext>
          </c:extLst>
        </c:ser>
        <c:dLbls>
          <c:showLegendKey val="0"/>
          <c:showVal val="0"/>
          <c:showCatName val="0"/>
          <c:showSerName val="0"/>
          <c:showPercent val="0"/>
          <c:showBubbleSize val="0"/>
        </c:dLbls>
        <c:gapWidth val="219"/>
        <c:overlap val="-27"/>
        <c:axId val="237669560"/>
        <c:axId val="237669888"/>
      </c:barChart>
      <c:dateAx>
        <c:axId val="23766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69888"/>
        <c:crosses val="autoZero"/>
        <c:auto val="1"/>
        <c:lblOffset val="100"/>
        <c:baseTimeUnit val="months"/>
      </c:dateAx>
      <c:valAx>
        <c:axId val="23766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6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8</c:v>
                </c:pt>
                <c:pt idx="1">
                  <c:v>24</c:v>
                </c:pt>
                <c:pt idx="2">
                  <c:v>19</c:v>
                </c:pt>
                <c:pt idx="3">
                  <c:v>42</c:v>
                </c:pt>
                <c:pt idx="4">
                  <c:v>66</c:v>
                </c:pt>
                <c:pt idx="5">
                  <c:v>35</c:v>
                </c:pt>
                <c:pt idx="6">
                  <c:v>25</c:v>
                </c:pt>
                <c:pt idx="7">
                  <c:v>29</c:v>
                </c:pt>
                <c:pt idx="8">
                  <c:v>28</c:v>
                </c:pt>
                <c:pt idx="9">
                  <c:v>17</c:v>
                </c:pt>
                <c:pt idx="10">
                  <c:v>17</c:v>
                </c:pt>
                <c:pt idx="11">
                  <c:v>18</c:v>
                </c:pt>
              </c:numCache>
            </c:numRef>
          </c:val>
          <c:extLst>
            <c:ext xmlns:c16="http://schemas.microsoft.com/office/drawing/2014/chart" uri="{C3380CC4-5D6E-409C-BE32-E72D297353CC}">
              <c16:uniqueId val="{00000000-F116-42FE-A41D-677FEB19A849}"/>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Sheet1!$C$2:$C$13</c:f>
              <c:numCache>
                <c:formatCode>General</c:formatCode>
                <c:ptCount val="12"/>
                <c:pt idx="0">
                  <c:v>0</c:v>
                </c:pt>
                <c:pt idx="1">
                  <c:v>0</c:v>
                </c:pt>
                <c:pt idx="2">
                  <c:v>0</c:v>
                </c:pt>
                <c:pt idx="3">
                  <c:v>0</c:v>
                </c:pt>
                <c:pt idx="4">
                  <c:v>0</c:v>
                </c:pt>
                <c:pt idx="5">
                  <c:v>0</c:v>
                </c:pt>
                <c:pt idx="6">
                  <c:v>3</c:v>
                </c:pt>
                <c:pt idx="7">
                  <c:v>4</c:v>
                </c:pt>
                <c:pt idx="8">
                  <c:v>6</c:v>
                </c:pt>
                <c:pt idx="9">
                  <c:v>5</c:v>
                </c:pt>
                <c:pt idx="10">
                  <c:v>1</c:v>
                </c:pt>
                <c:pt idx="11">
                  <c:v>3</c:v>
                </c:pt>
              </c:numCache>
            </c:numRef>
          </c:val>
          <c:extLst>
            <c:ext xmlns:c16="http://schemas.microsoft.com/office/drawing/2014/chart" uri="{C3380CC4-5D6E-409C-BE32-E72D297353CC}">
              <c16:uniqueId val="{00000001-F116-42FE-A41D-677FEB19A849}"/>
            </c:ext>
          </c:extLst>
        </c:ser>
        <c:dLbls>
          <c:showLegendKey val="0"/>
          <c:showVal val="0"/>
          <c:showCatName val="0"/>
          <c:showSerName val="0"/>
          <c:showPercent val="0"/>
          <c:showBubbleSize val="0"/>
        </c:dLbls>
        <c:gapWidth val="219"/>
        <c:overlap val="-27"/>
        <c:axId val="238289672"/>
        <c:axId val="274130960"/>
      </c:barChart>
      <c:dateAx>
        <c:axId val="23828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30960"/>
        <c:crosses val="autoZero"/>
        <c:auto val="1"/>
        <c:lblOffset val="100"/>
        <c:baseTimeUnit val="months"/>
      </c:dateAx>
      <c:valAx>
        <c:axId val="27413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8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9D9E-435B-AF61-C549A3B4C9AD}"/>
            </c:ext>
          </c:extLst>
        </c:ser>
        <c:dLbls>
          <c:showLegendKey val="0"/>
          <c:showVal val="0"/>
          <c:showCatName val="0"/>
          <c:showSerName val="0"/>
          <c:showPercent val="0"/>
          <c:showBubbleSize val="0"/>
        </c:dLbls>
        <c:gapWidth val="219"/>
        <c:overlap val="-27"/>
        <c:axId val="274128992"/>
        <c:axId val="274128008"/>
      </c:barChart>
      <c:dateAx>
        <c:axId val="27412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28008"/>
        <c:crosses val="autoZero"/>
        <c:auto val="1"/>
        <c:lblOffset val="100"/>
        <c:baseTimeUnit val="months"/>
      </c:dateAx>
      <c:valAx>
        <c:axId val="27412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2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EC75-43FD-9D96-CAD5BF1EDFB6}"/>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EC75-43FD-9D96-CAD5BF1EDFB6}"/>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EC75-43FD-9D96-CAD5BF1EDFB6}"/>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EC75-43FD-9D96-CAD5BF1EDFB6}"/>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EC75-43FD-9D96-CAD5BF1EDFB6}"/>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EC75-43FD-9D96-CAD5BF1EDFB6}"/>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EC75-43FD-9D96-CAD5BF1EDFB6}"/>
            </c:ext>
          </c:extLst>
        </c:ser>
        <c:dLbls>
          <c:showLegendKey val="0"/>
          <c:showVal val="0"/>
          <c:showCatName val="0"/>
          <c:showSerName val="0"/>
          <c:showPercent val="0"/>
          <c:showBubbleSize val="0"/>
        </c:dLbls>
        <c:gapWidth val="219"/>
        <c:overlap val="-27"/>
        <c:axId val="270749176"/>
        <c:axId val="270754424"/>
      </c:barChart>
      <c:dateAx>
        <c:axId val="27074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54424"/>
        <c:crosses val="autoZero"/>
        <c:auto val="1"/>
        <c:lblOffset val="100"/>
        <c:baseTimeUnit val="days"/>
      </c:dateAx>
      <c:valAx>
        <c:axId val="27075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4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92A7-458A-871C-E8417C6FEDBC}"/>
            </c:ext>
          </c:extLst>
        </c:ser>
        <c:dLbls>
          <c:showLegendKey val="0"/>
          <c:showVal val="0"/>
          <c:showCatName val="0"/>
          <c:showSerName val="0"/>
          <c:showPercent val="0"/>
          <c:showBubbleSize val="0"/>
        </c:dLbls>
        <c:gapWidth val="219"/>
        <c:overlap val="-27"/>
        <c:axId val="270816688"/>
        <c:axId val="270816032"/>
      </c:barChart>
      <c:dateAx>
        <c:axId val="27081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6032"/>
        <c:crosses val="autoZero"/>
        <c:auto val="1"/>
        <c:lblOffset val="100"/>
        <c:baseTimeUnit val="months"/>
      </c:dateAx>
      <c:valAx>
        <c:axId val="27081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D293-48F4-A4C9-77B3E8A552AC}"/>
            </c:ext>
          </c:extLst>
        </c:ser>
        <c:dLbls>
          <c:showLegendKey val="0"/>
          <c:showVal val="0"/>
          <c:showCatName val="0"/>
          <c:showSerName val="0"/>
          <c:showPercent val="0"/>
          <c:showBubbleSize val="0"/>
        </c:dLbls>
        <c:gapWidth val="219"/>
        <c:overlap val="-27"/>
        <c:axId val="270810784"/>
        <c:axId val="270812752"/>
      </c:barChart>
      <c:dateAx>
        <c:axId val="270810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2752"/>
        <c:crosses val="autoZero"/>
        <c:auto val="1"/>
        <c:lblOffset val="100"/>
        <c:baseTimeUnit val="months"/>
      </c:dateAx>
      <c:valAx>
        <c:axId val="27081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D579-4696-8720-CD20B1279D48}"/>
            </c:ext>
          </c:extLst>
        </c:ser>
        <c:dLbls>
          <c:showLegendKey val="0"/>
          <c:showVal val="0"/>
          <c:showCatName val="0"/>
          <c:showSerName val="0"/>
          <c:showPercent val="0"/>
          <c:showBubbleSize val="0"/>
        </c:dLbls>
        <c:gapWidth val="219"/>
        <c:overlap val="-27"/>
        <c:axId val="269875184"/>
        <c:axId val="269875840"/>
      </c:barChart>
      <c:dateAx>
        <c:axId val="26987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5840"/>
        <c:crosses val="autoZero"/>
        <c:auto val="1"/>
        <c:lblOffset val="100"/>
        <c:baseTimeUnit val="months"/>
      </c:dateAx>
      <c:valAx>
        <c:axId val="26987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8E2A-4907-9CCE-40888DA3F681}"/>
            </c:ext>
          </c:extLst>
        </c:ser>
        <c:dLbls>
          <c:showLegendKey val="0"/>
          <c:showVal val="0"/>
          <c:showCatName val="0"/>
          <c:showSerName val="0"/>
          <c:showPercent val="0"/>
          <c:showBubbleSize val="0"/>
        </c:dLbls>
        <c:gapWidth val="219"/>
        <c:overlap val="-27"/>
        <c:axId val="269874856"/>
        <c:axId val="270821280"/>
      </c:barChart>
      <c:dateAx>
        <c:axId val="26987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21280"/>
        <c:crosses val="autoZero"/>
        <c:auto val="1"/>
        <c:lblOffset val="100"/>
        <c:baseTimeUnit val="months"/>
      </c:dateAx>
      <c:valAx>
        <c:axId val="27082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3736277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035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54490020"/>
                    </a:ext>
                  </a:extLst>
                </a:gridCol>
                <a:gridCol w="493776">
                  <a:extLst>
                    <a:ext uri="{9D8B030D-6E8A-4147-A177-3AD203B41FA5}">
                      <a16:colId xmlns:a16="http://schemas.microsoft.com/office/drawing/2014/main" val="297185165"/>
                    </a:ext>
                  </a:extLst>
                </a:gridCol>
                <a:gridCol w="493776">
                  <a:extLst>
                    <a:ext uri="{9D8B030D-6E8A-4147-A177-3AD203B41FA5}">
                      <a16:colId xmlns:a16="http://schemas.microsoft.com/office/drawing/2014/main" val="2362705667"/>
                    </a:ext>
                  </a:extLst>
                </a:gridCol>
                <a:gridCol w="493776">
                  <a:extLst>
                    <a:ext uri="{9D8B030D-6E8A-4147-A177-3AD203B41FA5}">
                      <a16:colId xmlns:a16="http://schemas.microsoft.com/office/drawing/2014/main" val="2137909109"/>
                    </a:ext>
                  </a:extLst>
                </a:gridCol>
                <a:gridCol w="493776">
                  <a:extLst>
                    <a:ext uri="{9D8B030D-6E8A-4147-A177-3AD203B41FA5}">
                      <a16:colId xmlns:a16="http://schemas.microsoft.com/office/drawing/2014/main" val="3853949085"/>
                    </a:ext>
                  </a:extLst>
                </a:gridCol>
                <a:gridCol w="493776">
                  <a:extLst>
                    <a:ext uri="{9D8B030D-6E8A-4147-A177-3AD203B41FA5}">
                      <a16:colId xmlns:a16="http://schemas.microsoft.com/office/drawing/2014/main" val="6800315"/>
                    </a:ext>
                  </a:extLst>
                </a:gridCol>
                <a:gridCol w="493776">
                  <a:extLst>
                    <a:ext uri="{9D8B030D-6E8A-4147-A177-3AD203B41FA5}">
                      <a16:colId xmlns:a16="http://schemas.microsoft.com/office/drawing/2014/main" val="2548921247"/>
                    </a:ext>
                  </a:extLst>
                </a:gridCol>
                <a:gridCol w="493776">
                  <a:extLst>
                    <a:ext uri="{9D8B030D-6E8A-4147-A177-3AD203B41FA5}">
                      <a16:colId xmlns:a16="http://schemas.microsoft.com/office/drawing/2014/main" val="1900423094"/>
                    </a:ext>
                  </a:extLst>
                </a:gridCol>
                <a:gridCol w="493776">
                  <a:extLst>
                    <a:ext uri="{9D8B030D-6E8A-4147-A177-3AD203B41FA5}">
                      <a16:colId xmlns:a16="http://schemas.microsoft.com/office/drawing/2014/main" val="700279324"/>
                    </a:ext>
                  </a:extLst>
                </a:gridCol>
                <a:gridCol w="493776">
                  <a:extLst>
                    <a:ext uri="{9D8B030D-6E8A-4147-A177-3AD203B41FA5}">
                      <a16:colId xmlns:a16="http://schemas.microsoft.com/office/drawing/2014/main" val="2642532296"/>
                    </a:ext>
                  </a:extLst>
                </a:gridCol>
                <a:gridCol w="493776">
                  <a:extLst>
                    <a:ext uri="{9D8B030D-6E8A-4147-A177-3AD203B41FA5}">
                      <a16:colId xmlns:a16="http://schemas.microsoft.com/office/drawing/2014/main" val="2274046947"/>
                    </a:ext>
                  </a:extLst>
                </a:gridCol>
                <a:gridCol w="493776">
                  <a:extLst>
                    <a:ext uri="{9D8B030D-6E8A-4147-A177-3AD203B41FA5}">
                      <a16:colId xmlns:a16="http://schemas.microsoft.com/office/drawing/2014/main" val="1047665386"/>
                    </a:ext>
                  </a:extLst>
                </a:gridCol>
                <a:gridCol w="493776">
                  <a:extLst>
                    <a:ext uri="{9D8B030D-6E8A-4147-A177-3AD203B41FA5}">
                      <a16:colId xmlns:a16="http://schemas.microsoft.com/office/drawing/2014/main" val="2770858703"/>
                    </a:ext>
                  </a:extLst>
                </a:gridCol>
                <a:gridCol w="493776">
                  <a:extLst>
                    <a:ext uri="{9D8B030D-6E8A-4147-A177-3AD203B41FA5}">
                      <a16:colId xmlns:a16="http://schemas.microsoft.com/office/drawing/2014/main" val="50247437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839239391"/>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027076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4635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70623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217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2362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210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3075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753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2328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2033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49261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211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69619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1741670"/>
                    </a:ext>
                  </a:extLst>
                </a:gridCol>
                <a:gridCol w="1069848">
                  <a:extLst>
                    <a:ext uri="{9D8B030D-6E8A-4147-A177-3AD203B41FA5}">
                      <a16:colId xmlns:a16="http://schemas.microsoft.com/office/drawing/2014/main" val="1116280022"/>
                    </a:ext>
                  </a:extLst>
                </a:gridCol>
                <a:gridCol w="1069848">
                  <a:extLst>
                    <a:ext uri="{9D8B030D-6E8A-4147-A177-3AD203B41FA5}">
                      <a16:colId xmlns:a16="http://schemas.microsoft.com/office/drawing/2014/main" val="1186275809"/>
                    </a:ext>
                  </a:extLst>
                </a:gridCol>
                <a:gridCol w="1069848">
                  <a:extLst>
                    <a:ext uri="{9D8B030D-6E8A-4147-A177-3AD203B41FA5}">
                      <a16:colId xmlns:a16="http://schemas.microsoft.com/office/drawing/2014/main" val="3016880121"/>
                    </a:ext>
                  </a:extLst>
                </a:gridCol>
                <a:gridCol w="1069848">
                  <a:extLst>
                    <a:ext uri="{9D8B030D-6E8A-4147-A177-3AD203B41FA5}">
                      <a16:colId xmlns:a16="http://schemas.microsoft.com/office/drawing/2014/main" val="3824418455"/>
                    </a:ext>
                  </a:extLst>
                </a:gridCol>
                <a:gridCol w="1069848">
                  <a:extLst>
                    <a:ext uri="{9D8B030D-6E8A-4147-A177-3AD203B41FA5}">
                      <a16:colId xmlns:a16="http://schemas.microsoft.com/office/drawing/2014/main" val="2591117248"/>
                    </a:ext>
                  </a:extLst>
                </a:gridCol>
                <a:gridCol w="1069848">
                  <a:extLst>
                    <a:ext uri="{9D8B030D-6E8A-4147-A177-3AD203B41FA5}">
                      <a16:colId xmlns:a16="http://schemas.microsoft.com/office/drawing/2014/main" val="3232676401"/>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536332423"/>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526782305"/>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3008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6817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617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0958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167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72368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83035587"/>
                    </a:ext>
                  </a:extLst>
                </a:gridCol>
                <a:gridCol w="740664">
                  <a:extLst>
                    <a:ext uri="{9D8B030D-6E8A-4147-A177-3AD203B41FA5}">
                      <a16:colId xmlns:a16="http://schemas.microsoft.com/office/drawing/2014/main" val="2281246359"/>
                    </a:ext>
                  </a:extLst>
                </a:gridCol>
                <a:gridCol w="740664">
                  <a:extLst>
                    <a:ext uri="{9D8B030D-6E8A-4147-A177-3AD203B41FA5}">
                      <a16:colId xmlns:a16="http://schemas.microsoft.com/office/drawing/2014/main" val="1691143917"/>
                    </a:ext>
                  </a:extLst>
                </a:gridCol>
                <a:gridCol w="740664">
                  <a:extLst>
                    <a:ext uri="{9D8B030D-6E8A-4147-A177-3AD203B41FA5}">
                      <a16:colId xmlns:a16="http://schemas.microsoft.com/office/drawing/2014/main" val="1211014965"/>
                    </a:ext>
                  </a:extLst>
                </a:gridCol>
                <a:gridCol w="740664">
                  <a:extLst>
                    <a:ext uri="{9D8B030D-6E8A-4147-A177-3AD203B41FA5}">
                      <a16:colId xmlns:a16="http://schemas.microsoft.com/office/drawing/2014/main" val="969205392"/>
                    </a:ext>
                  </a:extLst>
                </a:gridCol>
                <a:gridCol w="740664">
                  <a:extLst>
                    <a:ext uri="{9D8B030D-6E8A-4147-A177-3AD203B41FA5}">
                      <a16:colId xmlns:a16="http://schemas.microsoft.com/office/drawing/2014/main" val="3155761229"/>
                    </a:ext>
                  </a:extLst>
                </a:gridCol>
                <a:gridCol w="740664">
                  <a:extLst>
                    <a:ext uri="{9D8B030D-6E8A-4147-A177-3AD203B41FA5}">
                      <a16:colId xmlns:a16="http://schemas.microsoft.com/office/drawing/2014/main" val="3981380818"/>
                    </a:ext>
                  </a:extLst>
                </a:gridCol>
                <a:gridCol w="740664">
                  <a:extLst>
                    <a:ext uri="{9D8B030D-6E8A-4147-A177-3AD203B41FA5}">
                      <a16:colId xmlns:a16="http://schemas.microsoft.com/office/drawing/2014/main" val="37709485"/>
                    </a:ext>
                  </a:extLst>
                </a:gridCol>
                <a:gridCol w="740664">
                  <a:extLst>
                    <a:ext uri="{9D8B030D-6E8A-4147-A177-3AD203B41FA5}">
                      <a16:colId xmlns:a16="http://schemas.microsoft.com/office/drawing/2014/main" val="2921735543"/>
                    </a:ext>
                  </a:extLst>
                </a:gridCol>
                <a:gridCol w="740664">
                  <a:extLst>
                    <a:ext uri="{9D8B030D-6E8A-4147-A177-3AD203B41FA5}">
                      <a16:colId xmlns:a16="http://schemas.microsoft.com/office/drawing/2014/main" val="135440297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910331"/>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583247351"/>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895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86750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235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83314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066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989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3343679"/>
                    </a:ext>
                  </a:extLst>
                </a:gridCol>
                <a:gridCol w="658368">
                  <a:extLst>
                    <a:ext uri="{9D8B030D-6E8A-4147-A177-3AD203B41FA5}">
                      <a16:colId xmlns:a16="http://schemas.microsoft.com/office/drawing/2014/main" val="1018576285"/>
                    </a:ext>
                  </a:extLst>
                </a:gridCol>
                <a:gridCol w="658368">
                  <a:extLst>
                    <a:ext uri="{9D8B030D-6E8A-4147-A177-3AD203B41FA5}">
                      <a16:colId xmlns:a16="http://schemas.microsoft.com/office/drawing/2014/main" val="3619229756"/>
                    </a:ext>
                  </a:extLst>
                </a:gridCol>
                <a:gridCol w="658368">
                  <a:extLst>
                    <a:ext uri="{9D8B030D-6E8A-4147-A177-3AD203B41FA5}">
                      <a16:colId xmlns:a16="http://schemas.microsoft.com/office/drawing/2014/main" val="313709300"/>
                    </a:ext>
                  </a:extLst>
                </a:gridCol>
                <a:gridCol w="658368">
                  <a:extLst>
                    <a:ext uri="{9D8B030D-6E8A-4147-A177-3AD203B41FA5}">
                      <a16:colId xmlns:a16="http://schemas.microsoft.com/office/drawing/2014/main" val="600192763"/>
                    </a:ext>
                  </a:extLst>
                </a:gridCol>
                <a:gridCol w="658368">
                  <a:extLst>
                    <a:ext uri="{9D8B030D-6E8A-4147-A177-3AD203B41FA5}">
                      <a16:colId xmlns:a16="http://schemas.microsoft.com/office/drawing/2014/main" val="1942392106"/>
                    </a:ext>
                  </a:extLst>
                </a:gridCol>
                <a:gridCol w="658368">
                  <a:extLst>
                    <a:ext uri="{9D8B030D-6E8A-4147-A177-3AD203B41FA5}">
                      <a16:colId xmlns:a16="http://schemas.microsoft.com/office/drawing/2014/main" val="1038733403"/>
                    </a:ext>
                  </a:extLst>
                </a:gridCol>
                <a:gridCol w="658368">
                  <a:extLst>
                    <a:ext uri="{9D8B030D-6E8A-4147-A177-3AD203B41FA5}">
                      <a16:colId xmlns:a16="http://schemas.microsoft.com/office/drawing/2014/main" val="243671434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42072927"/>
                  </a:ext>
                </a:extLst>
              </a:tr>
              <a:tr h="370840">
                <a:tc>
                  <a:txBody>
                    <a:bodyPr/>
                    <a:lstStyle/>
                    <a:p>
                      <a:r>
                        <a:rPr lang="en-US" sz="1000" b="1"/>
                        <a:t>First Insurance Company of Hawaii - 2016-11-23 15:49:49</a:t>
                      </a:r>
                      <a:r>
                        <a:rPr lang="en-US" sz="1000"/>
                        <a:t>
On Sunday, our volunteers helped serve dinner at the IHS, The Institute for Human Services, Inc. Women and Children's shelter and presented IHS with a $500 donation. Thankful for IHS and the services they provide to Hawaii's homeless and at risk people, and grateful for the opportunity to help them fulfill their mission in whatever small way we can.</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69987157"/>
                  </a:ext>
                </a:extLst>
              </a:tr>
              <a:tr h="370840">
                <a:tc>
                  <a:txBody>
                    <a:bodyPr/>
                    <a:lstStyle/>
                    <a:p>
                      <a:r>
                        <a:rPr lang="en-US" sz="1000" b="1"/>
                        <a:t>First Insurance Company of Hawaii - 2016-11-18 14:00:18</a:t>
                      </a:r>
                      <a:r>
                        <a:rPr lang="en-US" sz="1000"/>
                        <a:t>
We were very honored to be recognized as Outstanding Corporation by the AFP - Aloha Chapter this week for our record of corporate giving. Thank you to Shidler College of Business for nominating us! #nationalphilanthropyday #afpawards2016</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2.2070%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38496341"/>
                  </a:ext>
                </a:extLst>
              </a:tr>
              <a:tr h="370840">
                <a:tc>
                  <a:txBody>
                    <a:bodyPr/>
                    <a:lstStyle/>
                    <a:p>
                      <a:r>
                        <a:rPr lang="en-US" sz="1000" b="1"/>
                        <a:t>Philadelphia Insurance Companies - 2016-11-17 09:03:36</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53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1.8377%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9395652"/>
                  </a:ext>
                </a:extLst>
              </a:tr>
              <a:tr h="370840">
                <a:tc>
                  <a:txBody>
                    <a:bodyPr/>
                    <a:lstStyle/>
                    <a:p>
                      <a:r>
                        <a:rPr lang="en-US" sz="1000" b="1"/>
                        <a:t>First Insurance Company of Hawaii - 2016-11-04 15:59:24</a:t>
                      </a:r>
                      <a:r>
                        <a:rPr lang="en-US" sz="1000"/>
                        <a:t>
Pics from last night's reception at the Oahu Country Club. Thanked our agency partners for their service to our customers, and passed out new agency plaques!</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1.8279%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73324925"/>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842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1926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2724236"/>
                    </a:ext>
                  </a:extLst>
                </a:gridCol>
                <a:gridCol w="987552">
                  <a:extLst>
                    <a:ext uri="{9D8B030D-6E8A-4147-A177-3AD203B41FA5}">
                      <a16:colId xmlns:a16="http://schemas.microsoft.com/office/drawing/2014/main" val="1572861884"/>
                    </a:ext>
                  </a:extLst>
                </a:gridCol>
                <a:gridCol w="987552">
                  <a:extLst>
                    <a:ext uri="{9D8B030D-6E8A-4147-A177-3AD203B41FA5}">
                      <a16:colId xmlns:a16="http://schemas.microsoft.com/office/drawing/2014/main" val="664370013"/>
                    </a:ext>
                  </a:extLst>
                </a:gridCol>
                <a:gridCol w="987552">
                  <a:extLst>
                    <a:ext uri="{9D8B030D-6E8A-4147-A177-3AD203B41FA5}">
                      <a16:colId xmlns:a16="http://schemas.microsoft.com/office/drawing/2014/main" val="440070420"/>
                    </a:ext>
                  </a:extLst>
                </a:gridCol>
                <a:gridCol w="987552">
                  <a:extLst>
                    <a:ext uri="{9D8B030D-6E8A-4147-A177-3AD203B41FA5}">
                      <a16:colId xmlns:a16="http://schemas.microsoft.com/office/drawing/2014/main" val="832898882"/>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013696269"/>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01707519"/>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1626697"/>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46196166"/>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702493976"/>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9848888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1654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4736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5296211"/>
                    </a:ext>
                  </a:extLst>
                </a:gridCol>
                <a:gridCol w="822960">
                  <a:extLst>
                    <a:ext uri="{9D8B030D-6E8A-4147-A177-3AD203B41FA5}">
                      <a16:colId xmlns:a16="http://schemas.microsoft.com/office/drawing/2014/main" val="1759377259"/>
                    </a:ext>
                  </a:extLst>
                </a:gridCol>
                <a:gridCol w="822960">
                  <a:extLst>
                    <a:ext uri="{9D8B030D-6E8A-4147-A177-3AD203B41FA5}">
                      <a16:colId xmlns:a16="http://schemas.microsoft.com/office/drawing/2014/main" val="2068869646"/>
                    </a:ext>
                  </a:extLst>
                </a:gridCol>
                <a:gridCol w="822960">
                  <a:extLst>
                    <a:ext uri="{9D8B030D-6E8A-4147-A177-3AD203B41FA5}">
                      <a16:colId xmlns:a16="http://schemas.microsoft.com/office/drawing/2014/main" val="3004387275"/>
                    </a:ext>
                  </a:extLst>
                </a:gridCol>
                <a:gridCol w="822960">
                  <a:extLst>
                    <a:ext uri="{9D8B030D-6E8A-4147-A177-3AD203B41FA5}">
                      <a16:colId xmlns:a16="http://schemas.microsoft.com/office/drawing/2014/main" val="1173652429"/>
                    </a:ext>
                  </a:extLst>
                </a:gridCol>
                <a:gridCol w="822960">
                  <a:extLst>
                    <a:ext uri="{9D8B030D-6E8A-4147-A177-3AD203B41FA5}">
                      <a16:colId xmlns:a16="http://schemas.microsoft.com/office/drawing/2014/main" val="2604832429"/>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481186102"/>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2368041530"/>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1820439923"/>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2414875626"/>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911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5177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0481257"/>
                    </a:ext>
                  </a:extLst>
                </a:gridCol>
                <a:gridCol w="822960">
                  <a:extLst>
                    <a:ext uri="{9D8B030D-6E8A-4147-A177-3AD203B41FA5}">
                      <a16:colId xmlns:a16="http://schemas.microsoft.com/office/drawing/2014/main" val="2278524693"/>
                    </a:ext>
                  </a:extLst>
                </a:gridCol>
                <a:gridCol w="822960">
                  <a:extLst>
                    <a:ext uri="{9D8B030D-6E8A-4147-A177-3AD203B41FA5}">
                      <a16:colId xmlns:a16="http://schemas.microsoft.com/office/drawing/2014/main" val="2501275390"/>
                    </a:ext>
                  </a:extLst>
                </a:gridCol>
                <a:gridCol w="1645920">
                  <a:extLst>
                    <a:ext uri="{9D8B030D-6E8A-4147-A177-3AD203B41FA5}">
                      <a16:colId xmlns:a16="http://schemas.microsoft.com/office/drawing/2014/main" val="654861898"/>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151459186"/>
                  </a:ext>
                </a:extLst>
              </a:tr>
              <a:tr h="370840">
                <a:tc>
                  <a:txBody>
                    <a:bodyPr/>
                    <a:lstStyle/>
                    <a:p>
                      <a:r>
                        <a:rPr lang="en-US" sz="1000" b="1"/>
                        <a:t>@PHLYINS</a:t>
                      </a:r>
                      <a:r>
                        <a:rPr lang="en-US" sz="1000"/>
                        <a:t> was mentioned by </a:t>
                      </a:r>
                      <a:r>
                        <a:rPr lang="en-US" sz="1000" b="1"/>
                        <a:t>@NHLFlyers - 2016-11-07 21:06:05</a:t>
                      </a:r>
                      <a:r>
                        <a:rPr lang="en-US" sz="1000"/>
                        <a:t>
Meet our @PHLYINS Community Teammate, Andrew Clark, who has raised $68,000 for the Leukemia &amp;amp; Lymphoma Society → https://t.co/LNZCe5Qfij</a:t>
                      </a:r>
                      <a:endParaRPr lang="en-US" sz="1000"/>
                    </a:p>
                  </a:txBody>
                  <a:tcPr/>
                </a:tc>
                <a:tc>
                  <a:txBody>
                    <a:bodyPr/>
                    <a:lstStyle/>
                    <a:p>
                      <a:r>
                        <a:rPr lang="en-US" sz="1000"/>
                        <a:t>17</a:t>
                      </a:r>
                      <a:endParaRPr lang="en-US" sz="1000"/>
                    </a:p>
                  </a:txBody>
                  <a:tcPr/>
                </a:tc>
                <a:tc>
                  <a:txBody>
                    <a:bodyPr/>
                    <a:lstStyle/>
                    <a:p>
                      <a:r>
                        <a:rPr lang="en-US" sz="1000"/>
                        <a:t>36</a:t>
                      </a:r>
                      <a:endParaRPr lang="en-US" sz="1000"/>
                    </a:p>
                  </a:txBody>
                  <a:tcPr/>
                </a:tc>
                <a:tc>
                  <a:txBody>
                    <a:bodyPr/>
                    <a:lstStyle/>
                    <a:p>
                      <a:r>
                        <a:rPr lang="en-US" sz="1000"/>
                        <a:t>11/08/2016 18:11:11</a:t>
                      </a:r>
                      <a:endParaRPr lang="en-US" sz="1000"/>
                    </a:p>
                  </a:txBody>
                  <a:tcPr/>
                </a:tc>
                <a:extLst>
                  <a:ext uri="{0D108BD9-81ED-4DB2-BD59-A6C34878D82A}">
                    <a16:rowId xmlns:a16="http://schemas.microsoft.com/office/drawing/2014/main" val="3879292535"/>
                  </a:ext>
                </a:extLst>
              </a:tr>
              <a:tr h="370840">
                <a:tc>
                  <a:txBody>
                    <a:bodyPr/>
                    <a:lstStyle/>
                    <a:p>
                      <a:r>
                        <a:rPr lang="en-US" sz="1000" b="1"/>
                        <a:t>@PHLYINS</a:t>
                      </a:r>
                      <a:r>
                        <a:rPr lang="en-US" sz="1000"/>
                        <a:t> was mentioned by </a:t>
                      </a:r>
                      <a:r>
                        <a:rPr lang="en-US" sz="1000" b="1"/>
                        <a:t>@NHLFlyers - 2016-11-14 15:02:29</a:t>
                      </a:r>
                      <a:r>
                        <a:rPr lang="en-US" sz="1000"/>
                        <a:t>
Meet our @PHLYINS Community Teammate, Steve Bennett, who was recognized for the work he does with veterans → https://t.co/q318FdFrDK</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11/15/2016 17:12:42</a:t>
                      </a:r>
                      <a:endParaRPr lang="en-US" sz="1000"/>
                    </a:p>
                  </a:txBody>
                  <a:tcPr/>
                </a:tc>
                <a:extLst>
                  <a:ext uri="{0D108BD9-81ED-4DB2-BD59-A6C34878D82A}">
                    <a16:rowId xmlns:a16="http://schemas.microsoft.com/office/drawing/2014/main" val="4086474856"/>
                  </a:ext>
                </a:extLst>
              </a:tr>
              <a:tr h="370840">
                <a:tc>
                  <a:txBody>
                    <a:bodyPr/>
                    <a:lstStyle/>
                    <a:p>
                      <a:r>
                        <a:rPr lang="en-US" sz="1000" b="1"/>
                        <a:t>@PHLYINS</a:t>
                      </a:r>
                      <a:r>
                        <a:rPr lang="en-US" sz="1000"/>
                        <a:t> was mentioned by </a:t>
                      </a:r>
                      <a:r>
                        <a:rPr lang="en-US" sz="1000" b="1"/>
                        <a:t>@NHLFlyers - 2016-11-02 14:13:38</a:t>
                      </a:r>
                      <a:r>
                        <a:rPr lang="en-US" sz="1000"/>
                        <a:t>
🎥 Meet our @PHLYINS Community Teammate, Turning Points For Children, a child welfare agency  → https://t.co/67Euhzv3fB</a:t>
                      </a:r>
                      <a:endParaRPr lang="en-US" sz="1000"/>
                    </a:p>
                  </a:txBody>
                  <a:tcPr/>
                </a:tc>
                <a:tc>
                  <a:txBody>
                    <a:bodyPr/>
                    <a:lstStyle/>
                    <a:p>
                      <a:r>
                        <a:rPr lang="en-US" sz="1000"/>
                        <a:t>7</a:t>
                      </a:r>
                      <a:endParaRPr lang="en-US" sz="1000"/>
                    </a:p>
                  </a:txBody>
                  <a:tcPr/>
                </a:tc>
                <a:tc>
                  <a:txBody>
                    <a:bodyPr/>
                    <a:lstStyle/>
                    <a:p>
                      <a:r>
                        <a:rPr lang="en-US" sz="1000"/>
                        <a:t>20</a:t>
                      </a:r>
                      <a:endParaRPr lang="en-US" sz="1000"/>
                    </a:p>
                  </a:txBody>
                  <a:tcPr/>
                </a:tc>
                <a:tc>
                  <a:txBody>
                    <a:bodyPr/>
                    <a:lstStyle/>
                    <a:p>
                      <a:r>
                        <a:rPr lang="en-US" sz="1000"/>
                        <a:t>11/02/2016 18:46:53</a:t>
                      </a:r>
                      <a:endParaRPr lang="en-US" sz="1000"/>
                    </a:p>
                  </a:txBody>
                  <a:tcPr/>
                </a:tc>
                <a:extLst>
                  <a:ext uri="{0D108BD9-81ED-4DB2-BD59-A6C34878D82A}">
                    <a16:rowId xmlns:a16="http://schemas.microsoft.com/office/drawing/2014/main" val="860416809"/>
                  </a:ext>
                </a:extLst>
              </a:tr>
              <a:tr h="370840">
                <a:tc>
                  <a:txBody>
                    <a:bodyPr/>
                    <a:lstStyle/>
                    <a:p>
                      <a:r>
                        <a:rPr lang="en-US" sz="1000" b="1"/>
                        <a:t>@PHLYINS</a:t>
                      </a:r>
                      <a:r>
                        <a:rPr lang="en-US" sz="1000"/>
                        <a:t> was mentioned by </a:t>
                      </a:r>
                      <a:r>
                        <a:rPr lang="en-US" sz="1000" b="1"/>
                        <a:t>@SigmaChapter - 2016-11-02 17:03:19</a:t>
                      </a:r>
                      <a:r>
                        <a:rPr lang="en-US" sz="1000"/>
                        <a:t>
Huge Thanks to Carrie Santonastaso from @PHLYINS for a great presentation at our H. Wayne Snider Wednesday Speaker… https://t.co/pH8FyGukgT</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068967642"/>
                  </a:ext>
                </a:extLst>
              </a:tr>
              <a:tr h="370840">
                <a:tc>
                  <a:txBody>
                    <a:bodyPr/>
                    <a:lstStyle/>
                    <a:p>
                      <a:r>
                        <a:rPr lang="en-US" sz="1000" b="1"/>
                        <a:t>@PHLYINS</a:t>
                      </a:r>
                      <a:r>
                        <a:rPr lang="en-US" sz="1000"/>
                        <a:t> was mentioned by </a:t>
                      </a:r>
                      <a:r>
                        <a:rPr lang="en-US" sz="1000" b="1"/>
                        <a:t>@InsuranceCCO - 2016-11-18 16:47:11</a:t>
                      </a:r>
                      <a:r>
                        <a:rPr lang="en-US" sz="1000"/>
                        <a:t>
@Travelers @Progressive @Safecoinsurance @nycminsurance @PHLYINS @Uticanational @UticaFirstInsCo @msagroupins… https://t.co/KMSkqEKRT7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678151098"/>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35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0870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0138266"/>
                    </a:ext>
                  </a:extLst>
                </a:gridCol>
                <a:gridCol w="2468880">
                  <a:extLst>
                    <a:ext uri="{9D8B030D-6E8A-4147-A177-3AD203B41FA5}">
                      <a16:colId xmlns:a16="http://schemas.microsoft.com/office/drawing/2014/main" val="3869578465"/>
                    </a:ext>
                  </a:extLst>
                </a:gridCol>
                <a:gridCol w="2468880">
                  <a:extLst>
                    <a:ext uri="{9D8B030D-6E8A-4147-A177-3AD203B41FA5}">
                      <a16:colId xmlns:a16="http://schemas.microsoft.com/office/drawing/2014/main" val="1565075605"/>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3357181222"/>
                  </a:ext>
                </a:extLst>
              </a:tr>
              <a:tr h="370840">
                <a:tc>
                  <a:txBody>
                    <a:bodyPr/>
                    <a:lstStyle/>
                    <a:p>
                      <a:r>
                        <a:rPr lang="en-US" sz="1000"/>
                        <a:t>@TTFWatershed</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2167796838"/>
                  </a:ext>
                </a:extLst>
              </a:tr>
              <a:tr h="370840">
                <a:tc>
                  <a:txBody>
                    <a:bodyPr/>
                    <a:lstStyle/>
                    <a:p>
                      <a:r>
                        <a:rPr lang="en-US" sz="1000"/>
                        <a:t>@SilversSteve</a:t>
                      </a:r>
                      <a:endParaRPr lang="en-US" sz="1000"/>
                    </a:p>
                  </a:txBody>
                  <a:tcPr/>
                </a:tc>
                <a:tc>
                  <a:txBody>
                    <a:bodyPr/>
                    <a:lstStyle/>
                    <a:p>
                      <a:r>
                        <a:rPr lang="en-US" sz="1000"/>
                        <a:t>@PHLYINS (69)</a:t>
                      </a:r>
                      <a:endParaRPr lang="en-US" sz="1000"/>
                    </a:p>
                  </a:txBody>
                  <a:tcPr/>
                </a:tc>
                <a:tc>
                  <a:txBody>
                    <a:bodyPr/>
                    <a:lstStyle/>
                    <a:p>
                      <a:r>
                        <a:rPr lang="en-US" sz="1000"/>
                        <a:t>69</a:t>
                      </a:r>
                      <a:endParaRPr lang="en-US" sz="1000"/>
                    </a:p>
                  </a:txBody>
                  <a:tcPr/>
                </a:tc>
                <a:extLst>
                  <a:ext uri="{0D108BD9-81ED-4DB2-BD59-A6C34878D82A}">
                    <a16:rowId xmlns:a16="http://schemas.microsoft.com/office/drawing/2014/main" val="2414455885"/>
                  </a:ext>
                </a:extLst>
              </a:tr>
              <a:tr h="370840">
                <a:tc>
                  <a:txBody>
                    <a:bodyPr/>
                    <a:lstStyle/>
                    <a:p>
                      <a:r>
                        <a:rPr lang="en-US" sz="1000"/>
                        <a:t>@AMBestCo</a:t>
                      </a:r>
                      <a:endParaRPr lang="en-US" sz="1000"/>
                    </a:p>
                  </a:txBody>
                  <a:tcPr/>
                </a:tc>
                <a:tc>
                  <a:txBody>
                    <a:bodyPr/>
                    <a:lstStyle/>
                    <a:p>
                      <a:r>
                        <a:rPr lang="en-US" sz="1000"/>
                        <a:t>@PHLYINS (40)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457372727"/>
                  </a:ext>
                </a:extLst>
              </a:tr>
              <a:tr h="370840">
                <a:tc>
                  <a:txBody>
                    <a:bodyPr/>
                    <a:lstStyle/>
                    <a:p>
                      <a:r>
                        <a:rPr lang="en-US" sz="1000"/>
                        <a:t>@City_Ave</a:t>
                      </a:r>
                      <a:endParaRPr lang="en-US" sz="1000"/>
                    </a:p>
                  </a:txBody>
                  <a:tcPr/>
                </a:tc>
                <a:tc>
                  <a:txBody>
                    <a:bodyPr/>
                    <a:lstStyle/>
                    <a:p>
                      <a:r>
                        <a:rPr lang="en-US" sz="1000"/>
                        <a:t>@PHLYINS (22)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934905459"/>
                  </a:ext>
                </a:extLst>
              </a:tr>
              <a:tr h="370840">
                <a:tc>
                  <a:txBody>
                    <a:bodyPr/>
                    <a:lstStyle/>
                    <a:p>
                      <a:r>
                        <a:rPr lang="en-US" sz="1000"/>
                        <a:t>@TTF_TAs</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064669206"/>
                  </a:ext>
                </a:extLst>
              </a:tr>
              <a:tr h="370840">
                <a:tc>
                  <a:txBody>
                    <a:bodyPr/>
                    <a:lstStyle/>
                    <a:p>
                      <a:r>
                        <a:rPr lang="en-US" sz="1000"/>
                        <a:t>@unionledger</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117921484"/>
                  </a:ext>
                </a:extLst>
              </a:tr>
              <a:tr h="370840">
                <a:tc>
                  <a:txBody>
                    <a:bodyPr/>
                    <a:lstStyle/>
                    <a:p>
                      <a:r>
                        <a:rPr lang="en-US" sz="1000"/>
                        <a:t>@PhilaUnion</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218523957"/>
                  </a:ext>
                </a:extLst>
              </a:tr>
              <a:tr h="370840">
                <a:tc>
                  <a:txBody>
                    <a:bodyPr/>
                    <a:lstStyle/>
                    <a:p>
                      <a:r>
                        <a:rPr lang="en-US" sz="1000"/>
                        <a:t>@PreventingAbuse</a:t>
                      </a:r>
                      <a:endParaRPr lang="en-US" sz="1000"/>
                    </a:p>
                  </a:txBody>
                  <a:tcPr/>
                </a:tc>
                <a:tc>
                  <a:txBody>
                    <a:bodyPr/>
                    <a:lstStyle/>
                    <a:p>
                      <a:r>
                        <a:rPr lang="en-US" sz="1000"/>
                        <a:t>@PHLYINS (8)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531906653"/>
                  </a:ext>
                </a:extLst>
              </a:tr>
              <a:tr h="370840">
                <a:tc>
                  <a:txBody>
                    <a:bodyPr/>
                    <a:lstStyle/>
                    <a:p>
                      <a:r>
                        <a:rPr lang="en-US" sz="1000"/>
                        <a:t>@LawleyInsurance</a:t>
                      </a:r>
                      <a:endParaRPr lang="en-US" sz="1000"/>
                    </a:p>
                  </a:txBody>
                  <a:tcPr/>
                </a:tc>
                <a:tc>
                  <a:txBody>
                    <a:bodyPr/>
                    <a:lstStyle/>
                    <a:p>
                      <a:r>
                        <a:rPr lang="en-US" sz="1000"/>
                        <a:t>@PHLYINS (7)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5540518"/>
                  </a:ext>
                </a:extLst>
              </a:tr>
              <a:tr h="370840">
                <a:tc>
                  <a:txBody>
                    <a:bodyPr/>
                    <a:lstStyle/>
                    <a:p>
                      <a:r>
                        <a:rPr lang="en-US" sz="1000"/>
                        <a:t>@JeniciaKnox</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18218680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772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266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Key Metrics Table</vt:lpstr>
      <vt:lpstr>Twitter Followers Change</vt:lpstr>
      <vt:lpstr>Average Interactions Per Tweet</vt:lpstr>
      <vt:lpstr>PHLY Twitter Mentions</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lpstr>Mentions Table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2016-12-29T22:14:43Z</dcterms:created>
  <dcterms:modified xsi:type="dcterms:W3CDTF">2016-12-29T22:15:12Z</dcterms:modified>
</cp:coreProperties>
</file>