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6858000" type="screen4x3"/>
  <p:notesSz cx="6858000" cy="9144000"/>
  <p:embeddedFontLst>
    <p:embeddedFont>
      <p:font typeface="Calibri" panose="020F0502020204030204" pitchFamily="34" charset="0"/>
      <p:regular r:id="rId20"/>
      <p:bold r:id="rId21"/>
      <p:italic r:id="rId22"/>
      <p:bold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0">
                  <c:v>26</c:v>
                </c:pt>
                <c:pt idx="1">
                  <c:v>52</c:v>
                </c:pt>
                <c:pt idx="2">
                  <c:v>41</c:v>
                </c:pt>
                <c:pt idx="3">
                  <c:v>36</c:v>
                </c:pt>
                <c:pt idx="4">
                  <c:v>51</c:v>
                </c:pt>
                <c:pt idx="5">
                  <c:v>45</c:v>
                </c:pt>
                <c:pt idx="6">
                  <c:v>37</c:v>
                </c:pt>
                <c:pt idx="7">
                  <c:v>43</c:v>
                </c:pt>
                <c:pt idx="8">
                  <c:v>41</c:v>
                </c:pt>
                <c:pt idx="9">
                  <c:v>37</c:v>
                </c:pt>
                <c:pt idx="10">
                  <c:v>32</c:v>
                </c:pt>
                <c:pt idx="11">
                  <c:v>57</c:v>
                </c:pt>
              </c:numCache>
            </c:numRef>
          </c:val>
          <c:extLst>
            <c:ext xmlns:c16="http://schemas.microsoft.com/office/drawing/2014/chart" uri="{C3380CC4-5D6E-409C-BE32-E72D297353CC}">
              <c16:uniqueId val="{00000000-D105-4431-90AC-A70A5F2F94C4}"/>
            </c:ext>
          </c:extLst>
        </c:ser>
        <c:dLbls>
          <c:showLegendKey val="0"/>
          <c:showVal val="0"/>
          <c:showCatName val="0"/>
          <c:showSerName val="0"/>
          <c:showPercent val="0"/>
          <c:showBubbleSize val="0"/>
        </c:dLbls>
        <c:gapWidth val="219"/>
        <c:overlap val="-27"/>
        <c:axId val="234656992"/>
        <c:axId val="234658960"/>
      </c:barChart>
      <c:dateAx>
        <c:axId val="234656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4658960"/>
        <c:crosses val="autoZero"/>
        <c:auto val="1"/>
        <c:lblOffset val="100"/>
        <c:baseTimeUnit val="months"/>
      </c:dateAx>
      <c:valAx>
        <c:axId val="234658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4656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0">
                  <c:v>3</c:v>
                </c:pt>
                <c:pt idx="1">
                  <c:v>3</c:v>
                </c:pt>
                <c:pt idx="2">
                  <c:v>1</c:v>
                </c:pt>
                <c:pt idx="3">
                  <c:v>1</c:v>
                </c:pt>
                <c:pt idx="4">
                  <c:v>2</c:v>
                </c:pt>
                <c:pt idx="5">
                  <c:v>3</c:v>
                </c:pt>
                <c:pt idx="6">
                  <c:v>2</c:v>
                </c:pt>
                <c:pt idx="7">
                  <c:v>2</c:v>
                </c:pt>
                <c:pt idx="8">
                  <c:v>3</c:v>
                </c:pt>
                <c:pt idx="9">
                  <c:v>3</c:v>
                </c:pt>
                <c:pt idx="10">
                  <c:v>3</c:v>
                </c:pt>
                <c:pt idx="11">
                  <c:v>3</c:v>
                </c:pt>
              </c:numCache>
            </c:numRef>
          </c:val>
          <c:extLst>
            <c:ext xmlns:c16="http://schemas.microsoft.com/office/drawing/2014/chart" uri="{C3380CC4-5D6E-409C-BE32-E72D297353CC}">
              <c16:uniqueId val="{00000000-5E3A-4FA5-95F0-991898D02D8B}"/>
            </c:ext>
          </c:extLst>
        </c:ser>
        <c:dLbls>
          <c:showLegendKey val="0"/>
          <c:showVal val="0"/>
          <c:showCatName val="0"/>
          <c:showSerName val="0"/>
          <c:showPercent val="0"/>
          <c:showBubbleSize val="0"/>
        </c:dLbls>
        <c:gapWidth val="219"/>
        <c:overlap val="-27"/>
        <c:axId val="234239712"/>
        <c:axId val="234242664"/>
      </c:barChart>
      <c:dateAx>
        <c:axId val="234239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4242664"/>
        <c:crosses val="autoZero"/>
        <c:auto val="1"/>
        <c:lblOffset val="100"/>
        <c:baseTimeUnit val="months"/>
      </c:dateAx>
      <c:valAx>
        <c:axId val="234242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4239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0">
                  <c:v>8</c:v>
                </c:pt>
                <c:pt idx="1">
                  <c:v>24</c:v>
                </c:pt>
                <c:pt idx="2">
                  <c:v>19</c:v>
                </c:pt>
                <c:pt idx="3">
                  <c:v>42</c:v>
                </c:pt>
                <c:pt idx="4">
                  <c:v>66</c:v>
                </c:pt>
                <c:pt idx="5">
                  <c:v>35</c:v>
                </c:pt>
                <c:pt idx="6">
                  <c:v>25</c:v>
                </c:pt>
                <c:pt idx="7">
                  <c:v>29</c:v>
                </c:pt>
                <c:pt idx="8">
                  <c:v>28</c:v>
                </c:pt>
                <c:pt idx="9">
                  <c:v>17</c:v>
                </c:pt>
                <c:pt idx="10">
                  <c:v>17</c:v>
                </c:pt>
                <c:pt idx="11">
                  <c:v>18</c:v>
                </c:pt>
              </c:numCache>
            </c:numRef>
          </c:val>
          <c:extLst>
            <c:ext xmlns:c16="http://schemas.microsoft.com/office/drawing/2014/chart" uri="{C3380CC4-5D6E-409C-BE32-E72D297353CC}">
              <c16:uniqueId val="{00000000-27EE-48EB-AD63-2DC7A0528C8A}"/>
            </c:ext>
          </c:extLst>
        </c:ser>
        <c:ser>
          <c:idx val="1"/>
          <c:order val="1"/>
          <c:tx>
            <c:strRef>
              <c:f>Sheet1!$C$1</c:f>
              <c:strCache>
                <c:ptCount val="1"/>
                <c:pt idx="0">
                  <c:v>@FirstInsHI</c:v>
                </c:pt>
              </c:strCache>
            </c:strRef>
          </c:tx>
          <c:spPr>
            <a:solidFill>
              <a:schemeClr val="accent2"/>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Sheet1!$C$2:$C$13</c:f>
              <c:numCache>
                <c:formatCode>General</c:formatCode>
                <c:ptCount val="12"/>
                <c:pt idx="0">
                  <c:v>0</c:v>
                </c:pt>
                <c:pt idx="1">
                  <c:v>0</c:v>
                </c:pt>
                <c:pt idx="2">
                  <c:v>0</c:v>
                </c:pt>
                <c:pt idx="3">
                  <c:v>0</c:v>
                </c:pt>
                <c:pt idx="4">
                  <c:v>0</c:v>
                </c:pt>
                <c:pt idx="5">
                  <c:v>0</c:v>
                </c:pt>
                <c:pt idx="6">
                  <c:v>3</c:v>
                </c:pt>
                <c:pt idx="7">
                  <c:v>4</c:v>
                </c:pt>
                <c:pt idx="8">
                  <c:v>6</c:v>
                </c:pt>
                <c:pt idx="9">
                  <c:v>5</c:v>
                </c:pt>
                <c:pt idx="10">
                  <c:v>1</c:v>
                </c:pt>
                <c:pt idx="11">
                  <c:v>3</c:v>
                </c:pt>
              </c:numCache>
            </c:numRef>
          </c:val>
          <c:extLst>
            <c:ext xmlns:c16="http://schemas.microsoft.com/office/drawing/2014/chart" uri="{C3380CC4-5D6E-409C-BE32-E72D297353CC}">
              <c16:uniqueId val="{00000001-27EE-48EB-AD63-2DC7A0528C8A}"/>
            </c:ext>
          </c:extLst>
        </c:ser>
        <c:dLbls>
          <c:showLegendKey val="0"/>
          <c:showVal val="0"/>
          <c:showCatName val="0"/>
          <c:showSerName val="0"/>
          <c:showPercent val="0"/>
          <c:showBubbleSize val="0"/>
        </c:dLbls>
        <c:gapWidth val="219"/>
        <c:overlap val="-27"/>
        <c:axId val="261009296"/>
        <c:axId val="261007328"/>
      </c:barChart>
      <c:dateAx>
        <c:axId val="261009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007328"/>
        <c:crosses val="autoZero"/>
        <c:auto val="1"/>
        <c:lblOffset val="100"/>
        <c:baseTimeUnit val="months"/>
      </c:dateAx>
      <c:valAx>
        <c:axId val="261007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009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0">
                  <c:v>42911</c:v>
                </c:pt>
                <c:pt idx="1">
                  <c:v>28213</c:v>
                </c:pt>
                <c:pt idx="2">
                  <c:v>36572</c:v>
                </c:pt>
                <c:pt idx="3">
                  <c:v>30583</c:v>
                </c:pt>
                <c:pt idx="4">
                  <c:v>28868</c:v>
                </c:pt>
                <c:pt idx="5">
                  <c:v>15060</c:v>
                </c:pt>
                <c:pt idx="6">
                  <c:v>59252</c:v>
                </c:pt>
                <c:pt idx="7">
                  <c:v>94689</c:v>
                </c:pt>
                <c:pt idx="8">
                  <c:v>74026</c:v>
                </c:pt>
                <c:pt idx="9">
                  <c:v>24988</c:v>
                </c:pt>
                <c:pt idx="10">
                  <c:v>262931</c:v>
                </c:pt>
                <c:pt idx="11">
                  <c:v>203094</c:v>
                </c:pt>
              </c:numCache>
            </c:numRef>
          </c:val>
          <c:extLst>
            <c:ext xmlns:c16="http://schemas.microsoft.com/office/drawing/2014/chart" uri="{C3380CC4-5D6E-409C-BE32-E72D297353CC}">
              <c16:uniqueId val="{00000000-1624-4BD6-BC13-00CA8EF9DAB2}"/>
            </c:ext>
          </c:extLst>
        </c:ser>
        <c:dLbls>
          <c:showLegendKey val="0"/>
          <c:showVal val="0"/>
          <c:showCatName val="0"/>
          <c:showSerName val="0"/>
          <c:showPercent val="0"/>
          <c:showBubbleSize val="0"/>
        </c:dLbls>
        <c:gapWidth val="219"/>
        <c:overlap val="-27"/>
        <c:axId val="265016808"/>
        <c:axId val="265023040"/>
      </c:barChart>
      <c:dateAx>
        <c:axId val="265016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023040"/>
        <c:crosses val="autoZero"/>
        <c:auto val="1"/>
        <c:lblOffset val="100"/>
        <c:baseTimeUnit val="months"/>
      </c:dateAx>
      <c:valAx>
        <c:axId val="265023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016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42675</c:v>
                </c:pt>
              </c:numCache>
            </c:numRef>
          </c:cat>
          <c:val>
            <c:numRef>
              <c:f>Sheet1!$B$2</c:f>
              <c:numCache>
                <c:formatCode>General</c:formatCode>
                <c:ptCount val="1"/>
                <c:pt idx="0">
                  <c:v>2897</c:v>
                </c:pt>
              </c:numCache>
            </c:numRef>
          </c:val>
          <c:extLst>
            <c:ext xmlns:c16="http://schemas.microsoft.com/office/drawing/2014/chart" uri="{C3380CC4-5D6E-409C-BE32-E72D297353CC}">
              <c16:uniqueId val="{00000000-199E-4F0A-B7EC-5732DF379BC2}"/>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42675</c:v>
                </c:pt>
              </c:numCache>
            </c:numRef>
          </c:cat>
          <c:val>
            <c:numRef>
              <c:f>Sheet1!$C$2</c:f>
              <c:numCache>
                <c:formatCode>General</c:formatCode>
                <c:ptCount val="1"/>
                <c:pt idx="0">
                  <c:v>2375</c:v>
                </c:pt>
              </c:numCache>
            </c:numRef>
          </c:val>
          <c:extLst>
            <c:ext xmlns:c16="http://schemas.microsoft.com/office/drawing/2014/chart" uri="{C3380CC4-5D6E-409C-BE32-E72D297353CC}">
              <c16:uniqueId val="{00000001-199E-4F0A-B7EC-5732DF379BC2}"/>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42675</c:v>
                </c:pt>
              </c:numCache>
            </c:numRef>
          </c:cat>
          <c:val>
            <c:numRef>
              <c:f>Sheet1!$D$2</c:f>
              <c:numCache>
                <c:formatCode>General</c:formatCode>
                <c:ptCount val="1"/>
                <c:pt idx="0">
                  <c:v>0</c:v>
                </c:pt>
              </c:numCache>
            </c:numRef>
          </c:val>
          <c:extLst>
            <c:ext xmlns:c16="http://schemas.microsoft.com/office/drawing/2014/chart" uri="{C3380CC4-5D6E-409C-BE32-E72D297353CC}">
              <c16:uniqueId val="{00000002-199E-4F0A-B7EC-5732DF379BC2}"/>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42675</c:v>
                </c:pt>
              </c:numCache>
            </c:numRef>
          </c:cat>
          <c:val>
            <c:numRef>
              <c:f>Sheet1!$E$2</c:f>
              <c:numCache>
                <c:formatCode>General</c:formatCode>
                <c:ptCount val="1"/>
                <c:pt idx="0">
                  <c:v>0</c:v>
                </c:pt>
              </c:numCache>
            </c:numRef>
          </c:val>
          <c:extLst>
            <c:ext xmlns:c16="http://schemas.microsoft.com/office/drawing/2014/chart" uri="{C3380CC4-5D6E-409C-BE32-E72D297353CC}">
              <c16:uniqueId val="{00000003-199E-4F0A-B7EC-5732DF379BC2}"/>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42675</c:v>
                </c:pt>
              </c:numCache>
            </c:numRef>
          </c:cat>
          <c:val>
            <c:numRef>
              <c:f>Sheet1!$F$2</c:f>
              <c:numCache>
                <c:formatCode>General</c:formatCode>
                <c:ptCount val="1"/>
                <c:pt idx="0">
                  <c:v>11480</c:v>
                </c:pt>
              </c:numCache>
            </c:numRef>
          </c:val>
          <c:extLst>
            <c:ext xmlns:c16="http://schemas.microsoft.com/office/drawing/2014/chart" uri="{C3380CC4-5D6E-409C-BE32-E72D297353CC}">
              <c16:uniqueId val="{00000004-199E-4F0A-B7EC-5732DF379BC2}"/>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42675</c:v>
                </c:pt>
              </c:numCache>
            </c:numRef>
          </c:cat>
          <c:val>
            <c:numRef>
              <c:f>Sheet1!$G$2</c:f>
              <c:numCache>
                <c:formatCode>General</c:formatCode>
                <c:ptCount val="1"/>
              </c:numCache>
            </c:numRef>
          </c:val>
          <c:extLst>
            <c:ext xmlns:c16="http://schemas.microsoft.com/office/drawing/2014/chart" uri="{C3380CC4-5D6E-409C-BE32-E72D297353CC}">
              <c16:uniqueId val="{00000005-199E-4F0A-B7EC-5732DF379BC2}"/>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42675</c:v>
                </c:pt>
              </c:numCache>
            </c:numRef>
          </c:cat>
          <c:val>
            <c:numRef>
              <c:f>Sheet1!$H$2</c:f>
              <c:numCache>
                <c:formatCode>General</c:formatCode>
                <c:ptCount val="1"/>
                <c:pt idx="0">
                  <c:v>0</c:v>
                </c:pt>
              </c:numCache>
            </c:numRef>
          </c:val>
          <c:extLst>
            <c:ext xmlns:c16="http://schemas.microsoft.com/office/drawing/2014/chart" uri="{C3380CC4-5D6E-409C-BE32-E72D297353CC}">
              <c16:uniqueId val="{00000006-199E-4F0A-B7EC-5732DF379BC2}"/>
            </c:ext>
          </c:extLst>
        </c:ser>
        <c:dLbls>
          <c:showLegendKey val="0"/>
          <c:showVal val="0"/>
          <c:showCatName val="0"/>
          <c:showSerName val="0"/>
          <c:showPercent val="0"/>
          <c:showBubbleSize val="0"/>
        </c:dLbls>
        <c:gapWidth val="219"/>
        <c:overlap val="-27"/>
        <c:axId val="265018120"/>
        <c:axId val="265018448"/>
      </c:barChart>
      <c:dateAx>
        <c:axId val="265018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018448"/>
        <c:crosses val="autoZero"/>
        <c:auto val="1"/>
        <c:lblOffset val="100"/>
        <c:baseTimeUnit val="days"/>
      </c:dateAx>
      <c:valAx>
        <c:axId val="265018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018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0">
                  <c:v>156</c:v>
                </c:pt>
                <c:pt idx="1">
                  <c:v>155</c:v>
                </c:pt>
                <c:pt idx="2">
                  <c:v>169</c:v>
                </c:pt>
                <c:pt idx="3">
                  <c:v>135</c:v>
                </c:pt>
                <c:pt idx="4">
                  <c:v>200</c:v>
                </c:pt>
                <c:pt idx="5">
                  <c:v>135</c:v>
                </c:pt>
                <c:pt idx="6">
                  <c:v>132</c:v>
                </c:pt>
                <c:pt idx="7">
                  <c:v>125</c:v>
                </c:pt>
                <c:pt idx="8">
                  <c:v>116</c:v>
                </c:pt>
                <c:pt idx="9">
                  <c:v>140</c:v>
                </c:pt>
                <c:pt idx="10">
                  <c:v>111</c:v>
                </c:pt>
                <c:pt idx="11">
                  <c:v>115</c:v>
                </c:pt>
              </c:numCache>
            </c:numRef>
          </c:val>
          <c:extLst>
            <c:ext xmlns:c16="http://schemas.microsoft.com/office/drawing/2014/chart" uri="{C3380CC4-5D6E-409C-BE32-E72D297353CC}">
              <c16:uniqueId val="{00000000-D5D5-4EA1-82CD-E9D23D1BAA86}"/>
            </c:ext>
          </c:extLst>
        </c:ser>
        <c:dLbls>
          <c:showLegendKey val="0"/>
          <c:showVal val="0"/>
          <c:showCatName val="0"/>
          <c:showSerName val="0"/>
          <c:showPercent val="0"/>
          <c:showBubbleSize val="0"/>
        </c:dLbls>
        <c:gapWidth val="219"/>
        <c:overlap val="-27"/>
        <c:axId val="234547952"/>
        <c:axId val="234550576"/>
      </c:barChart>
      <c:dateAx>
        <c:axId val="234547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4550576"/>
        <c:crosses val="autoZero"/>
        <c:auto val="1"/>
        <c:lblOffset val="100"/>
        <c:baseTimeUnit val="months"/>
      </c:dateAx>
      <c:valAx>
        <c:axId val="234550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4547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0">
                  <c:v>17</c:v>
                </c:pt>
                <c:pt idx="1">
                  <c:v>27</c:v>
                </c:pt>
                <c:pt idx="2">
                  <c:v>24</c:v>
                </c:pt>
                <c:pt idx="3">
                  <c:v>22</c:v>
                </c:pt>
                <c:pt idx="4">
                  <c:v>23</c:v>
                </c:pt>
                <c:pt idx="5">
                  <c:v>17</c:v>
                </c:pt>
                <c:pt idx="6">
                  <c:v>19</c:v>
                </c:pt>
                <c:pt idx="7">
                  <c:v>23</c:v>
                </c:pt>
                <c:pt idx="8">
                  <c:v>32</c:v>
                </c:pt>
                <c:pt idx="9">
                  <c:v>37</c:v>
                </c:pt>
                <c:pt idx="10">
                  <c:v>46</c:v>
                </c:pt>
                <c:pt idx="11">
                  <c:v>55</c:v>
                </c:pt>
              </c:numCache>
            </c:numRef>
          </c:val>
          <c:extLst>
            <c:ext xmlns:c16="http://schemas.microsoft.com/office/drawing/2014/chart" uri="{C3380CC4-5D6E-409C-BE32-E72D297353CC}">
              <c16:uniqueId val="{00000000-CDD5-417D-B8F9-EC7C6F2378F4}"/>
            </c:ext>
          </c:extLst>
        </c:ser>
        <c:dLbls>
          <c:showLegendKey val="0"/>
          <c:showVal val="0"/>
          <c:showCatName val="0"/>
          <c:showSerName val="0"/>
          <c:showPercent val="0"/>
          <c:showBubbleSize val="0"/>
        </c:dLbls>
        <c:gapWidth val="219"/>
        <c:overlap val="-27"/>
        <c:axId val="261005032"/>
        <c:axId val="261010936"/>
      </c:barChart>
      <c:dateAx>
        <c:axId val="261005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010936"/>
        <c:crosses val="autoZero"/>
        <c:auto val="1"/>
        <c:lblOffset val="100"/>
        <c:baseTimeUnit val="months"/>
      </c:dateAx>
      <c:valAx>
        <c:axId val="261010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005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0">
                  <c:v>62</c:v>
                </c:pt>
                <c:pt idx="1">
                  <c:v>41</c:v>
                </c:pt>
                <c:pt idx="2">
                  <c:v>65</c:v>
                </c:pt>
                <c:pt idx="3">
                  <c:v>77</c:v>
                </c:pt>
                <c:pt idx="4">
                  <c:v>55</c:v>
                </c:pt>
                <c:pt idx="5">
                  <c:v>40</c:v>
                </c:pt>
                <c:pt idx="6">
                  <c:v>51</c:v>
                </c:pt>
                <c:pt idx="7">
                  <c:v>78</c:v>
                </c:pt>
                <c:pt idx="8">
                  <c:v>87</c:v>
                </c:pt>
                <c:pt idx="9">
                  <c:v>36</c:v>
                </c:pt>
                <c:pt idx="10">
                  <c:v>35</c:v>
                </c:pt>
                <c:pt idx="11">
                  <c:v>41</c:v>
                </c:pt>
              </c:numCache>
            </c:numRef>
          </c:val>
          <c:extLst>
            <c:ext xmlns:c16="http://schemas.microsoft.com/office/drawing/2014/chart" uri="{C3380CC4-5D6E-409C-BE32-E72D297353CC}">
              <c16:uniqueId val="{00000000-650E-4FD0-8607-DE35220EC37E}"/>
            </c:ext>
          </c:extLst>
        </c:ser>
        <c:dLbls>
          <c:showLegendKey val="0"/>
          <c:showVal val="0"/>
          <c:showCatName val="0"/>
          <c:showSerName val="0"/>
          <c:showPercent val="0"/>
          <c:showBubbleSize val="0"/>
        </c:dLbls>
        <c:gapWidth val="219"/>
        <c:overlap val="-27"/>
        <c:axId val="266751632"/>
        <c:axId val="266752944"/>
      </c:barChart>
      <c:dateAx>
        <c:axId val="266751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752944"/>
        <c:crosses val="autoZero"/>
        <c:auto val="1"/>
        <c:lblOffset val="100"/>
        <c:baseTimeUnit val="months"/>
      </c:dateAx>
      <c:valAx>
        <c:axId val="266752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751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0">
                  <c:v>19</c:v>
                </c:pt>
                <c:pt idx="1">
                  <c:v>23</c:v>
                </c:pt>
                <c:pt idx="2">
                  <c:v>24</c:v>
                </c:pt>
                <c:pt idx="3">
                  <c:v>32</c:v>
                </c:pt>
                <c:pt idx="4">
                  <c:v>21</c:v>
                </c:pt>
                <c:pt idx="5">
                  <c:v>15</c:v>
                </c:pt>
                <c:pt idx="6">
                  <c:v>73</c:v>
                </c:pt>
                <c:pt idx="7">
                  <c:v>19</c:v>
                </c:pt>
                <c:pt idx="8">
                  <c:v>21</c:v>
                </c:pt>
                <c:pt idx="9">
                  <c:v>16</c:v>
                </c:pt>
                <c:pt idx="10">
                  <c:v>17</c:v>
                </c:pt>
                <c:pt idx="11">
                  <c:v>18</c:v>
                </c:pt>
              </c:numCache>
            </c:numRef>
          </c:val>
          <c:extLst>
            <c:ext xmlns:c16="http://schemas.microsoft.com/office/drawing/2014/chart" uri="{C3380CC4-5D6E-409C-BE32-E72D297353CC}">
              <c16:uniqueId val="{00000000-E6D9-4E23-9AE7-E61BF12BF561}"/>
            </c:ext>
          </c:extLst>
        </c:ser>
        <c:dLbls>
          <c:showLegendKey val="0"/>
          <c:showVal val="0"/>
          <c:showCatName val="0"/>
          <c:showSerName val="0"/>
          <c:showPercent val="0"/>
          <c:showBubbleSize val="0"/>
        </c:dLbls>
        <c:gapWidth val="219"/>
        <c:overlap val="-27"/>
        <c:axId val="266749664"/>
        <c:axId val="266763440"/>
      </c:barChart>
      <c:dateAx>
        <c:axId val="266749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763440"/>
        <c:crosses val="autoZero"/>
        <c:auto val="1"/>
        <c:lblOffset val="100"/>
        <c:baseTimeUnit val="months"/>
      </c:dateAx>
      <c:valAx>
        <c:axId val="266763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749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12/29/2016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12/29/2016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12/29/2016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12/29/2016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12/29/2016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12/29/2016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12/29/2016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12/29/2016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12/29/2016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12/29/2016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PHLY Social Media</a:t>
            </a:r>
            <a:endParaRPr lang="en-US"/>
          </a:p>
        </p:txBody>
      </p:sp>
      <p:sp>
        <p:nvSpPr>
          <p:cNvPr id="3" name="Subtitle 2"/>
          <p:cNvSpPr>
            <a:spLocks noGrp="1"/>
          </p:cNvSpPr>
          <p:nvPr>
            <p:ph type="subTitle" idx="1"/>
          </p:nvPr>
        </p:nvSpPr>
        <p:spPr/>
        <p:txBody>
          <a:bodyPr/>
          <a:lstStyle/>
          <a:p>
            <a:r>
              <a:rPr lang="en-US"/>
              <a:t>Philadelphia Insurance Companies</a:t>
            </a:r>
            <a:endParaRPr lang="en-US"/>
          </a:p>
        </p:txBody>
      </p:sp>
    </p:spTree>
    <p:extLst>
      <p:ext uri="{BB962C8B-B14F-4D97-AF65-F5344CB8AC3E}">
        <p14:creationId xmlns:p14="http://schemas.microsoft.com/office/powerpoint/2010/main" val="10641001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9802349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047081629"/>
                    </a:ext>
                  </a:extLst>
                </a:gridCol>
                <a:gridCol w="493776">
                  <a:extLst>
                    <a:ext uri="{9D8B030D-6E8A-4147-A177-3AD203B41FA5}">
                      <a16:colId xmlns:a16="http://schemas.microsoft.com/office/drawing/2014/main" val="4181153855"/>
                    </a:ext>
                  </a:extLst>
                </a:gridCol>
                <a:gridCol w="493776">
                  <a:extLst>
                    <a:ext uri="{9D8B030D-6E8A-4147-A177-3AD203B41FA5}">
                      <a16:colId xmlns:a16="http://schemas.microsoft.com/office/drawing/2014/main" val="42797931"/>
                    </a:ext>
                  </a:extLst>
                </a:gridCol>
                <a:gridCol w="493776">
                  <a:extLst>
                    <a:ext uri="{9D8B030D-6E8A-4147-A177-3AD203B41FA5}">
                      <a16:colId xmlns:a16="http://schemas.microsoft.com/office/drawing/2014/main" val="1431933061"/>
                    </a:ext>
                  </a:extLst>
                </a:gridCol>
                <a:gridCol w="493776">
                  <a:extLst>
                    <a:ext uri="{9D8B030D-6E8A-4147-A177-3AD203B41FA5}">
                      <a16:colId xmlns:a16="http://schemas.microsoft.com/office/drawing/2014/main" val="2783261552"/>
                    </a:ext>
                  </a:extLst>
                </a:gridCol>
                <a:gridCol w="493776">
                  <a:extLst>
                    <a:ext uri="{9D8B030D-6E8A-4147-A177-3AD203B41FA5}">
                      <a16:colId xmlns:a16="http://schemas.microsoft.com/office/drawing/2014/main" val="907626562"/>
                    </a:ext>
                  </a:extLst>
                </a:gridCol>
                <a:gridCol w="493776">
                  <a:extLst>
                    <a:ext uri="{9D8B030D-6E8A-4147-A177-3AD203B41FA5}">
                      <a16:colId xmlns:a16="http://schemas.microsoft.com/office/drawing/2014/main" val="1336329025"/>
                    </a:ext>
                  </a:extLst>
                </a:gridCol>
                <a:gridCol w="493776">
                  <a:extLst>
                    <a:ext uri="{9D8B030D-6E8A-4147-A177-3AD203B41FA5}">
                      <a16:colId xmlns:a16="http://schemas.microsoft.com/office/drawing/2014/main" val="2998732980"/>
                    </a:ext>
                  </a:extLst>
                </a:gridCol>
                <a:gridCol w="493776">
                  <a:extLst>
                    <a:ext uri="{9D8B030D-6E8A-4147-A177-3AD203B41FA5}">
                      <a16:colId xmlns:a16="http://schemas.microsoft.com/office/drawing/2014/main" val="3991242581"/>
                    </a:ext>
                  </a:extLst>
                </a:gridCol>
                <a:gridCol w="493776">
                  <a:extLst>
                    <a:ext uri="{9D8B030D-6E8A-4147-A177-3AD203B41FA5}">
                      <a16:colId xmlns:a16="http://schemas.microsoft.com/office/drawing/2014/main" val="2711647405"/>
                    </a:ext>
                  </a:extLst>
                </a:gridCol>
                <a:gridCol w="493776">
                  <a:extLst>
                    <a:ext uri="{9D8B030D-6E8A-4147-A177-3AD203B41FA5}">
                      <a16:colId xmlns:a16="http://schemas.microsoft.com/office/drawing/2014/main" val="1863754932"/>
                    </a:ext>
                  </a:extLst>
                </a:gridCol>
                <a:gridCol w="493776">
                  <a:extLst>
                    <a:ext uri="{9D8B030D-6E8A-4147-A177-3AD203B41FA5}">
                      <a16:colId xmlns:a16="http://schemas.microsoft.com/office/drawing/2014/main" val="1261748111"/>
                    </a:ext>
                  </a:extLst>
                </a:gridCol>
                <a:gridCol w="493776">
                  <a:extLst>
                    <a:ext uri="{9D8B030D-6E8A-4147-A177-3AD203B41FA5}">
                      <a16:colId xmlns:a16="http://schemas.microsoft.com/office/drawing/2014/main" val="468288562"/>
                    </a:ext>
                  </a:extLst>
                </a:gridCol>
                <a:gridCol w="493776">
                  <a:extLst>
                    <a:ext uri="{9D8B030D-6E8A-4147-A177-3AD203B41FA5}">
                      <a16:colId xmlns:a16="http://schemas.microsoft.com/office/drawing/2014/main" val="1544387738"/>
                    </a:ext>
                  </a:extLst>
                </a:gridCol>
              </a:tblGrid>
              <a:tr h="370840">
                <a:tc>
                  <a:txBody>
                    <a:bodyPr/>
                    <a:lstStyle/>
                    <a:p>
                      <a:r>
                        <a:rPr lang="en-US" sz="1000"/>
                        <a:t>Name</a:t>
                      </a:r>
                      <a:endParaRPr lang="en-US" sz="1000"/>
                    </a:p>
                  </a:txBody>
                  <a:tcPr/>
                </a:tc>
                <a:tc>
                  <a:txBody>
                    <a:bodyPr/>
                    <a:lstStyle/>
                    <a:p>
                      <a:r>
                        <a:rPr lang="en-US" sz="1000"/>
                        <a:t>Followers</a:t>
                      </a:r>
                      <a:endParaRPr lang="en-US" sz="1000"/>
                    </a:p>
                  </a:txBody>
                  <a:tcPr/>
                </a:tc>
                <a:tc>
                  <a:txBody>
                    <a:bodyPr/>
                    <a:lstStyle/>
                    <a:p>
                      <a:r>
                        <a:rPr lang="en-US" sz="1000"/>
                        <a:t>+/-</a:t>
                      </a:r>
                      <a:endParaRPr lang="en-US" sz="1000"/>
                    </a:p>
                  </a:txBody>
                  <a:tcPr/>
                </a:tc>
                <a:tc>
                  <a:txBody>
                    <a:bodyPr/>
                    <a:lstStyle/>
                    <a:p>
                      <a:r>
                        <a:rPr lang="en-US" sz="1000"/>
                        <a:t>Tweets</a:t>
                      </a:r>
                      <a:endParaRPr lang="en-US" sz="1000"/>
                    </a:p>
                  </a:txBody>
                  <a:tcPr/>
                </a:tc>
                <a:tc>
                  <a:txBody>
                    <a:bodyPr/>
                    <a:lstStyle/>
                    <a:p>
                      <a:r>
                        <a:rPr lang="en-US" sz="1000"/>
                        <a:t>Own Tweets</a:t>
                      </a:r>
                      <a:endParaRPr lang="en-US" sz="1000"/>
                    </a:p>
                  </a:txBody>
                  <a:tcPr/>
                </a:tc>
                <a:tc>
                  <a:txBody>
                    <a:bodyPr/>
                    <a:lstStyle/>
                    <a:p>
                      <a:r>
                        <a:rPr lang="en-US" sz="1000"/>
                        <a:t>Retweeted Tweets</a:t>
                      </a:r>
                      <a:endParaRPr lang="en-US" sz="1000"/>
                    </a:p>
                  </a:txBody>
                  <a:tcPr/>
                </a:tc>
                <a:tc>
                  <a:txBody>
                    <a:bodyPr/>
                    <a:lstStyle/>
                    <a:p>
                      <a:r>
                        <a:rPr lang="en-US" sz="1000"/>
                        <a:t>Replies to Users</a:t>
                      </a:r>
                      <a:endParaRPr lang="en-US" sz="1000"/>
                    </a:p>
                  </a:txBody>
                  <a:tcPr/>
                </a:tc>
                <a:tc>
                  <a:txBody>
                    <a:bodyPr/>
                    <a:lstStyle/>
                    <a:p>
                      <a:r>
                        <a:rPr lang="en-US" sz="1000"/>
                        <a:t>All Retweets</a:t>
                      </a:r>
                      <a:endParaRPr lang="en-US" sz="1000"/>
                    </a:p>
                  </a:txBody>
                  <a:tcPr/>
                </a:tc>
                <a:tc>
                  <a:txBody>
                    <a:bodyPr/>
                    <a:lstStyle/>
                    <a:p>
                      <a:r>
                        <a:rPr lang="en-US" sz="1000"/>
                        <a:t>Retweets on Own Tweets</a:t>
                      </a:r>
                      <a:endParaRPr lang="en-US" sz="1000"/>
                    </a:p>
                  </a:txBody>
                  <a:tcPr/>
                </a:tc>
                <a:tc>
                  <a:txBody>
                    <a:bodyPr/>
                    <a:lstStyle/>
                    <a:p>
                      <a:r>
                        <a:rPr lang="en-US" sz="1000"/>
                        <a:t>Likes on Own Tweets</a:t>
                      </a:r>
                      <a:endParaRPr lang="en-US" sz="1000"/>
                    </a:p>
                  </a:txBody>
                  <a:tcPr/>
                </a:tc>
                <a:tc>
                  <a:txBody>
                    <a:bodyPr/>
                    <a:lstStyle/>
                    <a:p>
                      <a:r>
                        <a:rPr lang="en-US" sz="1000"/>
                        <a:t>Replies on Own Tweets</a:t>
                      </a:r>
                      <a:endParaRPr lang="en-US" sz="1000"/>
                    </a:p>
                  </a:txBody>
                  <a:tcPr/>
                </a:tc>
                <a:tc>
                  <a:txBody>
                    <a:bodyPr/>
                    <a:lstStyle/>
                    <a:p>
                      <a:r>
                        <a:rPr lang="en-US" sz="1000"/>
                        <a:t>Mentions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6740308"/>
                  </a:ext>
                </a:extLst>
              </a:tr>
              <a:tr h="370840">
                <a:tc>
                  <a:txBody>
                    <a:bodyPr/>
                    <a:lstStyle/>
                    <a:p>
                      <a:r>
                        <a:rPr lang="en-US" sz="1000"/>
                        <a:t>@PHLYINS</a:t>
                      </a:r>
                      <a:endParaRPr lang="en-US" sz="1000"/>
                    </a:p>
                  </a:txBody>
                  <a:tcPr/>
                </a:tc>
                <a:tc>
                  <a:txBody>
                    <a:bodyPr/>
                    <a:lstStyle/>
                    <a:p>
                      <a:r>
                        <a:rPr lang="en-US" sz="1000"/>
                        <a:t>2375</a:t>
                      </a:r>
                      <a:endParaRPr lang="en-US" sz="1000"/>
                    </a:p>
                  </a:txBody>
                  <a:tcPr/>
                </a:tc>
                <a:tc>
                  <a:txBody>
                    <a:bodyPr/>
                    <a:lstStyle/>
                    <a:p>
                      <a:r>
                        <a:rPr lang="en-US" sz="1000"/>
                        <a:t>32</a:t>
                      </a:r>
                      <a:endParaRPr lang="en-US" sz="1000"/>
                    </a:p>
                  </a:txBody>
                  <a:tcPr/>
                </a:tc>
                <a:tc>
                  <a:txBody>
                    <a:bodyPr/>
                    <a:lstStyle/>
                    <a:p>
                      <a:r>
                        <a:rPr lang="en-US" sz="1000"/>
                        <a:t>26</a:t>
                      </a:r>
                      <a:endParaRPr lang="en-US" sz="1000"/>
                    </a:p>
                  </a:txBody>
                  <a:tcPr/>
                </a:tc>
                <a:tc>
                  <a:txBody>
                    <a:bodyPr/>
                    <a:lstStyle/>
                    <a:p>
                      <a:r>
                        <a:rPr lang="en-US" sz="1000"/>
                        <a:t>20</a:t>
                      </a:r>
                      <a:endParaRPr lang="en-US" sz="1000"/>
                    </a:p>
                  </a:txBody>
                  <a:tcPr/>
                </a:tc>
                <a:tc>
                  <a:txBody>
                    <a:bodyPr/>
                    <a:lstStyle/>
                    <a:p>
                      <a:r>
                        <a:rPr lang="en-US" sz="1000"/>
                        <a:t>6</a:t>
                      </a:r>
                      <a:endParaRPr lang="en-US" sz="1000"/>
                    </a:p>
                  </a:txBody>
                  <a:tcPr/>
                </a:tc>
                <a:tc>
                  <a:txBody>
                    <a:bodyPr/>
                    <a:lstStyle/>
                    <a:p>
                      <a:r>
                        <a:rPr lang="en-US" sz="1000"/>
                        <a:t>0</a:t>
                      </a:r>
                      <a:endParaRPr lang="en-US" sz="1000"/>
                    </a:p>
                  </a:txBody>
                  <a:tcPr/>
                </a:tc>
                <a:tc>
                  <a:txBody>
                    <a:bodyPr/>
                    <a:lstStyle/>
                    <a:p>
                      <a:r>
                        <a:rPr lang="en-US" sz="1000"/>
                        <a:t>26</a:t>
                      </a:r>
                      <a:endParaRPr lang="en-US" sz="1000"/>
                    </a:p>
                  </a:txBody>
                  <a:tcPr/>
                </a:tc>
                <a:tc>
                  <a:txBody>
                    <a:bodyPr/>
                    <a:lstStyle/>
                    <a:p>
                      <a:r>
                        <a:rPr lang="en-US" sz="1000"/>
                        <a:t>26</a:t>
                      </a:r>
                      <a:endParaRPr lang="en-US" sz="1000"/>
                    </a:p>
                  </a:txBody>
                  <a:tcPr/>
                </a:tc>
                <a:tc>
                  <a:txBody>
                    <a:bodyPr/>
                    <a:lstStyle/>
                    <a:p>
                      <a:r>
                        <a:rPr lang="en-US" sz="1000"/>
                        <a:t>51</a:t>
                      </a:r>
                      <a:endParaRPr lang="en-US" sz="1000"/>
                    </a:p>
                  </a:txBody>
                  <a:tcPr/>
                </a:tc>
                <a:tc>
                  <a:txBody>
                    <a:bodyPr/>
                    <a:lstStyle/>
                    <a:p>
                      <a:r>
                        <a:rPr lang="en-US" sz="1000"/>
                        <a:t>1</a:t>
                      </a:r>
                      <a:endParaRPr lang="en-US" sz="1000"/>
                    </a:p>
                  </a:txBody>
                  <a:tcPr/>
                </a:tc>
                <a:tc>
                  <a:txBody>
                    <a:bodyPr/>
                    <a:lstStyle/>
                    <a:p>
                      <a:r>
                        <a:rPr lang="en-US" sz="1000"/>
                        <a:t>17</a:t>
                      </a:r>
                      <a:endParaRPr lang="en-US" sz="1000"/>
                    </a:p>
                  </a:txBody>
                  <a:tcPr/>
                </a:tc>
                <a:tc>
                  <a:txBody>
                    <a:bodyPr/>
                    <a:lstStyle/>
                    <a:p>
                      <a:r>
                        <a:rPr lang="en-US" sz="1000"/>
                        <a:t>0.1653%</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4197189285"/>
                  </a:ext>
                </a:extLst>
              </a:tr>
            </a:tbl>
          </a:graphicData>
        </a:graphic>
      </p:graphicFrame>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241392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Followers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1164000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54034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Tweet</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794430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257577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PHLY Twitter Mentions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7019622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392770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Impressions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5103131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727503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Overall Audience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1139036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528276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5849926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78597496"/>
                    </a:ext>
                  </a:extLst>
                </a:gridCol>
                <a:gridCol w="1069848">
                  <a:extLst>
                    <a:ext uri="{9D8B030D-6E8A-4147-A177-3AD203B41FA5}">
                      <a16:colId xmlns:a16="http://schemas.microsoft.com/office/drawing/2014/main" val="1017055064"/>
                    </a:ext>
                  </a:extLst>
                </a:gridCol>
                <a:gridCol w="1069848">
                  <a:extLst>
                    <a:ext uri="{9D8B030D-6E8A-4147-A177-3AD203B41FA5}">
                      <a16:colId xmlns:a16="http://schemas.microsoft.com/office/drawing/2014/main" val="1897791137"/>
                    </a:ext>
                  </a:extLst>
                </a:gridCol>
                <a:gridCol w="1069848">
                  <a:extLst>
                    <a:ext uri="{9D8B030D-6E8A-4147-A177-3AD203B41FA5}">
                      <a16:colId xmlns:a16="http://schemas.microsoft.com/office/drawing/2014/main" val="2322346375"/>
                    </a:ext>
                  </a:extLst>
                </a:gridCol>
                <a:gridCol w="1069848">
                  <a:extLst>
                    <a:ext uri="{9D8B030D-6E8A-4147-A177-3AD203B41FA5}">
                      <a16:colId xmlns:a16="http://schemas.microsoft.com/office/drawing/2014/main" val="759499789"/>
                    </a:ext>
                  </a:extLst>
                </a:gridCol>
                <a:gridCol w="1069848">
                  <a:extLst>
                    <a:ext uri="{9D8B030D-6E8A-4147-A177-3AD203B41FA5}">
                      <a16:colId xmlns:a16="http://schemas.microsoft.com/office/drawing/2014/main" val="3408290261"/>
                    </a:ext>
                  </a:extLst>
                </a:gridCol>
                <a:gridCol w="1069848">
                  <a:extLst>
                    <a:ext uri="{9D8B030D-6E8A-4147-A177-3AD203B41FA5}">
                      <a16:colId xmlns:a16="http://schemas.microsoft.com/office/drawing/2014/main" val="3437781380"/>
                    </a:ext>
                  </a:extLst>
                </a:gridCol>
              </a:tblGrid>
              <a:tr h="370840">
                <a:tc>
                  <a:txBody>
                    <a:bodyPr/>
                    <a:lstStyle/>
                    <a:p>
                      <a:r>
                        <a:rPr lang="en-US" sz="1000"/>
                        <a:t>Name</a:t>
                      </a:r>
                      <a:endParaRPr lang="en-US" sz="1000"/>
                    </a:p>
                  </a:txBody>
                  <a:tcPr/>
                </a:tc>
                <a:tc>
                  <a:txBody>
                    <a:bodyPr/>
                    <a:lstStyle/>
                    <a:p>
                      <a:r>
                        <a:rPr lang="en-US" sz="1000"/>
                        <a:t>Followers</a:t>
                      </a:r>
                      <a:endParaRPr lang="en-US" sz="1000"/>
                    </a:p>
                  </a:txBody>
                  <a:tcPr/>
                </a:tc>
                <a:tc>
                  <a:txBody>
                    <a:bodyPr/>
                    <a:lstStyle/>
                    <a:p>
                      <a:r>
                        <a:rPr lang="en-US" sz="1000"/>
                        <a:t>+/-</a:t>
                      </a:r>
                      <a:endParaRPr lang="en-US" sz="1000"/>
                    </a:p>
                  </a:txBody>
                  <a:tcPr/>
                </a:tc>
                <a:tc>
                  <a:txBody>
                    <a:bodyPr/>
                    <a:lstStyle/>
                    <a:p>
                      <a:r>
                        <a:rPr lang="en-US" sz="1000"/>
                        <a:t>Status Updates</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extLst>
                  <a:ext uri="{0D108BD9-81ED-4DB2-BD59-A6C34878D82A}">
                    <a16:rowId xmlns:a16="http://schemas.microsoft.com/office/drawing/2014/main" val="919586161"/>
                  </a:ext>
                </a:extLst>
              </a:tr>
              <a:tr h="370840">
                <a:tc>
                  <a:txBody>
                    <a:bodyPr/>
                    <a:lstStyle/>
                    <a:p>
                      <a:r>
                        <a:rPr lang="en-US" sz="1000"/>
                        <a:t>Philadelphia Insurance Companies</a:t>
                      </a:r>
                      <a:endParaRPr lang="en-US" sz="1000"/>
                    </a:p>
                  </a:txBody>
                  <a:tcPr/>
                </a:tc>
                <a:tc>
                  <a:txBody>
                    <a:bodyPr/>
                    <a:lstStyle/>
                    <a:p>
                      <a:r>
                        <a:rPr lang="en-US" sz="1000"/>
                        <a:t>11480</a:t>
                      </a:r>
                      <a:endParaRPr lang="en-US" sz="1000"/>
                    </a:p>
                  </a:txBody>
                  <a:tcPr/>
                </a:tc>
                <a:tc>
                  <a:txBody>
                    <a:bodyPr/>
                    <a:lstStyle/>
                    <a:p>
                      <a:r>
                        <a:rPr lang="en-US" sz="1000"/>
                        <a:t>111</a:t>
                      </a:r>
                      <a:endParaRPr lang="en-US" sz="1000"/>
                    </a:p>
                  </a:txBody>
                  <a:tcPr/>
                </a:tc>
                <a:tc>
                  <a:txBody>
                    <a:bodyPr/>
                    <a:lstStyle/>
                    <a:p>
                      <a:r>
                        <a:rPr lang="en-US" sz="1000"/>
                        <a:t>18</a:t>
                      </a:r>
                      <a:endParaRPr lang="en-US" sz="1000"/>
                    </a:p>
                  </a:txBody>
                  <a:tcPr/>
                </a:tc>
                <a:tc>
                  <a:txBody>
                    <a:bodyPr/>
                    <a:lstStyle/>
                    <a:p>
                      <a:r>
                        <a:rPr lang="en-US" sz="1000"/>
                        <a:t>821</a:t>
                      </a:r>
                      <a:endParaRPr lang="en-US" sz="1000"/>
                    </a:p>
                  </a:txBody>
                  <a:tcPr/>
                </a:tc>
                <a:tc>
                  <a:txBody>
                    <a:bodyPr/>
                    <a:lstStyle/>
                    <a:p>
                      <a:r>
                        <a:rPr lang="en-US" sz="1000"/>
                        <a:t>14</a:t>
                      </a:r>
                      <a:endParaRPr lang="en-US" sz="1000"/>
                    </a:p>
                  </a:txBody>
                  <a:tcPr/>
                </a:tc>
                <a:tc>
                  <a:txBody>
                    <a:bodyPr/>
                    <a:lstStyle/>
                    <a:p>
                      <a:r>
                        <a:rPr lang="en-US" sz="1000"/>
                        <a:t>0.4061%</a:t>
                      </a:r>
                      <a:endParaRPr lang="en-US" sz="1000"/>
                    </a:p>
                  </a:txBody>
                  <a:tcPr/>
                </a:tc>
                <a:extLst>
                  <a:ext uri="{0D108BD9-81ED-4DB2-BD59-A6C34878D82A}">
                    <a16:rowId xmlns:a16="http://schemas.microsoft.com/office/drawing/2014/main" val="1879748540"/>
                  </a:ext>
                </a:extLst>
              </a:tr>
            </a:tbl>
          </a:graphicData>
        </a:graphic>
      </p:graphicFrame>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001930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Followers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452864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60962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LinkedIn Update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6383922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4662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0646008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310954334"/>
                    </a:ext>
                  </a:extLst>
                </a:gridCol>
                <a:gridCol w="740664">
                  <a:extLst>
                    <a:ext uri="{9D8B030D-6E8A-4147-A177-3AD203B41FA5}">
                      <a16:colId xmlns:a16="http://schemas.microsoft.com/office/drawing/2014/main" val="3953797331"/>
                    </a:ext>
                  </a:extLst>
                </a:gridCol>
                <a:gridCol w="740664">
                  <a:extLst>
                    <a:ext uri="{9D8B030D-6E8A-4147-A177-3AD203B41FA5}">
                      <a16:colId xmlns:a16="http://schemas.microsoft.com/office/drawing/2014/main" val="557812914"/>
                    </a:ext>
                  </a:extLst>
                </a:gridCol>
                <a:gridCol w="740664">
                  <a:extLst>
                    <a:ext uri="{9D8B030D-6E8A-4147-A177-3AD203B41FA5}">
                      <a16:colId xmlns:a16="http://schemas.microsoft.com/office/drawing/2014/main" val="3020977732"/>
                    </a:ext>
                  </a:extLst>
                </a:gridCol>
                <a:gridCol w="740664">
                  <a:extLst>
                    <a:ext uri="{9D8B030D-6E8A-4147-A177-3AD203B41FA5}">
                      <a16:colId xmlns:a16="http://schemas.microsoft.com/office/drawing/2014/main" val="1683374182"/>
                    </a:ext>
                  </a:extLst>
                </a:gridCol>
                <a:gridCol w="740664">
                  <a:extLst>
                    <a:ext uri="{9D8B030D-6E8A-4147-A177-3AD203B41FA5}">
                      <a16:colId xmlns:a16="http://schemas.microsoft.com/office/drawing/2014/main" val="3858700439"/>
                    </a:ext>
                  </a:extLst>
                </a:gridCol>
                <a:gridCol w="740664">
                  <a:extLst>
                    <a:ext uri="{9D8B030D-6E8A-4147-A177-3AD203B41FA5}">
                      <a16:colId xmlns:a16="http://schemas.microsoft.com/office/drawing/2014/main" val="1634167854"/>
                    </a:ext>
                  </a:extLst>
                </a:gridCol>
                <a:gridCol w="740664">
                  <a:extLst>
                    <a:ext uri="{9D8B030D-6E8A-4147-A177-3AD203B41FA5}">
                      <a16:colId xmlns:a16="http://schemas.microsoft.com/office/drawing/2014/main" val="2266512874"/>
                    </a:ext>
                  </a:extLst>
                </a:gridCol>
                <a:gridCol w="740664">
                  <a:extLst>
                    <a:ext uri="{9D8B030D-6E8A-4147-A177-3AD203B41FA5}">
                      <a16:colId xmlns:a16="http://schemas.microsoft.com/office/drawing/2014/main" val="3963998937"/>
                    </a:ext>
                  </a:extLst>
                </a:gridCol>
                <a:gridCol w="740664">
                  <a:extLst>
                    <a:ext uri="{9D8B030D-6E8A-4147-A177-3AD203B41FA5}">
                      <a16:colId xmlns:a16="http://schemas.microsoft.com/office/drawing/2014/main" val="2858504617"/>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1832305351"/>
                  </a:ext>
                </a:extLst>
              </a:tr>
              <a:tr h="370840">
                <a:tc>
                  <a:txBody>
                    <a:bodyPr/>
                    <a:lstStyle/>
                    <a:p>
                      <a:r>
                        <a:rPr lang="en-US" sz="1000"/>
                        <a:t>Philadelphia Insurance Companies</a:t>
                      </a:r>
                      <a:endParaRPr lang="en-US" sz="1000"/>
                    </a:p>
                  </a:txBody>
                  <a:tcPr/>
                </a:tc>
                <a:tc>
                  <a:txBody>
                    <a:bodyPr/>
                    <a:lstStyle/>
                    <a:p>
                      <a:r>
                        <a:rPr lang="en-US" sz="1000"/>
                        <a:t>2897</a:t>
                      </a:r>
                      <a:endParaRPr lang="en-US" sz="1000"/>
                    </a:p>
                  </a:txBody>
                  <a:tcPr/>
                </a:tc>
                <a:tc>
                  <a:txBody>
                    <a:bodyPr/>
                    <a:lstStyle/>
                    <a:p>
                      <a:r>
                        <a:rPr lang="en-US" sz="1000"/>
                        <a:t>35</a:t>
                      </a:r>
                      <a:endParaRPr lang="en-US" sz="1000"/>
                    </a:p>
                  </a:txBody>
                  <a:tcPr/>
                </a:tc>
                <a:tc>
                  <a:txBody>
                    <a:bodyPr/>
                    <a:lstStyle/>
                    <a:p>
                      <a:r>
                        <a:rPr lang="en-US" sz="1000"/>
                        <a:t>22</a:t>
                      </a:r>
                      <a:endParaRPr lang="en-US" sz="1000"/>
                    </a:p>
                  </a:txBody>
                  <a:tcPr/>
                </a:tc>
                <a:tc>
                  <a:txBody>
                    <a:bodyPr/>
                    <a:lstStyle/>
                    <a:p>
                      <a:r>
                        <a:rPr lang="en-US" sz="1000"/>
                        <a:t>337</a:t>
                      </a:r>
                      <a:endParaRPr lang="en-US" sz="1000"/>
                    </a:p>
                  </a:txBody>
                  <a:tcPr/>
                </a:tc>
                <a:tc>
                  <a:txBody>
                    <a:bodyPr/>
                    <a:lstStyle/>
                    <a:p>
                      <a:r>
                        <a:rPr lang="en-US" sz="1000"/>
                        <a:t>32</a:t>
                      </a:r>
                      <a:endParaRPr lang="en-US" sz="1000"/>
                    </a:p>
                  </a:txBody>
                  <a:tcPr/>
                </a:tc>
                <a:tc>
                  <a:txBody>
                    <a:bodyPr/>
                    <a:lstStyle/>
                    <a:p>
                      <a:r>
                        <a:rPr lang="en-US" sz="1000"/>
                        <a:t>25</a:t>
                      </a:r>
                      <a:endParaRPr lang="en-US" sz="1000"/>
                    </a:p>
                  </a:txBody>
                  <a:tcPr/>
                </a:tc>
                <a:tc>
                  <a:txBody>
                    <a:bodyPr/>
                    <a:lstStyle/>
                    <a:p>
                      <a:r>
                        <a:rPr lang="en-US" sz="1000"/>
                        <a:t>3</a:t>
                      </a:r>
                      <a:endParaRPr lang="en-US" sz="1000"/>
                    </a:p>
                  </a:txBody>
                  <a:tcPr/>
                </a:tc>
                <a:tc>
                  <a:txBody>
                    <a:bodyPr/>
                    <a:lstStyle/>
                    <a:p>
                      <a:r>
                        <a:rPr lang="en-US" sz="1000"/>
                        <a:t>0.6221%</a:t>
                      </a:r>
                      <a:endParaRPr lang="en-US" sz="1000"/>
                    </a:p>
                  </a:txBody>
                  <a:tcPr/>
                </a:tc>
                <a:tc>
                  <a:txBody>
                    <a:bodyPr/>
                    <a:lstStyle/>
                    <a:p>
                      <a:r>
                        <a:rPr lang="en-US" sz="1000"/>
                        <a:t>100.0%</a:t>
                      </a:r>
                      <a:endParaRPr lang="en-US" sz="1000"/>
                    </a:p>
                  </a:txBody>
                  <a:tcPr/>
                </a:tc>
                <a:extLst>
                  <a:ext uri="{0D108BD9-81ED-4DB2-BD59-A6C34878D82A}">
                    <a16:rowId xmlns:a16="http://schemas.microsoft.com/office/drawing/2014/main" val="504296552"/>
                  </a:ext>
                </a:extLst>
              </a:tr>
            </a:tbl>
          </a:graphicData>
        </a:graphic>
      </p:graphicFrame>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91370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543670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703251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Facebook Post</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1559260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466608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063339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94421623"/>
                    </a:ext>
                  </a:extLst>
                </a:gridCol>
                <a:gridCol w="658368">
                  <a:extLst>
                    <a:ext uri="{9D8B030D-6E8A-4147-A177-3AD203B41FA5}">
                      <a16:colId xmlns:a16="http://schemas.microsoft.com/office/drawing/2014/main" val="2782295403"/>
                    </a:ext>
                  </a:extLst>
                </a:gridCol>
                <a:gridCol w="658368">
                  <a:extLst>
                    <a:ext uri="{9D8B030D-6E8A-4147-A177-3AD203B41FA5}">
                      <a16:colId xmlns:a16="http://schemas.microsoft.com/office/drawing/2014/main" val="835137615"/>
                    </a:ext>
                  </a:extLst>
                </a:gridCol>
                <a:gridCol w="658368">
                  <a:extLst>
                    <a:ext uri="{9D8B030D-6E8A-4147-A177-3AD203B41FA5}">
                      <a16:colId xmlns:a16="http://schemas.microsoft.com/office/drawing/2014/main" val="1871843636"/>
                    </a:ext>
                  </a:extLst>
                </a:gridCol>
                <a:gridCol w="658368">
                  <a:extLst>
                    <a:ext uri="{9D8B030D-6E8A-4147-A177-3AD203B41FA5}">
                      <a16:colId xmlns:a16="http://schemas.microsoft.com/office/drawing/2014/main" val="2898397259"/>
                    </a:ext>
                  </a:extLst>
                </a:gridCol>
                <a:gridCol w="658368">
                  <a:extLst>
                    <a:ext uri="{9D8B030D-6E8A-4147-A177-3AD203B41FA5}">
                      <a16:colId xmlns:a16="http://schemas.microsoft.com/office/drawing/2014/main" val="3015592033"/>
                    </a:ext>
                  </a:extLst>
                </a:gridCol>
                <a:gridCol w="658368">
                  <a:extLst>
                    <a:ext uri="{9D8B030D-6E8A-4147-A177-3AD203B41FA5}">
                      <a16:colId xmlns:a16="http://schemas.microsoft.com/office/drawing/2014/main" val="1606192797"/>
                    </a:ext>
                  </a:extLst>
                </a:gridCol>
                <a:gridCol w="658368">
                  <a:extLst>
                    <a:ext uri="{9D8B030D-6E8A-4147-A177-3AD203B41FA5}">
                      <a16:colId xmlns:a16="http://schemas.microsoft.com/office/drawing/2014/main" val="2529330176"/>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3533281979"/>
                  </a:ext>
                </a:extLst>
              </a:tr>
              <a:tr h="370840">
                <a:tc>
                  <a:txBody>
                    <a:bodyPr/>
                    <a:lstStyle/>
                    <a:p>
                      <a:r>
                        <a:rPr lang="en-US" sz="1000" b="1"/>
                        <a:t>First Insurance Company of Hawaii - 2016-11-23 15:49:49</a:t>
                      </a:r>
                      <a:r>
                        <a:rPr lang="en-US" sz="1000"/>
                        <a:t>
On Sunday, our volunteers helped serve dinner at the IHS, The Institute for Human Services, Inc. Women and Children's shelter and presented IHS with a $500 donation. Thankful for IHS and the services they provide to Hawaii's homeless and at risk people, and grateful for the opportunity to help them fulfill their mission in whatever small way we can.</a:t>
                      </a:r>
                      <a:endParaRPr lang="en-US" sz="1000"/>
                    </a:p>
                  </a:txBody>
                  <a:tcPr/>
                </a:tc>
                <a:tc>
                  <a:txBody>
                    <a:bodyPr/>
                    <a:lstStyle/>
                    <a:p>
                      <a:r>
                        <a:rPr lang="en-US" sz="1000"/>
                        <a:t>33</a:t>
                      </a:r>
                      <a:endParaRPr lang="en-US" sz="1000"/>
                    </a:p>
                  </a:txBody>
                  <a:tcPr/>
                </a:tc>
                <a:tc>
                  <a:txBody>
                    <a:bodyPr/>
                    <a:lstStyle/>
                    <a:p>
                      <a:r>
                        <a:rPr lang="en-US" sz="1000"/>
                        <a:t>31</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tc>
                  <a:txBody>
                    <a:bodyPr/>
                    <a:lstStyle/>
                    <a:p>
                      <a:r>
                        <a:rPr lang="en-US" sz="1000"/>
                        <a:t>2.5133%</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384535736"/>
                  </a:ext>
                </a:extLst>
              </a:tr>
              <a:tr h="370840">
                <a:tc>
                  <a:txBody>
                    <a:bodyPr/>
                    <a:lstStyle/>
                    <a:p>
                      <a:r>
                        <a:rPr lang="en-US" sz="1000" b="1"/>
                        <a:t>First Insurance Company of Hawaii - 2016-11-18 14:00:18</a:t>
                      </a:r>
                      <a:r>
                        <a:rPr lang="en-US" sz="1000"/>
                        <a:t>
We were very honored to be recognized as Outstanding Corporation by the AFP - Aloha Chapter this week for our record of corporate giving. Thank you to Shidler College of Business for nominating us! #nationalphilanthropyday #afpawards2016</a:t>
                      </a:r>
                      <a:endParaRPr lang="en-US" sz="1000"/>
                    </a:p>
                  </a:txBody>
                  <a:tcPr/>
                </a:tc>
                <a:tc>
                  <a:txBody>
                    <a:bodyPr/>
                    <a:lstStyle/>
                    <a:p>
                      <a:r>
                        <a:rPr lang="en-US" sz="1000"/>
                        <a:t>29</a:t>
                      </a:r>
                      <a:endParaRPr lang="en-US" sz="1000"/>
                    </a:p>
                  </a:txBody>
                  <a:tcPr/>
                </a:tc>
                <a:tc>
                  <a:txBody>
                    <a:bodyPr/>
                    <a:lstStyle/>
                    <a:p>
                      <a:r>
                        <a:rPr lang="en-US" sz="1000"/>
                        <a:t>28</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2.2070%</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181245038"/>
                  </a:ext>
                </a:extLst>
              </a:tr>
              <a:tr h="370840">
                <a:tc>
                  <a:txBody>
                    <a:bodyPr/>
                    <a:lstStyle/>
                    <a:p>
                      <a:r>
                        <a:rPr lang="en-US" sz="1000" b="1"/>
                        <a:t>Philadelphia Insurance Companies - 2016-11-17 09:03:36</a:t>
                      </a:r>
                      <a:r>
                        <a:rPr lang="en-US" sz="1000"/>
                        <a:t>
Congratulations to PHLY Chairman Jamie Maguire for receiving Saint Joseph's University’s Shield of Loyola Award. The award is presented to a distinguished alumnus for remarkable professional success, a life reflective of the values of St. Ignatius Loyola, and unparalleled loyalty to the University. Read Jamie's story here: http://bit.ly/2f90FM2</a:t>
                      </a:r>
                      <a:endParaRPr lang="en-US" sz="1000"/>
                    </a:p>
                  </a:txBody>
                  <a:tcPr/>
                </a:tc>
                <a:tc>
                  <a:txBody>
                    <a:bodyPr/>
                    <a:lstStyle/>
                    <a:p>
                      <a:r>
                        <a:rPr lang="en-US" sz="1000"/>
                        <a:t>53</a:t>
                      </a:r>
                      <a:endParaRPr lang="en-US" sz="1000"/>
                    </a:p>
                  </a:txBody>
                  <a:tcPr/>
                </a:tc>
                <a:tc>
                  <a:txBody>
                    <a:bodyPr/>
                    <a:lstStyle/>
                    <a:p>
                      <a:r>
                        <a:rPr lang="en-US" sz="1000"/>
                        <a:t>47</a:t>
                      </a:r>
                      <a:endParaRPr lang="en-US" sz="1000"/>
                    </a:p>
                  </a:txBody>
                  <a:tcPr/>
                </a:tc>
                <a:tc>
                  <a:txBody>
                    <a:bodyPr/>
                    <a:lstStyle/>
                    <a:p>
                      <a:r>
                        <a:rPr lang="en-US" sz="1000"/>
                        <a:t>5</a:t>
                      </a:r>
                      <a:endParaRPr lang="en-US" sz="1000"/>
                    </a:p>
                  </a:txBody>
                  <a:tcPr/>
                </a:tc>
                <a:tc>
                  <a:txBody>
                    <a:bodyPr/>
                    <a:lstStyle/>
                    <a:p>
                      <a:r>
                        <a:rPr lang="en-US" sz="1000"/>
                        <a:t>1</a:t>
                      </a:r>
                      <a:endParaRPr lang="en-US" sz="1000"/>
                    </a:p>
                  </a:txBody>
                  <a:tcPr/>
                </a:tc>
                <a:tc>
                  <a:txBody>
                    <a:bodyPr/>
                    <a:lstStyle/>
                    <a:p>
                      <a:r>
                        <a:rPr lang="en-US" sz="1000"/>
                        <a:t>1.8377%</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326488056"/>
                  </a:ext>
                </a:extLst>
              </a:tr>
              <a:tr h="370840">
                <a:tc>
                  <a:txBody>
                    <a:bodyPr/>
                    <a:lstStyle/>
                    <a:p>
                      <a:r>
                        <a:rPr lang="en-US" sz="1000" b="1"/>
                        <a:t>First Insurance Company of Hawaii - 2016-11-04 15:59:24</a:t>
                      </a:r>
                      <a:r>
                        <a:rPr lang="en-US" sz="1000"/>
                        <a:t>
Pics from last night's reception at the Oahu Country Club. Thanked our agency partners for their service to our customers, and passed out new agency plaques!</a:t>
                      </a:r>
                      <a:endParaRPr lang="en-US" sz="1000"/>
                    </a:p>
                  </a:txBody>
                  <a:tcPr/>
                </a:tc>
                <a:tc>
                  <a:txBody>
                    <a:bodyPr/>
                    <a:lstStyle/>
                    <a:p>
                      <a:r>
                        <a:rPr lang="en-US" sz="1000"/>
                        <a:t>24</a:t>
                      </a:r>
                      <a:endParaRPr lang="en-US" sz="1000"/>
                    </a:p>
                  </a:txBody>
                  <a:tcPr/>
                </a:tc>
                <a:tc>
                  <a:txBody>
                    <a:bodyPr/>
                    <a:lstStyle/>
                    <a:p>
                      <a:r>
                        <a:rPr lang="en-US" sz="1000"/>
                        <a:t>24</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1.8279%</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046609388"/>
                  </a:ext>
                </a:extLst>
              </a:tr>
            </a:tbl>
          </a:graphicData>
        </a:graphic>
      </p:graphicFrame>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824707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Updates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368852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028362913"/>
                    </a:ext>
                  </a:extLst>
                </a:gridCol>
                <a:gridCol w="987552">
                  <a:extLst>
                    <a:ext uri="{9D8B030D-6E8A-4147-A177-3AD203B41FA5}">
                      <a16:colId xmlns:a16="http://schemas.microsoft.com/office/drawing/2014/main" val="3942191742"/>
                    </a:ext>
                  </a:extLst>
                </a:gridCol>
                <a:gridCol w="987552">
                  <a:extLst>
                    <a:ext uri="{9D8B030D-6E8A-4147-A177-3AD203B41FA5}">
                      <a16:colId xmlns:a16="http://schemas.microsoft.com/office/drawing/2014/main" val="2457500535"/>
                    </a:ext>
                  </a:extLst>
                </a:gridCol>
                <a:gridCol w="987552">
                  <a:extLst>
                    <a:ext uri="{9D8B030D-6E8A-4147-A177-3AD203B41FA5}">
                      <a16:colId xmlns:a16="http://schemas.microsoft.com/office/drawing/2014/main" val="2020984779"/>
                    </a:ext>
                  </a:extLst>
                </a:gridCol>
                <a:gridCol w="987552">
                  <a:extLst>
                    <a:ext uri="{9D8B030D-6E8A-4147-A177-3AD203B41FA5}">
                      <a16:colId xmlns:a16="http://schemas.microsoft.com/office/drawing/2014/main" val="4286730207"/>
                    </a:ext>
                  </a:extLst>
                </a:gridCol>
              </a:tblGrid>
              <a:tr h="370840">
                <a:tc>
                  <a:txBody>
                    <a:bodyPr/>
                    <a:lstStyle/>
                    <a:p>
                      <a:r>
                        <a:rPr lang="en-US" sz="1000"/>
                        <a:t>Status Update</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4130920593"/>
                  </a:ext>
                </a:extLst>
              </a:tr>
              <a:tr h="370840">
                <a:tc>
                  <a:txBody>
                    <a:bodyPr/>
                    <a:lstStyle/>
                    <a:p>
                      <a:r>
                        <a:rPr lang="en-US" sz="1000" b="1"/>
                        <a:t>Philadelphia Insurance Companies - 2016-11-21 11:22:32</a:t>
                      </a:r>
                      <a:r>
                        <a:rPr lang="en-US" sz="1000"/>
                        <a:t>
Congratulations to PHLY Chairman Jamie Maguire for receiving Saint Joseph’s University’s Shield of Loyola Award. The award is presented to a distinguished alumnus for remarkable professional success, a life reflective of the values of St. Ignatius Loyola, and unparalleled loyalty to the University. Read Jamie's story here: http://bit.ly/2f90FM2</a:t>
                      </a:r>
                      <a:endParaRPr lang="en-US" sz="1000"/>
                    </a:p>
                  </a:txBody>
                  <a:tcPr/>
                </a:tc>
                <a:tc>
                  <a:txBody>
                    <a:bodyPr/>
                    <a:lstStyle/>
                    <a:p>
                      <a:r>
                        <a:rPr lang="en-US" sz="1000"/>
                        <a:t>148</a:t>
                      </a:r>
                      <a:endParaRPr lang="en-US" sz="1000"/>
                    </a:p>
                  </a:txBody>
                  <a:tcPr/>
                </a:tc>
                <a:tc>
                  <a:txBody>
                    <a:bodyPr/>
                    <a:lstStyle/>
                    <a:p>
                      <a:r>
                        <a:rPr lang="en-US" sz="1000"/>
                        <a:t>4</a:t>
                      </a:r>
                      <a:endParaRPr lang="en-US" sz="1000"/>
                    </a:p>
                  </a:txBody>
                  <a:tcPr/>
                </a:tc>
                <a:tc>
                  <a:txBody>
                    <a:bodyPr/>
                    <a:lstStyle/>
                    <a:p>
                      <a:r>
                        <a:rPr lang="en-US" sz="1000"/>
                        <a:t>1.3279%</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1013257983"/>
                  </a:ext>
                </a:extLst>
              </a:tr>
              <a:tr h="370840">
                <a:tc>
                  <a:txBody>
                    <a:bodyPr/>
                    <a:lstStyle/>
                    <a:p>
                      <a:r>
                        <a:rPr lang="en-US" sz="1000" b="1"/>
                        <a:t>Philadelphia Insurance Companies - 2016-11-01 15:35:40</a:t>
                      </a:r>
                      <a:r>
                        <a:rPr lang="en-US" sz="1000"/>
                        <a:t>
Our Women's Leadership Series hosted a Women's Networking Event at the National Liberty Museum in Philadelphia. 40 PHLY employees attended and sat in on discussion groups with Sr. Leadership!</a:t>
                      </a:r>
                      <a:endParaRPr lang="en-US" sz="1000"/>
                    </a:p>
                  </a:txBody>
                  <a:tcPr/>
                </a:tc>
                <a:tc>
                  <a:txBody>
                    <a:bodyPr/>
                    <a:lstStyle/>
                    <a:p>
                      <a:r>
                        <a:rPr lang="en-US" sz="1000"/>
                        <a:t>97</a:t>
                      </a:r>
                      <a:endParaRPr lang="en-US" sz="1000"/>
                    </a:p>
                  </a:txBody>
                  <a:tcPr/>
                </a:tc>
                <a:tc>
                  <a:txBody>
                    <a:bodyPr/>
                    <a:lstStyle/>
                    <a:p>
                      <a:r>
                        <a:rPr lang="en-US" sz="1000"/>
                        <a:t>2</a:t>
                      </a:r>
                      <a:endParaRPr lang="en-US" sz="1000"/>
                    </a:p>
                  </a:txBody>
                  <a:tcPr/>
                </a:tc>
                <a:tc>
                  <a:txBody>
                    <a:bodyPr/>
                    <a:lstStyle/>
                    <a:p>
                      <a:r>
                        <a:rPr lang="en-US" sz="1000"/>
                        <a:t>0.8705%</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600712869"/>
                  </a:ext>
                </a:extLst>
              </a:tr>
              <a:tr h="370840">
                <a:tc>
                  <a:txBody>
                    <a:bodyPr/>
                    <a:lstStyle/>
                    <a:p>
                      <a:r>
                        <a:rPr lang="en-US" sz="1000" b="1"/>
                        <a:t>Philadelphia Insurance Companies - 2016-11-03 16:44:25</a:t>
                      </a:r>
                      <a:r>
                        <a:rPr lang="en-US" sz="1000"/>
                        <a:t>
Carrie Santonastaso, VP of Customer Service and member of PHLY’s Women’s Leader Series, was featured as the guest speaker in Temple University’s Gamma Iota Sigma Executive Speaker Series, focused on “Powerful Women in Insurance”. Carrie addressed the students on her experiences, “Adapting to win.”</a:t>
                      </a:r>
                      <a:endParaRPr lang="en-US" sz="1000"/>
                    </a:p>
                  </a:txBody>
                  <a:tcPr/>
                </a:tc>
                <a:tc>
                  <a:txBody>
                    <a:bodyPr/>
                    <a:lstStyle/>
                    <a:p>
                      <a:r>
                        <a:rPr lang="en-US" sz="1000"/>
                        <a:t>84</a:t>
                      </a:r>
                      <a:endParaRPr lang="en-US" sz="1000"/>
                    </a:p>
                  </a:txBody>
                  <a:tcPr/>
                </a:tc>
                <a:tc>
                  <a:txBody>
                    <a:bodyPr/>
                    <a:lstStyle/>
                    <a:p>
                      <a:r>
                        <a:rPr lang="en-US" sz="1000"/>
                        <a:t>1</a:t>
                      </a:r>
                      <a:endParaRPr lang="en-US" sz="1000"/>
                    </a:p>
                  </a:txBody>
                  <a:tcPr/>
                </a:tc>
                <a:tc>
                  <a:txBody>
                    <a:bodyPr/>
                    <a:lstStyle/>
                    <a:p>
                      <a:r>
                        <a:rPr lang="en-US" sz="1000"/>
                        <a:t>0.7469%</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1890123777"/>
                  </a:ext>
                </a:extLst>
              </a:tr>
              <a:tr h="370840">
                <a:tc>
                  <a:txBody>
                    <a:bodyPr/>
                    <a:lstStyle/>
                    <a:p>
                      <a:r>
                        <a:rPr lang="en-US" sz="1000" b="1"/>
                        <a:t>Philadelphia Insurance Companies - 2016-11-14 13:45:02</a:t>
                      </a:r>
                      <a:r>
                        <a:rPr lang="en-US" sz="1000"/>
                        <a:t>
PHLY was the proud recipient of the Kidsbridge Humanitarian Award. Kidsbridge is a non-profit organization dedicated to bullying prevention, character education, tolerance and the celebration of human diversity.</a:t>
                      </a:r>
                      <a:endParaRPr lang="en-US" sz="1000"/>
                    </a:p>
                  </a:txBody>
                  <a:tcPr/>
                </a:tc>
                <a:tc>
                  <a:txBody>
                    <a:bodyPr/>
                    <a:lstStyle/>
                    <a:p>
                      <a:r>
                        <a:rPr lang="en-US" sz="1000"/>
                        <a:t>63</a:t>
                      </a:r>
                      <a:endParaRPr lang="en-US" sz="1000"/>
                    </a:p>
                  </a:txBody>
                  <a:tcPr/>
                </a:tc>
                <a:tc>
                  <a:txBody>
                    <a:bodyPr/>
                    <a:lstStyle/>
                    <a:p>
                      <a:r>
                        <a:rPr lang="en-US" sz="1000"/>
                        <a:t>2</a:t>
                      </a:r>
                      <a:endParaRPr lang="en-US" sz="1000"/>
                    </a:p>
                  </a:txBody>
                  <a:tcPr/>
                </a:tc>
                <a:tc>
                  <a:txBody>
                    <a:bodyPr/>
                    <a:lstStyle/>
                    <a:p>
                      <a:r>
                        <a:rPr lang="en-US" sz="1000"/>
                        <a:t>0.5695%</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908374015"/>
                  </a:ext>
                </a:extLst>
              </a:tr>
              <a:tr h="370840">
                <a:tc>
                  <a:txBody>
                    <a:bodyPr/>
                    <a:lstStyle/>
                    <a:p>
                      <a:r>
                        <a:rPr lang="en-US" sz="1000" b="1"/>
                        <a:t>Philadelphia Insurance Companies - 2016-11-17 16:33:16</a:t>
                      </a:r>
                      <a:r>
                        <a:rPr lang="en-US" sz="1000"/>
                        <a:t>
PHLY participated in the Impact NW Coat Drive to help collect 1,105 total donated items including 252 coats, hats, gloves, clothing, etc. and deliver 44 boxes to Impact NW!</a:t>
                      </a:r>
                      <a:endParaRPr lang="en-US" sz="1000"/>
                    </a:p>
                  </a:txBody>
                  <a:tcPr/>
                </a:tc>
                <a:tc>
                  <a:txBody>
                    <a:bodyPr/>
                    <a:lstStyle/>
                    <a:p>
                      <a:r>
                        <a:rPr lang="en-US" sz="1000"/>
                        <a:t>54</a:t>
                      </a:r>
                      <a:endParaRPr lang="en-US" sz="1000"/>
                    </a:p>
                  </a:txBody>
                  <a:tcPr/>
                </a:tc>
                <a:tc>
                  <a:txBody>
                    <a:bodyPr/>
                    <a:lstStyle/>
                    <a:p>
                      <a:r>
                        <a:rPr lang="en-US" sz="1000"/>
                        <a:t>2</a:t>
                      </a:r>
                      <a:endParaRPr lang="en-US" sz="1000"/>
                    </a:p>
                  </a:txBody>
                  <a:tcPr/>
                </a:tc>
                <a:tc>
                  <a:txBody>
                    <a:bodyPr/>
                    <a:lstStyle/>
                    <a:p>
                      <a:r>
                        <a:rPr lang="en-US" sz="1000"/>
                        <a:t>0.4901%</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3354039271"/>
                  </a:ext>
                </a:extLst>
              </a:tr>
            </a:tbl>
          </a:graphicData>
        </a:graphic>
      </p:graphicFrame>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749136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and Retweeted Tweets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4494221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142417055"/>
                    </a:ext>
                  </a:extLst>
                </a:gridCol>
                <a:gridCol w="822960">
                  <a:extLst>
                    <a:ext uri="{9D8B030D-6E8A-4147-A177-3AD203B41FA5}">
                      <a16:colId xmlns:a16="http://schemas.microsoft.com/office/drawing/2014/main" val="1764500669"/>
                    </a:ext>
                  </a:extLst>
                </a:gridCol>
                <a:gridCol w="822960">
                  <a:extLst>
                    <a:ext uri="{9D8B030D-6E8A-4147-A177-3AD203B41FA5}">
                      <a16:colId xmlns:a16="http://schemas.microsoft.com/office/drawing/2014/main" val="3233575074"/>
                    </a:ext>
                  </a:extLst>
                </a:gridCol>
                <a:gridCol w="822960">
                  <a:extLst>
                    <a:ext uri="{9D8B030D-6E8A-4147-A177-3AD203B41FA5}">
                      <a16:colId xmlns:a16="http://schemas.microsoft.com/office/drawing/2014/main" val="2977031590"/>
                    </a:ext>
                  </a:extLst>
                </a:gridCol>
                <a:gridCol w="822960">
                  <a:extLst>
                    <a:ext uri="{9D8B030D-6E8A-4147-A177-3AD203B41FA5}">
                      <a16:colId xmlns:a16="http://schemas.microsoft.com/office/drawing/2014/main" val="515224885"/>
                    </a:ext>
                  </a:extLst>
                </a:gridCol>
                <a:gridCol w="822960">
                  <a:extLst>
                    <a:ext uri="{9D8B030D-6E8A-4147-A177-3AD203B41FA5}">
                      <a16:colId xmlns:a16="http://schemas.microsoft.com/office/drawing/2014/main" val="3909761691"/>
                    </a:ext>
                  </a:extLst>
                </a:gridCol>
              </a:tblGrid>
              <a:tr h="370840">
                <a:tc>
                  <a:txBody>
                    <a:bodyPr/>
                    <a:lstStyle/>
                    <a:p>
                      <a:r>
                        <a:rPr lang="en-US" sz="1000"/>
                        <a:t>Tweet</a:t>
                      </a:r>
                      <a:endParaRPr lang="en-US" sz="1000"/>
                    </a:p>
                  </a:txBody>
                  <a:tcPr/>
                </a:tc>
                <a:tc>
                  <a:txBody>
                    <a:bodyPr/>
                    <a:lstStyle/>
                    <a:p>
                      <a:r>
                        <a:rPr lang="en-US" sz="1000"/>
                        <a:t>Retweeted Tweet?</a:t>
                      </a:r>
                      <a:endParaRPr lang="en-US" sz="1000"/>
                    </a:p>
                  </a:txBody>
                  <a:tcPr/>
                </a:tc>
                <a:tc>
                  <a:txBody>
                    <a:bodyPr/>
                    <a:lstStyle/>
                    <a:p>
                      <a:r>
                        <a:rPr lang="en-US" sz="1000"/>
                        <a:t>Retweets</a:t>
                      </a:r>
                      <a:endParaRPr lang="en-US" sz="1000"/>
                    </a:p>
                  </a:txBody>
                  <a:tcPr/>
                </a:tc>
                <a:tc>
                  <a:txBody>
                    <a:bodyPr/>
                    <a:lstStyle/>
                    <a:p>
                      <a:r>
                        <a:rPr lang="en-US" sz="1000"/>
                        <a:t>Likes</a:t>
                      </a:r>
                      <a:endParaRPr lang="en-US" sz="1000"/>
                    </a:p>
                  </a:txBody>
                  <a:tcPr/>
                </a:tc>
                <a:tc>
                  <a:txBody>
                    <a:bodyPr/>
                    <a:lstStyle/>
                    <a:p>
                      <a:r>
                        <a:rPr lang="en-US" sz="1000"/>
                        <a:t>Replies</a:t>
                      </a:r>
                      <a:endParaRPr lang="en-US" sz="1000"/>
                    </a:p>
                  </a:txBody>
                  <a:tcPr/>
                </a:tc>
                <a:tc>
                  <a:txBody>
                    <a:bodyPr/>
                    <a:lstStyle/>
                    <a:p>
                      <a:r>
                        <a:rPr lang="en-US" sz="1000"/>
                        <a:t>I-Rate</a:t>
                      </a:r>
                      <a:endParaRPr lang="en-US" sz="1000"/>
                    </a:p>
                  </a:txBody>
                  <a:tcPr/>
                </a:tc>
                <a:extLst>
                  <a:ext uri="{0D108BD9-81ED-4DB2-BD59-A6C34878D82A}">
                    <a16:rowId xmlns:a16="http://schemas.microsoft.com/office/drawing/2014/main" val="2072144807"/>
                  </a:ext>
                </a:extLst>
              </a:tr>
              <a:tr h="370840">
                <a:tc>
                  <a:txBody>
                    <a:bodyPr/>
                    <a:lstStyle/>
                    <a:p>
                      <a:r>
                        <a:rPr lang="en-US" sz="1000" b="1"/>
                        <a:t>@PHLYINS - 2016-11-16 11:28:58</a:t>
                      </a:r>
                      <a:r>
                        <a:rPr lang="en-US" sz="1000"/>
                        <a:t>
Congrats to PHLY Chairman Jamie Maguire for receiving @SaintJosephs Shield of Loyola Award. Read Jamie's story here… https://t.co/04BRuhZsNh</a:t>
                      </a:r>
                      <a:endParaRPr lang="en-US" sz="1000"/>
                    </a:p>
                  </a:txBody>
                  <a:tcPr/>
                </a:tc>
                <a:tc>
                  <a:txBody>
                    <a:bodyPr/>
                    <a:lstStyle/>
                    <a:p>
                      <a:r>
                        <a:rPr lang="en-US" sz="1000"/>
                        <a:t>No</a:t>
                      </a:r>
                      <a:endParaRPr lang="en-US" sz="1000"/>
                    </a:p>
                  </a:txBody>
                  <a:tcPr/>
                </a:tc>
                <a:tc>
                  <a:txBody>
                    <a:bodyPr/>
                    <a:lstStyle/>
                    <a:p>
                      <a:r>
                        <a:rPr lang="en-US" sz="1000"/>
                        <a:t>5</a:t>
                      </a:r>
                      <a:endParaRPr lang="en-US" sz="1000"/>
                    </a:p>
                  </a:txBody>
                  <a:tcPr/>
                </a:tc>
                <a:tc>
                  <a:txBody>
                    <a:bodyPr/>
                    <a:lstStyle/>
                    <a:p>
                      <a:r>
                        <a:rPr lang="en-US" sz="1000"/>
                        <a:t>18</a:t>
                      </a:r>
                      <a:endParaRPr lang="en-US" sz="1000"/>
                    </a:p>
                  </a:txBody>
                  <a:tcPr/>
                </a:tc>
                <a:tc>
                  <a:txBody>
                    <a:bodyPr/>
                    <a:lstStyle/>
                    <a:p>
                      <a:r>
                        <a:rPr lang="en-US" sz="1000"/>
                        <a:t>0</a:t>
                      </a:r>
                      <a:endParaRPr lang="en-US" sz="1000"/>
                    </a:p>
                  </a:txBody>
                  <a:tcPr/>
                </a:tc>
                <a:tc>
                  <a:txBody>
                    <a:bodyPr/>
                    <a:lstStyle/>
                    <a:p>
                      <a:r>
                        <a:rPr lang="en-US" sz="1000"/>
                        <a:t>0.9758%</a:t>
                      </a:r>
                      <a:endParaRPr lang="en-US" sz="1000"/>
                    </a:p>
                  </a:txBody>
                  <a:tcPr/>
                </a:tc>
                <a:extLst>
                  <a:ext uri="{0D108BD9-81ED-4DB2-BD59-A6C34878D82A}">
                    <a16:rowId xmlns:a16="http://schemas.microsoft.com/office/drawing/2014/main" val="2600608475"/>
                  </a:ext>
                </a:extLst>
              </a:tr>
              <a:tr h="370840">
                <a:tc>
                  <a:txBody>
                    <a:bodyPr/>
                    <a:lstStyle/>
                    <a:p>
                      <a:r>
                        <a:rPr lang="en-US" sz="1000" b="1"/>
                        <a:t>@PHLYINS - 2016-11-11 08:35:00</a:t>
                      </a:r>
                      <a:r>
                        <a:rPr lang="en-US" sz="1000"/>
                        <a:t>
On #VeteransDay we acknowledge the sacrifices made by those who have served our country and we thank them for their… https://t.co/2EUSjBRF1Y</a:t>
                      </a:r>
                      <a:endParaRPr lang="en-US" sz="1000"/>
                    </a:p>
                  </a:txBody>
                  <a:tcPr/>
                </a:tc>
                <a:tc>
                  <a:txBody>
                    <a:bodyPr/>
                    <a:lstStyle/>
                    <a:p>
                      <a:r>
                        <a:rPr lang="en-US" sz="1000"/>
                        <a:t>No</a:t>
                      </a:r>
                      <a:endParaRPr lang="en-US" sz="1000"/>
                    </a:p>
                  </a:txBody>
                  <a:tcPr/>
                </a:tc>
                <a:tc>
                  <a:txBody>
                    <a:bodyPr/>
                    <a:lstStyle/>
                    <a:p>
                      <a:r>
                        <a:rPr lang="en-US" sz="1000"/>
                        <a:t>3</a:t>
                      </a:r>
                      <a:endParaRPr lang="en-US" sz="1000"/>
                    </a:p>
                  </a:txBody>
                  <a:tcPr/>
                </a:tc>
                <a:tc>
                  <a:txBody>
                    <a:bodyPr/>
                    <a:lstStyle/>
                    <a:p>
                      <a:r>
                        <a:rPr lang="en-US" sz="1000"/>
                        <a:t>7</a:t>
                      </a:r>
                      <a:endParaRPr lang="en-US" sz="1000"/>
                    </a:p>
                  </a:txBody>
                  <a:tcPr/>
                </a:tc>
                <a:tc>
                  <a:txBody>
                    <a:bodyPr/>
                    <a:lstStyle/>
                    <a:p>
                      <a:r>
                        <a:rPr lang="en-US" sz="1000"/>
                        <a:t>1</a:t>
                      </a:r>
                      <a:endParaRPr lang="en-US" sz="1000"/>
                    </a:p>
                  </a:txBody>
                  <a:tcPr/>
                </a:tc>
                <a:tc>
                  <a:txBody>
                    <a:bodyPr/>
                    <a:lstStyle/>
                    <a:p>
                      <a:r>
                        <a:rPr lang="en-US" sz="1000"/>
                        <a:t>0.4663%</a:t>
                      </a:r>
                      <a:endParaRPr lang="en-US" sz="1000"/>
                    </a:p>
                  </a:txBody>
                  <a:tcPr/>
                </a:tc>
                <a:extLst>
                  <a:ext uri="{0D108BD9-81ED-4DB2-BD59-A6C34878D82A}">
                    <a16:rowId xmlns:a16="http://schemas.microsoft.com/office/drawing/2014/main" val="2901299849"/>
                  </a:ext>
                </a:extLst>
              </a:tr>
              <a:tr h="370840">
                <a:tc>
                  <a:txBody>
                    <a:bodyPr/>
                    <a:lstStyle/>
                    <a:p>
                      <a:r>
                        <a:rPr lang="en-US" sz="1000" b="1"/>
                        <a:t>@PHLYINS - 2016-11-03 09:04:38</a:t>
                      </a:r>
                      <a:r>
                        <a:rPr lang="en-US" sz="1000"/>
                        <a:t>
40 PHLY women joined in important discussions at our Women's Leadership Networking Event at the National Liberty Mu… https://t.co/Vg7wAyfK0O</a:t>
                      </a:r>
                      <a:endParaRPr lang="en-US" sz="1000"/>
                    </a:p>
                  </a:txBody>
                  <a:tcPr/>
                </a:tc>
                <a:tc>
                  <a:txBody>
                    <a:bodyPr/>
                    <a:lstStyle/>
                    <a:p>
                      <a:r>
                        <a:rPr lang="en-US" sz="1000"/>
                        <a:t>No</a:t>
                      </a:r>
                      <a:endParaRPr lang="en-US" sz="1000"/>
                    </a:p>
                  </a:txBody>
                  <a:tcPr/>
                </a:tc>
                <a:tc>
                  <a:txBody>
                    <a:bodyPr/>
                    <a:lstStyle/>
                    <a:p>
                      <a:r>
                        <a:rPr lang="en-US" sz="1000"/>
                        <a:t>2</a:t>
                      </a:r>
                      <a:endParaRPr lang="en-US" sz="1000"/>
                    </a:p>
                  </a:txBody>
                  <a:tcPr/>
                </a:tc>
                <a:tc>
                  <a:txBody>
                    <a:bodyPr/>
                    <a:lstStyle/>
                    <a:p>
                      <a:r>
                        <a:rPr lang="en-US" sz="1000"/>
                        <a:t>5</a:t>
                      </a:r>
                      <a:endParaRPr lang="en-US" sz="1000"/>
                    </a:p>
                  </a:txBody>
                  <a:tcPr/>
                </a:tc>
                <a:tc>
                  <a:txBody>
                    <a:bodyPr/>
                    <a:lstStyle/>
                    <a:p>
                      <a:r>
                        <a:rPr lang="en-US" sz="1000"/>
                        <a:t>0</a:t>
                      </a:r>
                      <a:endParaRPr lang="en-US" sz="1000"/>
                    </a:p>
                  </a:txBody>
                  <a:tcPr/>
                </a:tc>
                <a:tc>
                  <a:txBody>
                    <a:bodyPr/>
                    <a:lstStyle/>
                    <a:p>
                      <a:r>
                        <a:rPr lang="en-US" sz="1000"/>
                        <a:t>0.2979%</a:t>
                      </a:r>
                      <a:endParaRPr lang="en-US" sz="1000"/>
                    </a:p>
                  </a:txBody>
                  <a:tcPr/>
                </a:tc>
                <a:extLst>
                  <a:ext uri="{0D108BD9-81ED-4DB2-BD59-A6C34878D82A}">
                    <a16:rowId xmlns:a16="http://schemas.microsoft.com/office/drawing/2014/main" val="469650472"/>
                  </a:ext>
                </a:extLst>
              </a:tr>
            </a:tbl>
          </a:graphicData>
        </a:graphic>
      </p:graphicFrame>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48310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Mentions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817405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456875737"/>
                    </a:ext>
                  </a:extLst>
                </a:gridCol>
                <a:gridCol w="822960">
                  <a:extLst>
                    <a:ext uri="{9D8B030D-6E8A-4147-A177-3AD203B41FA5}">
                      <a16:colId xmlns:a16="http://schemas.microsoft.com/office/drawing/2014/main" val="936759424"/>
                    </a:ext>
                  </a:extLst>
                </a:gridCol>
                <a:gridCol w="822960">
                  <a:extLst>
                    <a:ext uri="{9D8B030D-6E8A-4147-A177-3AD203B41FA5}">
                      <a16:colId xmlns:a16="http://schemas.microsoft.com/office/drawing/2014/main" val="1796097393"/>
                    </a:ext>
                  </a:extLst>
                </a:gridCol>
                <a:gridCol w="1645920">
                  <a:extLst>
                    <a:ext uri="{9D8B030D-6E8A-4147-A177-3AD203B41FA5}">
                      <a16:colId xmlns:a16="http://schemas.microsoft.com/office/drawing/2014/main" val="2140335637"/>
                    </a:ext>
                  </a:extLst>
                </a:gridCol>
              </a:tblGrid>
              <a:tr h="370840">
                <a:tc>
                  <a:txBody>
                    <a:bodyPr/>
                    <a:lstStyle/>
                    <a:p>
                      <a:r>
                        <a:rPr lang="en-US" sz="1000"/>
                        <a:t>Mention</a:t>
                      </a:r>
                      <a:endParaRPr lang="en-US" sz="1000"/>
                    </a:p>
                  </a:txBody>
                  <a:tcPr/>
                </a:tc>
                <a:tc>
                  <a:txBody>
                    <a:bodyPr/>
                    <a:lstStyle/>
                    <a:p>
                      <a:r>
                        <a:rPr lang="en-US" sz="1000"/>
                        <a:t>Retweets</a:t>
                      </a:r>
                      <a:endParaRPr lang="en-US" sz="1000"/>
                    </a:p>
                  </a:txBody>
                  <a:tcPr/>
                </a:tc>
                <a:tc>
                  <a:txBody>
                    <a:bodyPr/>
                    <a:lstStyle/>
                    <a:p>
                      <a:r>
                        <a:rPr lang="en-US" sz="1000"/>
                        <a:t>Favs</a:t>
                      </a:r>
                      <a:endParaRPr lang="en-US" sz="1000"/>
                    </a:p>
                  </a:txBody>
                  <a:tcPr/>
                </a:tc>
                <a:tc>
                  <a:txBody>
                    <a:bodyPr/>
                    <a:lstStyle/>
                    <a:p>
                      <a:r>
                        <a:rPr lang="en-US" sz="1000"/>
                        <a:t>Response Time</a:t>
                      </a:r>
                      <a:endParaRPr lang="en-US" sz="1000"/>
                    </a:p>
                  </a:txBody>
                  <a:tcPr/>
                </a:tc>
                <a:extLst>
                  <a:ext uri="{0D108BD9-81ED-4DB2-BD59-A6C34878D82A}">
                    <a16:rowId xmlns:a16="http://schemas.microsoft.com/office/drawing/2014/main" val="3808248332"/>
                  </a:ext>
                </a:extLst>
              </a:tr>
              <a:tr h="370840">
                <a:tc>
                  <a:txBody>
                    <a:bodyPr/>
                    <a:lstStyle/>
                    <a:p>
                      <a:r>
                        <a:rPr lang="en-US" sz="1000" b="1"/>
                        <a:t>@PHLYINS</a:t>
                      </a:r>
                      <a:r>
                        <a:rPr lang="en-US" sz="1000"/>
                        <a:t> was mentioned by </a:t>
                      </a:r>
                      <a:r>
                        <a:rPr lang="en-US" sz="1000" b="1"/>
                        <a:t>@NHLFlyers - 2016-11-07 21:06:05</a:t>
                      </a:r>
                      <a:r>
                        <a:rPr lang="en-US" sz="1000"/>
                        <a:t>
Meet our @PHLYINS Community Teammate, Andrew Clark, who has raised $68,000 for the Leukemia &amp;amp; Lymphoma Society → https://t.co/LNZCe5Qfij</a:t>
                      </a:r>
                      <a:endParaRPr lang="en-US" sz="1000"/>
                    </a:p>
                  </a:txBody>
                  <a:tcPr/>
                </a:tc>
                <a:tc>
                  <a:txBody>
                    <a:bodyPr/>
                    <a:lstStyle/>
                    <a:p>
                      <a:r>
                        <a:rPr lang="en-US" sz="1000"/>
                        <a:t>17</a:t>
                      </a:r>
                      <a:endParaRPr lang="en-US" sz="1000"/>
                    </a:p>
                  </a:txBody>
                  <a:tcPr/>
                </a:tc>
                <a:tc>
                  <a:txBody>
                    <a:bodyPr/>
                    <a:lstStyle/>
                    <a:p>
                      <a:r>
                        <a:rPr lang="en-US" sz="1000"/>
                        <a:t>36</a:t>
                      </a:r>
                      <a:endParaRPr lang="en-US" sz="1000"/>
                    </a:p>
                  </a:txBody>
                  <a:tcPr/>
                </a:tc>
                <a:tc>
                  <a:txBody>
                    <a:bodyPr/>
                    <a:lstStyle/>
                    <a:p>
                      <a:r>
                        <a:rPr lang="en-US" sz="1000"/>
                        <a:t>11/08/2016 18:11:11</a:t>
                      </a:r>
                      <a:endParaRPr lang="en-US" sz="1000"/>
                    </a:p>
                  </a:txBody>
                  <a:tcPr/>
                </a:tc>
                <a:extLst>
                  <a:ext uri="{0D108BD9-81ED-4DB2-BD59-A6C34878D82A}">
                    <a16:rowId xmlns:a16="http://schemas.microsoft.com/office/drawing/2014/main" val="2916394567"/>
                  </a:ext>
                </a:extLst>
              </a:tr>
              <a:tr h="370840">
                <a:tc>
                  <a:txBody>
                    <a:bodyPr/>
                    <a:lstStyle/>
                    <a:p>
                      <a:r>
                        <a:rPr lang="en-US" sz="1000" b="1"/>
                        <a:t>@PHLYINS</a:t>
                      </a:r>
                      <a:r>
                        <a:rPr lang="en-US" sz="1000"/>
                        <a:t> was mentioned by </a:t>
                      </a:r>
                      <a:r>
                        <a:rPr lang="en-US" sz="1000" b="1"/>
                        <a:t>@NHLFlyers - 2016-11-14 15:02:29</a:t>
                      </a:r>
                      <a:r>
                        <a:rPr lang="en-US" sz="1000"/>
                        <a:t>
Meet our @PHLYINS Community Teammate, Steve Bennett, who was recognized for the work he does with veterans → https://t.co/q318FdFrDK</a:t>
                      </a:r>
                      <a:endParaRPr lang="en-US" sz="1000"/>
                    </a:p>
                  </a:txBody>
                  <a:tcPr/>
                </a:tc>
                <a:tc>
                  <a:txBody>
                    <a:bodyPr/>
                    <a:lstStyle/>
                    <a:p>
                      <a:r>
                        <a:rPr lang="en-US" sz="1000"/>
                        <a:t>8</a:t>
                      </a:r>
                      <a:endParaRPr lang="en-US" sz="1000"/>
                    </a:p>
                  </a:txBody>
                  <a:tcPr/>
                </a:tc>
                <a:tc>
                  <a:txBody>
                    <a:bodyPr/>
                    <a:lstStyle/>
                    <a:p>
                      <a:r>
                        <a:rPr lang="en-US" sz="1000"/>
                        <a:t>22</a:t>
                      </a:r>
                      <a:endParaRPr lang="en-US" sz="1000"/>
                    </a:p>
                  </a:txBody>
                  <a:tcPr/>
                </a:tc>
                <a:tc>
                  <a:txBody>
                    <a:bodyPr/>
                    <a:lstStyle/>
                    <a:p>
                      <a:r>
                        <a:rPr lang="en-US" sz="1000"/>
                        <a:t>11/15/2016 17:12:42</a:t>
                      </a:r>
                      <a:endParaRPr lang="en-US" sz="1000"/>
                    </a:p>
                  </a:txBody>
                  <a:tcPr/>
                </a:tc>
                <a:extLst>
                  <a:ext uri="{0D108BD9-81ED-4DB2-BD59-A6C34878D82A}">
                    <a16:rowId xmlns:a16="http://schemas.microsoft.com/office/drawing/2014/main" val="2494823476"/>
                  </a:ext>
                </a:extLst>
              </a:tr>
              <a:tr h="370840">
                <a:tc>
                  <a:txBody>
                    <a:bodyPr/>
                    <a:lstStyle/>
                    <a:p>
                      <a:r>
                        <a:rPr lang="en-US" sz="1000" b="1"/>
                        <a:t>@PHLYINS</a:t>
                      </a:r>
                      <a:r>
                        <a:rPr lang="en-US" sz="1000"/>
                        <a:t> was mentioned by </a:t>
                      </a:r>
                      <a:r>
                        <a:rPr lang="en-US" sz="1000" b="1"/>
                        <a:t>@NHLFlyers - 2016-11-02 14:13:38</a:t>
                      </a:r>
                      <a:r>
                        <a:rPr lang="en-US" sz="1000"/>
                        <a:t>
🎥 Meet our @PHLYINS Community Teammate, Turning Points For Children, a child welfare agency  → https://t.co/67Euhzv3fB</a:t>
                      </a:r>
                      <a:endParaRPr lang="en-US" sz="1000"/>
                    </a:p>
                  </a:txBody>
                  <a:tcPr/>
                </a:tc>
                <a:tc>
                  <a:txBody>
                    <a:bodyPr/>
                    <a:lstStyle/>
                    <a:p>
                      <a:r>
                        <a:rPr lang="en-US" sz="1000"/>
                        <a:t>7</a:t>
                      </a:r>
                      <a:endParaRPr lang="en-US" sz="1000"/>
                    </a:p>
                  </a:txBody>
                  <a:tcPr/>
                </a:tc>
                <a:tc>
                  <a:txBody>
                    <a:bodyPr/>
                    <a:lstStyle/>
                    <a:p>
                      <a:r>
                        <a:rPr lang="en-US" sz="1000"/>
                        <a:t>20</a:t>
                      </a:r>
                      <a:endParaRPr lang="en-US" sz="1000"/>
                    </a:p>
                  </a:txBody>
                  <a:tcPr/>
                </a:tc>
                <a:tc>
                  <a:txBody>
                    <a:bodyPr/>
                    <a:lstStyle/>
                    <a:p>
                      <a:r>
                        <a:rPr lang="en-US" sz="1000"/>
                        <a:t>11/02/2016 18:46:53</a:t>
                      </a:r>
                      <a:endParaRPr lang="en-US" sz="1000"/>
                    </a:p>
                  </a:txBody>
                  <a:tcPr/>
                </a:tc>
                <a:extLst>
                  <a:ext uri="{0D108BD9-81ED-4DB2-BD59-A6C34878D82A}">
                    <a16:rowId xmlns:a16="http://schemas.microsoft.com/office/drawing/2014/main" val="2039916268"/>
                  </a:ext>
                </a:extLst>
              </a:tr>
              <a:tr h="370840">
                <a:tc>
                  <a:txBody>
                    <a:bodyPr/>
                    <a:lstStyle/>
                    <a:p>
                      <a:r>
                        <a:rPr lang="en-US" sz="1000" b="1"/>
                        <a:t>@PHLYINS</a:t>
                      </a:r>
                      <a:r>
                        <a:rPr lang="en-US" sz="1000"/>
                        <a:t> was mentioned by </a:t>
                      </a:r>
                      <a:r>
                        <a:rPr lang="en-US" sz="1000" b="1"/>
                        <a:t>@SigmaChapter - 2016-11-02 17:03:19</a:t>
                      </a:r>
                      <a:r>
                        <a:rPr lang="en-US" sz="1000"/>
                        <a:t>
Huge Thanks to Carrie Santonastaso from @PHLYINS for a great presentation at our H. Wayne Snider Wednesday Speaker… https://t.co/pH8FyGukgT</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3787672744"/>
                  </a:ext>
                </a:extLst>
              </a:tr>
              <a:tr h="370840">
                <a:tc>
                  <a:txBody>
                    <a:bodyPr/>
                    <a:lstStyle/>
                    <a:p>
                      <a:r>
                        <a:rPr lang="en-US" sz="1000" b="1"/>
                        <a:t>@PHLYINS</a:t>
                      </a:r>
                      <a:r>
                        <a:rPr lang="en-US" sz="1000"/>
                        <a:t> was mentioned by </a:t>
                      </a:r>
                      <a:r>
                        <a:rPr lang="en-US" sz="1000" b="1"/>
                        <a:t>@InsuranceCCO - 2016-11-18 16:47:11</a:t>
                      </a:r>
                      <a:r>
                        <a:rPr lang="en-US" sz="1000"/>
                        <a:t>
@Travelers @Progressive @Safecoinsurance @nycminsurance @PHLYINS @Uticanational @UticaFirstInsCo @msagroupins… https://t.co/KMSkqEKRT7</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1813397947"/>
                  </a:ext>
                </a:extLst>
              </a:tr>
            </a:tbl>
          </a:graphicData>
        </a:graphic>
      </p:graphicFrame>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93658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926314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6811549"/>
                    </a:ext>
                  </a:extLst>
                </a:gridCol>
                <a:gridCol w="2468880">
                  <a:extLst>
                    <a:ext uri="{9D8B030D-6E8A-4147-A177-3AD203B41FA5}">
                      <a16:colId xmlns:a16="http://schemas.microsoft.com/office/drawing/2014/main" val="877905259"/>
                    </a:ext>
                  </a:extLst>
                </a:gridCol>
                <a:gridCol w="2468880">
                  <a:extLst>
                    <a:ext uri="{9D8B030D-6E8A-4147-A177-3AD203B41FA5}">
                      <a16:colId xmlns:a16="http://schemas.microsoft.com/office/drawing/2014/main" val="660591851"/>
                    </a:ext>
                  </a:extLst>
                </a:gridCol>
              </a:tblGrid>
              <a:tr h="370840">
                <a:tc>
                  <a:txBody>
                    <a:bodyPr/>
                    <a:lstStyle/>
                    <a:p>
                      <a:r>
                        <a:rPr lang="en-US" sz="1000"/>
                        <a:t>Name</a:t>
                      </a:r>
                      <a:endParaRPr lang="en-US" sz="1000"/>
                    </a:p>
                  </a:txBody>
                  <a:tcPr/>
                </a:tc>
                <a:tc>
                  <a:txBody>
                    <a:bodyPr/>
                    <a:lstStyle/>
                    <a:p>
                      <a:r>
                        <a:rPr lang="en-US" sz="1000"/>
                        <a:t>On Profiles</a:t>
                      </a:r>
                      <a:endParaRPr lang="en-US" sz="1000"/>
                    </a:p>
                  </a:txBody>
                  <a:tcPr/>
                </a:tc>
                <a:tc>
                  <a:txBody>
                    <a:bodyPr/>
                    <a:lstStyle/>
                    <a:p>
                      <a:r>
                        <a:rPr lang="en-US" sz="1000"/>
                        <a:t>Mentions</a:t>
                      </a:r>
                      <a:endParaRPr lang="en-US" sz="1000"/>
                    </a:p>
                  </a:txBody>
                  <a:tcPr/>
                </a:tc>
                <a:extLst>
                  <a:ext uri="{0D108BD9-81ED-4DB2-BD59-A6C34878D82A}">
                    <a16:rowId xmlns:a16="http://schemas.microsoft.com/office/drawing/2014/main" val="984360583"/>
                  </a:ext>
                </a:extLst>
              </a:tr>
              <a:tr h="370840">
                <a:tc>
                  <a:txBody>
                    <a:bodyPr/>
                    <a:lstStyle/>
                    <a:p>
                      <a:r>
                        <a:rPr lang="en-US" sz="1000"/>
                        <a:t>@TTFWatershed</a:t>
                      </a:r>
                      <a:endParaRPr lang="en-US" sz="1000"/>
                    </a:p>
                  </a:txBody>
                  <a:tcPr/>
                </a:tc>
                <a:tc>
                  <a:txBody>
                    <a:bodyPr/>
                    <a:lstStyle/>
                    <a:p>
                      <a:r>
                        <a:rPr lang="en-US" sz="1000"/>
                        <a:t>@PHLYINS (70)</a:t>
                      </a:r>
                      <a:endParaRPr lang="en-US" sz="1000"/>
                    </a:p>
                  </a:txBody>
                  <a:tcPr/>
                </a:tc>
                <a:tc>
                  <a:txBody>
                    <a:bodyPr/>
                    <a:lstStyle/>
                    <a:p>
                      <a:r>
                        <a:rPr lang="en-US" sz="1000"/>
                        <a:t>70</a:t>
                      </a:r>
                      <a:endParaRPr lang="en-US" sz="1000"/>
                    </a:p>
                  </a:txBody>
                  <a:tcPr/>
                </a:tc>
                <a:extLst>
                  <a:ext uri="{0D108BD9-81ED-4DB2-BD59-A6C34878D82A}">
                    <a16:rowId xmlns:a16="http://schemas.microsoft.com/office/drawing/2014/main" val="2257341357"/>
                  </a:ext>
                </a:extLst>
              </a:tr>
              <a:tr h="370840">
                <a:tc>
                  <a:txBody>
                    <a:bodyPr/>
                    <a:lstStyle/>
                    <a:p>
                      <a:r>
                        <a:rPr lang="en-US" sz="1000"/>
                        <a:t>@SilversSteve</a:t>
                      </a:r>
                      <a:endParaRPr lang="en-US" sz="1000"/>
                    </a:p>
                  </a:txBody>
                  <a:tcPr/>
                </a:tc>
                <a:tc>
                  <a:txBody>
                    <a:bodyPr/>
                    <a:lstStyle/>
                    <a:p>
                      <a:r>
                        <a:rPr lang="en-US" sz="1000"/>
                        <a:t>@PHLYINS (69)</a:t>
                      </a:r>
                      <a:endParaRPr lang="en-US" sz="1000"/>
                    </a:p>
                  </a:txBody>
                  <a:tcPr/>
                </a:tc>
                <a:tc>
                  <a:txBody>
                    <a:bodyPr/>
                    <a:lstStyle/>
                    <a:p>
                      <a:r>
                        <a:rPr lang="en-US" sz="1000"/>
                        <a:t>69</a:t>
                      </a:r>
                      <a:endParaRPr lang="en-US" sz="1000"/>
                    </a:p>
                  </a:txBody>
                  <a:tcPr/>
                </a:tc>
                <a:extLst>
                  <a:ext uri="{0D108BD9-81ED-4DB2-BD59-A6C34878D82A}">
                    <a16:rowId xmlns:a16="http://schemas.microsoft.com/office/drawing/2014/main" val="4005396366"/>
                  </a:ext>
                </a:extLst>
              </a:tr>
              <a:tr h="370840">
                <a:tc>
                  <a:txBody>
                    <a:bodyPr/>
                    <a:lstStyle/>
                    <a:p>
                      <a:r>
                        <a:rPr lang="en-US" sz="1000"/>
                        <a:t>@AMBestCo</a:t>
                      </a:r>
                      <a:endParaRPr lang="en-US" sz="1000"/>
                    </a:p>
                  </a:txBody>
                  <a:tcPr/>
                </a:tc>
                <a:tc>
                  <a:txBody>
                    <a:bodyPr/>
                    <a:lstStyle/>
                    <a:p>
                      <a:r>
                        <a:rPr lang="en-US" sz="1000"/>
                        <a:t>@PHLYINS (40)</a:t>
                      </a:r>
                      <a:endParaRPr lang="en-US" sz="1000"/>
                    </a:p>
                  </a:txBody>
                  <a:tcPr/>
                </a:tc>
                <a:tc>
                  <a:txBody>
                    <a:bodyPr/>
                    <a:lstStyle/>
                    <a:p>
                      <a:r>
                        <a:rPr lang="en-US" sz="1000"/>
                        <a:t>40</a:t>
                      </a:r>
                      <a:endParaRPr lang="en-US" sz="1000"/>
                    </a:p>
                  </a:txBody>
                  <a:tcPr/>
                </a:tc>
                <a:extLst>
                  <a:ext uri="{0D108BD9-81ED-4DB2-BD59-A6C34878D82A}">
                    <a16:rowId xmlns:a16="http://schemas.microsoft.com/office/drawing/2014/main" val="471793082"/>
                  </a:ext>
                </a:extLst>
              </a:tr>
              <a:tr h="370840">
                <a:tc>
                  <a:txBody>
                    <a:bodyPr/>
                    <a:lstStyle/>
                    <a:p>
                      <a:r>
                        <a:rPr lang="en-US" sz="1000"/>
                        <a:t>@City_Ave</a:t>
                      </a:r>
                      <a:endParaRPr lang="en-US" sz="1000"/>
                    </a:p>
                  </a:txBody>
                  <a:tcPr/>
                </a:tc>
                <a:tc>
                  <a:txBody>
                    <a:bodyPr/>
                    <a:lstStyle/>
                    <a:p>
                      <a:r>
                        <a:rPr lang="en-US" sz="1000"/>
                        <a:t>@PHLYINS (22)</a:t>
                      </a:r>
                      <a:endParaRPr lang="en-US" sz="1000"/>
                    </a:p>
                  </a:txBody>
                  <a:tcPr/>
                </a:tc>
                <a:tc>
                  <a:txBody>
                    <a:bodyPr/>
                    <a:lstStyle/>
                    <a:p>
                      <a:r>
                        <a:rPr lang="en-US" sz="1000"/>
                        <a:t>22</a:t>
                      </a:r>
                      <a:endParaRPr lang="en-US" sz="1000"/>
                    </a:p>
                  </a:txBody>
                  <a:tcPr/>
                </a:tc>
                <a:extLst>
                  <a:ext uri="{0D108BD9-81ED-4DB2-BD59-A6C34878D82A}">
                    <a16:rowId xmlns:a16="http://schemas.microsoft.com/office/drawing/2014/main" val="119334814"/>
                  </a:ext>
                </a:extLst>
              </a:tr>
              <a:tr h="370840">
                <a:tc>
                  <a:txBody>
                    <a:bodyPr/>
                    <a:lstStyle/>
                    <a:p>
                      <a:r>
                        <a:rPr lang="en-US" sz="1000"/>
                        <a:t>@TTF_TAs</a:t>
                      </a:r>
                      <a:endParaRPr lang="en-US" sz="1000"/>
                    </a:p>
                  </a:txBody>
                  <a:tcPr/>
                </a:tc>
                <a:tc>
                  <a:txBody>
                    <a:bodyPr/>
                    <a:lstStyle/>
                    <a:p>
                      <a:r>
                        <a:rPr lang="en-US" sz="1000"/>
                        <a:t>@PHLYINS (11)</a:t>
                      </a:r>
                      <a:endParaRPr lang="en-US" sz="1000"/>
                    </a:p>
                  </a:txBody>
                  <a:tcPr/>
                </a:tc>
                <a:tc>
                  <a:txBody>
                    <a:bodyPr/>
                    <a:lstStyle/>
                    <a:p>
                      <a:r>
                        <a:rPr lang="en-US" sz="1000"/>
                        <a:t>11</a:t>
                      </a:r>
                      <a:endParaRPr lang="en-US" sz="1000"/>
                    </a:p>
                  </a:txBody>
                  <a:tcPr/>
                </a:tc>
                <a:extLst>
                  <a:ext uri="{0D108BD9-81ED-4DB2-BD59-A6C34878D82A}">
                    <a16:rowId xmlns:a16="http://schemas.microsoft.com/office/drawing/2014/main" val="2389846075"/>
                  </a:ext>
                </a:extLst>
              </a:tr>
              <a:tr h="370840">
                <a:tc>
                  <a:txBody>
                    <a:bodyPr/>
                    <a:lstStyle/>
                    <a:p>
                      <a:r>
                        <a:rPr lang="en-US" sz="1000"/>
                        <a:t>@unionledger</a:t>
                      </a:r>
                      <a:endParaRPr lang="en-US" sz="1000"/>
                    </a:p>
                  </a:txBody>
                  <a:tcPr/>
                </a:tc>
                <a:tc>
                  <a:txBody>
                    <a:bodyPr/>
                    <a:lstStyle/>
                    <a:p>
                      <a:r>
                        <a:rPr lang="en-US" sz="1000"/>
                        <a:t>@PHLYINS (11)</a:t>
                      </a:r>
                      <a:endParaRPr lang="en-US" sz="1000"/>
                    </a:p>
                  </a:txBody>
                  <a:tcPr/>
                </a:tc>
                <a:tc>
                  <a:txBody>
                    <a:bodyPr/>
                    <a:lstStyle/>
                    <a:p>
                      <a:r>
                        <a:rPr lang="en-US" sz="1000"/>
                        <a:t>11</a:t>
                      </a:r>
                      <a:endParaRPr lang="en-US" sz="1000"/>
                    </a:p>
                  </a:txBody>
                  <a:tcPr/>
                </a:tc>
                <a:extLst>
                  <a:ext uri="{0D108BD9-81ED-4DB2-BD59-A6C34878D82A}">
                    <a16:rowId xmlns:a16="http://schemas.microsoft.com/office/drawing/2014/main" val="207601942"/>
                  </a:ext>
                </a:extLst>
              </a:tr>
              <a:tr h="370840">
                <a:tc>
                  <a:txBody>
                    <a:bodyPr/>
                    <a:lstStyle/>
                    <a:p>
                      <a:r>
                        <a:rPr lang="en-US" sz="1000"/>
                        <a:t>@PhilaUnion</a:t>
                      </a:r>
                      <a:endParaRPr lang="en-US" sz="1000"/>
                    </a:p>
                  </a:txBody>
                  <a:tcPr/>
                </a:tc>
                <a:tc>
                  <a:txBody>
                    <a:bodyPr/>
                    <a:lstStyle/>
                    <a:p>
                      <a:r>
                        <a:rPr lang="en-US" sz="1000"/>
                        <a:t>@PHLYINS (11)</a:t>
                      </a:r>
                      <a:endParaRPr lang="en-US" sz="1000"/>
                    </a:p>
                  </a:txBody>
                  <a:tcPr/>
                </a:tc>
                <a:tc>
                  <a:txBody>
                    <a:bodyPr/>
                    <a:lstStyle/>
                    <a:p>
                      <a:r>
                        <a:rPr lang="en-US" sz="1000"/>
                        <a:t>11</a:t>
                      </a:r>
                      <a:endParaRPr lang="en-US" sz="1000"/>
                    </a:p>
                  </a:txBody>
                  <a:tcPr/>
                </a:tc>
                <a:extLst>
                  <a:ext uri="{0D108BD9-81ED-4DB2-BD59-A6C34878D82A}">
                    <a16:rowId xmlns:a16="http://schemas.microsoft.com/office/drawing/2014/main" val="3105208037"/>
                  </a:ext>
                </a:extLst>
              </a:tr>
              <a:tr h="370840">
                <a:tc>
                  <a:txBody>
                    <a:bodyPr/>
                    <a:lstStyle/>
                    <a:p>
                      <a:r>
                        <a:rPr lang="en-US" sz="1000"/>
                        <a:t>@PreventingAbuse</a:t>
                      </a:r>
                      <a:endParaRPr lang="en-US" sz="1000"/>
                    </a:p>
                  </a:txBody>
                  <a:tcPr/>
                </a:tc>
                <a:tc>
                  <a:txBody>
                    <a:bodyPr/>
                    <a:lstStyle/>
                    <a:p>
                      <a:r>
                        <a:rPr lang="en-US" sz="1000"/>
                        <a:t>@PHLYINS (8)</a:t>
                      </a:r>
                      <a:endParaRPr lang="en-US" sz="1000"/>
                    </a:p>
                  </a:txBody>
                  <a:tcPr/>
                </a:tc>
                <a:tc>
                  <a:txBody>
                    <a:bodyPr/>
                    <a:lstStyle/>
                    <a:p>
                      <a:r>
                        <a:rPr lang="en-US" sz="1000"/>
                        <a:t>8</a:t>
                      </a:r>
                      <a:endParaRPr lang="en-US" sz="1000"/>
                    </a:p>
                  </a:txBody>
                  <a:tcPr/>
                </a:tc>
                <a:extLst>
                  <a:ext uri="{0D108BD9-81ED-4DB2-BD59-A6C34878D82A}">
                    <a16:rowId xmlns:a16="http://schemas.microsoft.com/office/drawing/2014/main" val="1628460415"/>
                  </a:ext>
                </a:extLst>
              </a:tr>
              <a:tr h="370840">
                <a:tc>
                  <a:txBody>
                    <a:bodyPr/>
                    <a:lstStyle/>
                    <a:p>
                      <a:r>
                        <a:rPr lang="en-US" sz="1000"/>
                        <a:t>@LawleyInsurance</a:t>
                      </a:r>
                      <a:endParaRPr lang="en-US" sz="1000"/>
                    </a:p>
                  </a:txBody>
                  <a:tcPr/>
                </a:tc>
                <a:tc>
                  <a:txBody>
                    <a:bodyPr/>
                    <a:lstStyle/>
                    <a:p>
                      <a:r>
                        <a:rPr lang="en-US" sz="1000"/>
                        <a:t>@PHLYINS (7)</a:t>
                      </a:r>
                      <a:endParaRPr lang="en-US" sz="1000"/>
                    </a:p>
                  </a:txBody>
                  <a:tcPr/>
                </a:tc>
                <a:tc>
                  <a:txBody>
                    <a:bodyPr/>
                    <a:lstStyle/>
                    <a:p>
                      <a:r>
                        <a:rPr lang="en-US" sz="1000"/>
                        <a:t>7</a:t>
                      </a:r>
                      <a:endParaRPr lang="en-US" sz="1000"/>
                    </a:p>
                  </a:txBody>
                  <a:tcPr/>
                </a:tc>
                <a:extLst>
                  <a:ext uri="{0D108BD9-81ED-4DB2-BD59-A6C34878D82A}">
                    <a16:rowId xmlns:a16="http://schemas.microsoft.com/office/drawing/2014/main" val="1820935043"/>
                  </a:ext>
                </a:extLst>
              </a:tr>
              <a:tr h="370840">
                <a:tc>
                  <a:txBody>
                    <a:bodyPr/>
                    <a:lstStyle/>
                    <a:p>
                      <a:r>
                        <a:rPr lang="en-US" sz="1000"/>
                        <a:t>@JeniciaKnox</a:t>
                      </a:r>
                      <a:endParaRPr lang="en-US" sz="1000"/>
                    </a:p>
                  </a:txBody>
                  <a:tcPr/>
                </a:tc>
                <a:tc>
                  <a:txBody>
                    <a:bodyPr/>
                    <a:lstStyle/>
                    <a:p>
                      <a:r>
                        <a:rPr lang="en-US" sz="1000"/>
                        <a:t>@PHLYINS (6)</a:t>
                      </a:r>
                      <a:endParaRPr lang="en-US" sz="1000"/>
                    </a:p>
                  </a:txBody>
                  <a:tcPr/>
                </a:tc>
                <a:tc>
                  <a:txBody>
                    <a:bodyPr/>
                    <a:lstStyle/>
                    <a:p>
                      <a:r>
                        <a:rPr lang="en-US" sz="1000"/>
                        <a:t>6</a:t>
                      </a:r>
                      <a:endParaRPr lang="en-US" sz="1000"/>
                    </a:p>
                  </a:txBody>
                  <a:tcPr/>
                </a:tc>
                <a:extLst>
                  <a:ext uri="{0D108BD9-81ED-4DB2-BD59-A6C34878D82A}">
                    <a16:rowId xmlns:a16="http://schemas.microsoft.com/office/drawing/2014/main" val="864916167"/>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5804610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590</Words>
  <Application>Microsoft Office PowerPoint</Application>
  <PresentationFormat>On-screen Show (4:3)</PresentationFormat>
  <Paragraphs>266</Paragraphs>
  <Slides>18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quintly_template</vt:lpstr>
      <vt:lpstr>PHLY Social Media</vt:lpstr>
      <vt:lpstr>Key Metrics Table</vt:lpstr>
      <vt:lpstr>Twitter Followers Change</vt:lpstr>
      <vt:lpstr>Average Interactions Per Tweet</vt:lpstr>
      <vt:lpstr>PHLY Twitter Mentions</vt:lpstr>
      <vt:lpstr>Facebook Impressions</vt:lpstr>
      <vt:lpstr>Overall Audience</vt:lpstr>
      <vt:lpstr>Key Metrics Table</vt:lpstr>
      <vt:lpstr>LinkedIn Followers Change</vt:lpstr>
      <vt:lpstr>Average Interactions Per LinkedIn Update</vt:lpstr>
      <vt:lpstr>Key Metrics Table</vt:lpstr>
      <vt:lpstr>Facebook Fans Change</vt:lpstr>
      <vt:lpstr>Average Interactions Per Facebook Post</vt:lpstr>
      <vt:lpstr>Own Posts Table</vt:lpstr>
      <vt:lpstr>Updates Table</vt:lpstr>
      <vt:lpstr>Own and Retweeted Tweets Table</vt:lpstr>
      <vt:lpstr>Mentions Table</vt:lpstr>
      <vt:lpstr>Key Influencers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Administrator</dc:creator>
  <cp:lastModifiedBy>Administrator</cp:lastModifiedBy>
  <cp:revision>1</cp:revision>
  <dcterms:created xsi:type="dcterms:W3CDTF">2016-12-29T22:12:53Z</dcterms:created>
  <dcterms:modified xsi:type="dcterms:W3CDTF">2016-12-29T22:13:23Z</dcterms:modified>
</cp:coreProperties>
</file>