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26</c:v>
                </c:pt>
                <c:pt idx="1">
                  <c:v>52</c:v>
                </c:pt>
                <c:pt idx="2">
                  <c:v>41</c:v>
                </c:pt>
                <c:pt idx="3">
                  <c:v>36</c:v>
                </c:pt>
                <c:pt idx="4">
                  <c:v>51</c:v>
                </c:pt>
                <c:pt idx="5">
                  <c:v>45</c:v>
                </c:pt>
                <c:pt idx="6">
                  <c:v>37</c:v>
                </c:pt>
                <c:pt idx="7">
                  <c:v>43</c:v>
                </c:pt>
                <c:pt idx="8">
                  <c:v>41</c:v>
                </c:pt>
                <c:pt idx="9">
                  <c:v>37</c:v>
                </c:pt>
                <c:pt idx="10">
                  <c:v>32</c:v>
                </c:pt>
                <c:pt idx="11">
                  <c:v>57</c:v>
                </c:pt>
              </c:numCache>
            </c:numRef>
          </c:val>
          <c:extLst>
            <c:ext xmlns:c16="http://schemas.microsoft.com/office/drawing/2014/chart" uri="{C3380CC4-5D6E-409C-BE32-E72D297353CC}">
              <c16:uniqueId val="{00000000-8A01-4AD7-A72B-A43F3C1B351F}"/>
            </c:ext>
          </c:extLst>
        </c:ser>
        <c:dLbls>
          <c:showLegendKey val="0"/>
          <c:showVal val="0"/>
          <c:showCatName val="0"/>
          <c:showSerName val="0"/>
          <c:showPercent val="0"/>
          <c:showBubbleSize val="0"/>
        </c:dLbls>
        <c:gapWidth val="219"/>
        <c:overlap val="-27"/>
        <c:axId val="269628384"/>
        <c:axId val="269628712"/>
      </c:barChart>
      <c:dateAx>
        <c:axId val="269628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28712"/>
        <c:crosses val="autoZero"/>
        <c:auto val="1"/>
        <c:lblOffset val="100"/>
        <c:baseTimeUnit val="months"/>
      </c:dateAx>
      <c:valAx>
        <c:axId val="26962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2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3</c:v>
                </c:pt>
                <c:pt idx="1">
                  <c:v>3</c:v>
                </c:pt>
                <c:pt idx="2">
                  <c:v>1</c:v>
                </c:pt>
                <c:pt idx="3">
                  <c:v>1</c:v>
                </c:pt>
                <c:pt idx="4">
                  <c:v>2</c:v>
                </c:pt>
                <c:pt idx="5">
                  <c:v>3</c:v>
                </c:pt>
                <c:pt idx="6">
                  <c:v>2</c:v>
                </c:pt>
                <c:pt idx="7">
                  <c:v>2</c:v>
                </c:pt>
                <c:pt idx="8">
                  <c:v>3</c:v>
                </c:pt>
                <c:pt idx="9">
                  <c:v>3</c:v>
                </c:pt>
                <c:pt idx="10">
                  <c:v>3</c:v>
                </c:pt>
                <c:pt idx="11">
                  <c:v>3</c:v>
                </c:pt>
              </c:numCache>
            </c:numRef>
          </c:val>
          <c:extLst>
            <c:ext xmlns:c16="http://schemas.microsoft.com/office/drawing/2014/chart" uri="{C3380CC4-5D6E-409C-BE32-E72D297353CC}">
              <c16:uniqueId val="{00000000-B6C6-4E88-BF95-7C553274390D}"/>
            </c:ext>
          </c:extLst>
        </c:ser>
        <c:dLbls>
          <c:showLegendKey val="0"/>
          <c:showVal val="0"/>
          <c:showCatName val="0"/>
          <c:showSerName val="0"/>
          <c:showPercent val="0"/>
          <c:showBubbleSize val="0"/>
        </c:dLbls>
        <c:gapWidth val="219"/>
        <c:overlap val="-27"/>
        <c:axId val="269627072"/>
        <c:axId val="265917480"/>
      </c:barChart>
      <c:dateAx>
        <c:axId val="269627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917480"/>
        <c:crosses val="autoZero"/>
        <c:auto val="1"/>
        <c:lblOffset val="100"/>
        <c:baseTimeUnit val="months"/>
      </c:dateAx>
      <c:valAx>
        <c:axId val="26591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2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8</c:v>
                </c:pt>
                <c:pt idx="1">
                  <c:v>24</c:v>
                </c:pt>
                <c:pt idx="2">
                  <c:v>19</c:v>
                </c:pt>
                <c:pt idx="3">
                  <c:v>42</c:v>
                </c:pt>
                <c:pt idx="4">
                  <c:v>66</c:v>
                </c:pt>
                <c:pt idx="5">
                  <c:v>35</c:v>
                </c:pt>
                <c:pt idx="6">
                  <c:v>25</c:v>
                </c:pt>
                <c:pt idx="7">
                  <c:v>29</c:v>
                </c:pt>
                <c:pt idx="8">
                  <c:v>28</c:v>
                </c:pt>
                <c:pt idx="9">
                  <c:v>17</c:v>
                </c:pt>
                <c:pt idx="10">
                  <c:v>17</c:v>
                </c:pt>
                <c:pt idx="11">
                  <c:v>18</c:v>
                </c:pt>
              </c:numCache>
            </c:numRef>
          </c:val>
          <c:extLst>
            <c:ext xmlns:c16="http://schemas.microsoft.com/office/drawing/2014/chart" uri="{C3380CC4-5D6E-409C-BE32-E72D297353CC}">
              <c16:uniqueId val="{00000000-7581-4626-9A60-E55281187D30}"/>
            </c:ext>
          </c:extLst>
        </c:ser>
        <c:ser>
          <c:idx val="1"/>
          <c:order val="1"/>
          <c:tx>
            <c:strRef>
              <c:f>Sheet1!$C$1</c:f>
              <c:strCache>
                <c:ptCount val="1"/>
                <c:pt idx="0">
                  <c:v>@FirstInsHI</c:v>
                </c:pt>
              </c:strCache>
            </c:strRef>
          </c:tx>
          <c:spPr>
            <a:solidFill>
              <a:schemeClr val="accent2"/>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Sheet1!$C$2:$C$13</c:f>
              <c:numCache>
                <c:formatCode>General</c:formatCode>
                <c:ptCount val="12"/>
                <c:pt idx="0">
                  <c:v>0</c:v>
                </c:pt>
                <c:pt idx="1">
                  <c:v>0</c:v>
                </c:pt>
                <c:pt idx="2">
                  <c:v>0</c:v>
                </c:pt>
                <c:pt idx="3">
                  <c:v>0</c:v>
                </c:pt>
                <c:pt idx="4">
                  <c:v>0</c:v>
                </c:pt>
                <c:pt idx="5">
                  <c:v>0</c:v>
                </c:pt>
                <c:pt idx="6">
                  <c:v>3</c:v>
                </c:pt>
                <c:pt idx="7">
                  <c:v>4</c:v>
                </c:pt>
                <c:pt idx="8">
                  <c:v>6</c:v>
                </c:pt>
                <c:pt idx="9">
                  <c:v>5</c:v>
                </c:pt>
                <c:pt idx="10">
                  <c:v>1</c:v>
                </c:pt>
                <c:pt idx="11">
                  <c:v>3</c:v>
                </c:pt>
              </c:numCache>
            </c:numRef>
          </c:val>
          <c:extLst>
            <c:ext xmlns:c16="http://schemas.microsoft.com/office/drawing/2014/chart" uri="{C3380CC4-5D6E-409C-BE32-E72D297353CC}">
              <c16:uniqueId val="{00000001-7581-4626-9A60-E55281187D30}"/>
            </c:ext>
          </c:extLst>
        </c:ser>
        <c:dLbls>
          <c:showLegendKey val="0"/>
          <c:showVal val="0"/>
          <c:showCatName val="0"/>
          <c:showSerName val="0"/>
          <c:showPercent val="0"/>
          <c:showBubbleSize val="0"/>
        </c:dLbls>
        <c:gapWidth val="219"/>
        <c:overlap val="-27"/>
        <c:axId val="271770904"/>
        <c:axId val="272036448"/>
      </c:barChart>
      <c:dateAx>
        <c:axId val="27177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36448"/>
        <c:crosses val="autoZero"/>
        <c:auto val="1"/>
        <c:lblOffset val="100"/>
        <c:baseTimeUnit val="months"/>
      </c:dateAx>
      <c:valAx>
        <c:axId val="27203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77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42911</c:v>
                </c:pt>
                <c:pt idx="1">
                  <c:v>28213</c:v>
                </c:pt>
                <c:pt idx="2">
                  <c:v>36572</c:v>
                </c:pt>
                <c:pt idx="3">
                  <c:v>30583</c:v>
                </c:pt>
                <c:pt idx="4">
                  <c:v>28868</c:v>
                </c:pt>
                <c:pt idx="5">
                  <c:v>15060</c:v>
                </c:pt>
                <c:pt idx="6">
                  <c:v>59252</c:v>
                </c:pt>
                <c:pt idx="7">
                  <c:v>94689</c:v>
                </c:pt>
                <c:pt idx="8">
                  <c:v>74026</c:v>
                </c:pt>
                <c:pt idx="9">
                  <c:v>24988</c:v>
                </c:pt>
                <c:pt idx="10">
                  <c:v>262931</c:v>
                </c:pt>
                <c:pt idx="11">
                  <c:v>203094</c:v>
                </c:pt>
              </c:numCache>
            </c:numRef>
          </c:val>
          <c:extLst>
            <c:ext xmlns:c16="http://schemas.microsoft.com/office/drawing/2014/chart" uri="{C3380CC4-5D6E-409C-BE32-E72D297353CC}">
              <c16:uniqueId val="{00000000-783A-47E0-9BD8-926173599792}"/>
            </c:ext>
          </c:extLst>
        </c:ser>
        <c:dLbls>
          <c:showLegendKey val="0"/>
          <c:showVal val="0"/>
          <c:showCatName val="0"/>
          <c:showSerName val="0"/>
          <c:showPercent val="0"/>
          <c:showBubbleSize val="0"/>
        </c:dLbls>
        <c:gapWidth val="219"/>
        <c:overlap val="-27"/>
        <c:axId val="265910232"/>
        <c:axId val="265910560"/>
      </c:barChart>
      <c:dateAx>
        <c:axId val="265910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910560"/>
        <c:crosses val="autoZero"/>
        <c:auto val="1"/>
        <c:lblOffset val="100"/>
        <c:baseTimeUnit val="months"/>
      </c:dateAx>
      <c:valAx>
        <c:axId val="26591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91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42675</c:v>
                </c:pt>
              </c:numCache>
            </c:numRef>
          </c:cat>
          <c:val>
            <c:numRef>
              <c:f>Sheet1!$B$2</c:f>
              <c:numCache>
                <c:formatCode>General</c:formatCode>
                <c:ptCount val="1"/>
                <c:pt idx="0">
                  <c:v>2897</c:v>
                </c:pt>
              </c:numCache>
            </c:numRef>
          </c:val>
          <c:extLst>
            <c:ext xmlns:c16="http://schemas.microsoft.com/office/drawing/2014/chart" uri="{C3380CC4-5D6E-409C-BE32-E72D297353CC}">
              <c16:uniqueId val="{00000000-F96C-443C-B306-25BC7E1CC131}"/>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42675</c:v>
                </c:pt>
              </c:numCache>
            </c:numRef>
          </c:cat>
          <c:val>
            <c:numRef>
              <c:f>Sheet1!$C$2</c:f>
              <c:numCache>
                <c:formatCode>General</c:formatCode>
                <c:ptCount val="1"/>
                <c:pt idx="0">
                  <c:v>2375</c:v>
                </c:pt>
              </c:numCache>
            </c:numRef>
          </c:val>
          <c:extLst>
            <c:ext xmlns:c16="http://schemas.microsoft.com/office/drawing/2014/chart" uri="{C3380CC4-5D6E-409C-BE32-E72D297353CC}">
              <c16:uniqueId val="{00000001-F96C-443C-B306-25BC7E1CC131}"/>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42675</c:v>
                </c:pt>
              </c:numCache>
            </c:numRef>
          </c:cat>
          <c:val>
            <c:numRef>
              <c:f>Sheet1!$D$2</c:f>
              <c:numCache>
                <c:formatCode>General</c:formatCode>
                <c:ptCount val="1"/>
                <c:pt idx="0">
                  <c:v>0</c:v>
                </c:pt>
              </c:numCache>
            </c:numRef>
          </c:val>
          <c:extLst>
            <c:ext xmlns:c16="http://schemas.microsoft.com/office/drawing/2014/chart" uri="{C3380CC4-5D6E-409C-BE32-E72D297353CC}">
              <c16:uniqueId val="{00000002-F96C-443C-B306-25BC7E1CC131}"/>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42675</c:v>
                </c:pt>
              </c:numCache>
            </c:numRef>
          </c:cat>
          <c:val>
            <c:numRef>
              <c:f>Sheet1!$E$2</c:f>
              <c:numCache>
                <c:formatCode>General</c:formatCode>
                <c:ptCount val="1"/>
                <c:pt idx="0">
                  <c:v>0</c:v>
                </c:pt>
              </c:numCache>
            </c:numRef>
          </c:val>
          <c:extLst>
            <c:ext xmlns:c16="http://schemas.microsoft.com/office/drawing/2014/chart" uri="{C3380CC4-5D6E-409C-BE32-E72D297353CC}">
              <c16:uniqueId val="{00000003-F96C-443C-B306-25BC7E1CC131}"/>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42675</c:v>
                </c:pt>
              </c:numCache>
            </c:numRef>
          </c:cat>
          <c:val>
            <c:numRef>
              <c:f>Sheet1!$F$2</c:f>
              <c:numCache>
                <c:formatCode>General</c:formatCode>
                <c:ptCount val="1"/>
                <c:pt idx="0">
                  <c:v>11480</c:v>
                </c:pt>
              </c:numCache>
            </c:numRef>
          </c:val>
          <c:extLst>
            <c:ext xmlns:c16="http://schemas.microsoft.com/office/drawing/2014/chart" uri="{C3380CC4-5D6E-409C-BE32-E72D297353CC}">
              <c16:uniqueId val="{00000004-F96C-443C-B306-25BC7E1CC131}"/>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42675</c:v>
                </c:pt>
              </c:numCache>
            </c:numRef>
          </c:cat>
          <c:val>
            <c:numRef>
              <c:f>Sheet1!$G$2</c:f>
              <c:numCache>
                <c:formatCode>General</c:formatCode>
                <c:ptCount val="1"/>
              </c:numCache>
            </c:numRef>
          </c:val>
          <c:extLst>
            <c:ext xmlns:c16="http://schemas.microsoft.com/office/drawing/2014/chart" uri="{C3380CC4-5D6E-409C-BE32-E72D297353CC}">
              <c16:uniqueId val="{00000005-F96C-443C-B306-25BC7E1CC131}"/>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42675</c:v>
                </c:pt>
              </c:numCache>
            </c:numRef>
          </c:cat>
          <c:val>
            <c:numRef>
              <c:f>Sheet1!$H$2</c:f>
              <c:numCache>
                <c:formatCode>General</c:formatCode>
                <c:ptCount val="1"/>
                <c:pt idx="0">
                  <c:v>0</c:v>
                </c:pt>
              </c:numCache>
            </c:numRef>
          </c:val>
          <c:extLst>
            <c:ext xmlns:c16="http://schemas.microsoft.com/office/drawing/2014/chart" uri="{C3380CC4-5D6E-409C-BE32-E72D297353CC}">
              <c16:uniqueId val="{00000006-F96C-443C-B306-25BC7E1CC131}"/>
            </c:ext>
          </c:extLst>
        </c:ser>
        <c:dLbls>
          <c:showLegendKey val="0"/>
          <c:showVal val="0"/>
          <c:showCatName val="0"/>
          <c:showSerName val="0"/>
          <c:showPercent val="0"/>
          <c:showBubbleSize val="0"/>
        </c:dLbls>
        <c:gapWidth val="219"/>
        <c:overlap val="-27"/>
        <c:axId val="271468200"/>
        <c:axId val="271468856"/>
      </c:barChart>
      <c:dateAx>
        <c:axId val="271468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68856"/>
        <c:crosses val="autoZero"/>
        <c:auto val="1"/>
        <c:lblOffset val="100"/>
        <c:baseTimeUnit val="days"/>
      </c:dateAx>
      <c:valAx>
        <c:axId val="27146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6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156</c:v>
                </c:pt>
                <c:pt idx="1">
                  <c:v>155</c:v>
                </c:pt>
                <c:pt idx="2">
                  <c:v>169</c:v>
                </c:pt>
                <c:pt idx="3">
                  <c:v>135</c:v>
                </c:pt>
                <c:pt idx="4">
                  <c:v>200</c:v>
                </c:pt>
                <c:pt idx="5">
                  <c:v>135</c:v>
                </c:pt>
                <c:pt idx="6">
                  <c:v>132</c:v>
                </c:pt>
                <c:pt idx="7">
                  <c:v>125</c:v>
                </c:pt>
                <c:pt idx="8">
                  <c:v>116</c:v>
                </c:pt>
                <c:pt idx="9">
                  <c:v>140</c:v>
                </c:pt>
                <c:pt idx="10">
                  <c:v>111</c:v>
                </c:pt>
                <c:pt idx="11">
                  <c:v>115</c:v>
                </c:pt>
              </c:numCache>
            </c:numRef>
          </c:val>
          <c:extLst>
            <c:ext xmlns:c16="http://schemas.microsoft.com/office/drawing/2014/chart" uri="{C3380CC4-5D6E-409C-BE32-E72D297353CC}">
              <c16:uniqueId val="{00000000-4921-4ADC-8A15-ABF137E5E4FA}"/>
            </c:ext>
          </c:extLst>
        </c:ser>
        <c:dLbls>
          <c:showLegendKey val="0"/>
          <c:showVal val="0"/>
          <c:showCatName val="0"/>
          <c:showSerName val="0"/>
          <c:showPercent val="0"/>
          <c:showBubbleSize val="0"/>
        </c:dLbls>
        <c:gapWidth val="219"/>
        <c:overlap val="-27"/>
        <c:axId val="273091576"/>
        <c:axId val="273093872"/>
      </c:barChart>
      <c:dateAx>
        <c:axId val="273091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93872"/>
        <c:crosses val="autoZero"/>
        <c:auto val="1"/>
        <c:lblOffset val="100"/>
        <c:baseTimeUnit val="months"/>
      </c:dateAx>
      <c:valAx>
        <c:axId val="27309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9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17</c:v>
                </c:pt>
                <c:pt idx="1">
                  <c:v>27</c:v>
                </c:pt>
                <c:pt idx="2">
                  <c:v>24</c:v>
                </c:pt>
                <c:pt idx="3">
                  <c:v>22</c:v>
                </c:pt>
                <c:pt idx="4">
                  <c:v>23</c:v>
                </c:pt>
                <c:pt idx="5">
                  <c:v>17</c:v>
                </c:pt>
                <c:pt idx="6">
                  <c:v>19</c:v>
                </c:pt>
                <c:pt idx="7">
                  <c:v>23</c:v>
                </c:pt>
                <c:pt idx="8">
                  <c:v>32</c:v>
                </c:pt>
                <c:pt idx="9">
                  <c:v>37</c:v>
                </c:pt>
                <c:pt idx="10">
                  <c:v>46</c:v>
                </c:pt>
                <c:pt idx="11">
                  <c:v>55</c:v>
                </c:pt>
              </c:numCache>
            </c:numRef>
          </c:val>
          <c:extLst>
            <c:ext xmlns:c16="http://schemas.microsoft.com/office/drawing/2014/chart" uri="{C3380CC4-5D6E-409C-BE32-E72D297353CC}">
              <c16:uniqueId val="{00000000-C8C6-499B-9911-F497D22FF2D7}"/>
            </c:ext>
          </c:extLst>
        </c:ser>
        <c:dLbls>
          <c:showLegendKey val="0"/>
          <c:showVal val="0"/>
          <c:showCatName val="0"/>
          <c:showSerName val="0"/>
          <c:showPercent val="0"/>
          <c:showBubbleSize val="0"/>
        </c:dLbls>
        <c:gapWidth val="219"/>
        <c:overlap val="-27"/>
        <c:axId val="161163720"/>
        <c:axId val="269626088"/>
      </c:barChart>
      <c:dateAx>
        <c:axId val="16116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26088"/>
        <c:crosses val="autoZero"/>
        <c:auto val="1"/>
        <c:lblOffset val="100"/>
        <c:baseTimeUnit val="months"/>
      </c:dateAx>
      <c:valAx>
        <c:axId val="26962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16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62</c:v>
                </c:pt>
                <c:pt idx="1">
                  <c:v>41</c:v>
                </c:pt>
                <c:pt idx="2">
                  <c:v>65</c:v>
                </c:pt>
                <c:pt idx="3">
                  <c:v>77</c:v>
                </c:pt>
                <c:pt idx="4">
                  <c:v>55</c:v>
                </c:pt>
                <c:pt idx="5">
                  <c:v>40</c:v>
                </c:pt>
                <c:pt idx="6">
                  <c:v>51</c:v>
                </c:pt>
                <c:pt idx="7">
                  <c:v>78</c:v>
                </c:pt>
                <c:pt idx="8">
                  <c:v>87</c:v>
                </c:pt>
                <c:pt idx="9">
                  <c:v>36</c:v>
                </c:pt>
                <c:pt idx="10">
                  <c:v>35</c:v>
                </c:pt>
                <c:pt idx="11">
                  <c:v>41</c:v>
                </c:pt>
              </c:numCache>
            </c:numRef>
          </c:val>
          <c:extLst>
            <c:ext xmlns:c16="http://schemas.microsoft.com/office/drawing/2014/chart" uri="{C3380CC4-5D6E-409C-BE32-E72D297353CC}">
              <c16:uniqueId val="{00000000-1B84-4FCF-9DB2-5E2D00E42E20}"/>
            </c:ext>
          </c:extLst>
        </c:ser>
        <c:dLbls>
          <c:showLegendKey val="0"/>
          <c:showVal val="0"/>
          <c:showCatName val="0"/>
          <c:showSerName val="0"/>
          <c:showPercent val="0"/>
          <c:showBubbleSize val="0"/>
        </c:dLbls>
        <c:gapWidth val="219"/>
        <c:overlap val="-27"/>
        <c:axId val="135294760"/>
        <c:axId val="135293448"/>
      </c:barChart>
      <c:dateAx>
        <c:axId val="135294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5293448"/>
        <c:crosses val="autoZero"/>
        <c:auto val="1"/>
        <c:lblOffset val="100"/>
        <c:baseTimeUnit val="months"/>
      </c:dateAx>
      <c:valAx>
        <c:axId val="13529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529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19</c:v>
                </c:pt>
                <c:pt idx="1">
                  <c:v>23</c:v>
                </c:pt>
                <c:pt idx="2">
                  <c:v>24</c:v>
                </c:pt>
                <c:pt idx="3">
                  <c:v>32</c:v>
                </c:pt>
                <c:pt idx="4">
                  <c:v>21</c:v>
                </c:pt>
                <c:pt idx="5">
                  <c:v>15</c:v>
                </c:pt>
                <c:pt idx="6">
                  <c:v>73</c:v>
                </c:pt>
                <c:pt idx="7">
                  <c:v>19</c:v>
                </c:pt>
                <c:pt idx="8">
                  <c:v>21</c:v>
                </c:pt>
                <c:pt idx="9">
                  <c:v>16</c:v>
                </c:pt>
                <c:pt idx="10">
                  <c:v>17</c:v>
                </c:pt>
                <c:pt idx="11">
                  <c:v>18</c:v>
                </c:pt>
              </c:numCache>
            </c:numRef>
          </c:val>
          <c:extLst>
            <c:ext xmlns:c16="http://schemas.microsoft.com/office/drawing/2014/chart" uri="{C3380CC4-5D6E-409C-BE32-E72D297353CC}">
              <c16:uniqueId val="{00000000-38BC-4441-BD20-45BC101594B5}"/>
            </c:ext>
          </c:extLst>
        </c:ser>
        <c:dLbls>
          <c:showLegendKey val="0"/>
          <c:showVal val="0"/>
          <c:showCatName val="0"/>
          <c:showSerName val="0"/>
          <c:showPercent val="0"/>
          <c:showBubbleSize val="0"/>
        </c:dLbls>
        <c:gapWidth val="219"/>
        <c:overlap val="-27"/>
        <c:axId val="274616584"/>
        <c:axId val="274616912"/>
      </c:barChart>
      <c:dateAx>
        <c:axId val="27461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16912"/>
        <c:crosses val="autoZero"/>
        <c:auto val="1"/>
        <c:lblOffset val="100"/>
        <c:baseTimeUnit val="months"/>
      </c:dateAx>
      <c:valAx>
        <c:axId val="27461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1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15141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36052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54509280"/>
                    </a:ext>
                  </a:extLst>
                </a:gridCol>
                <a:gridCol w="493776">
                  <a:extLst>
                    <a:ext uri="{9D8B030D-6E8A-4147-A177-3AD203B41FA5}">
                      <a16:colId xmlns:a16="http://schemas.microsoft.com/office/drawing/2014/main" val="3268437134"/>
                    </a:ext>
                  </a:extLst>
                </a:gridCol>
                <a:gridCol w="493776">
                  <a:extLst>
                    <a:ext uri="{9D8B030D-6E8A-4147-A177-3AD203B41FA5}">
                      <a16:colId xmlns:a16="http://schemas.microsoft.com/office/drawing/2014/main" val="2518431574"/>
                    </a:ext>
                  </a:extLst>
                </a:gridCol>
                <a:gridCol w="493776">
                  <a:extLst>
                    <a:ext uri="{9D8B030D-6E8A-4147-A177-3AD203B41FA5}">
                      <a16:colId xmlns:a16="http://schemas.microsoft.com/office/drawing/2014/main" val="144544823"/>
                    </a:ext>
                  </a:extLst>
                </a:gridCol>
                <a:gridCol w="493776">
                  <a:extLst>
                    <a:ext uri="{9D8B030D-6E8A-4147-A177-3AD203B41FA5}">
                      <a16:colId xmlns:a16="http://schemas.microsoft.com/office/drawing/2014/main" val="1138878880"/>
                    </a:ext>
                  </a:extLst>
                </a:gridCol>
                <a:gridCol w="493776">
                  <a:extLst>
                    <a:ext uri="{9D8B030D-6E8A-4147-A177-3AD203B41FA5}">
                      <a16:colId xmlns:a16="http://schemas.microsoft.com/office/drawing/2014/main" val="1341791073"/>
                    </a:ext>
                  </a:extLst>
                </a:gridCol>
                <a:gridCol w="493776">
                  <a:extLst>
                    <a:ext uri="{9D8B030D-6E8A-4147-A177-3AD203B41FA5}">
                      <a16:colId xmlns:a16="http://schemas.microsoft.com/office/drawing/2014/main" val="872353742"/>
                    </a:ext>
                  </a:extLst>
                </a:gridCol>
                <a:gridCol w="493776">
                  <a:extLst>
                    <a:ext uri="{9D8B030D-6E8A-4147-A177-3AD203B41FA5}">
                      <a16:colId xmlns:a16="http://schemas.microsoft.com/office/drawing/2014/main" val="1592551900"/>
                    </a:ext>
                  </a:extLst>
                </a:gridCol>
                <a:gridCol w="493776">
                  <a:extLst>
                    <a:ext uri="{9D8B030D-6E8A-4147-A177-3AD203B41FA5}">
                      <a16:colId xmlns:a16="http://schemas.microsoft.com/office/drawing/2014/main" val="2999011476"/>
                    </a:ext>
                  </a:extLst>
                </a:gridCol>
                <a:gridCol w="493776">
                  <a:extLst>
                    <a:ext uri="{9D8B030D-6E8A-4147-A177-3AD203B41FA5}">
                      <a16:colId xmlns:a16="http://schemas.microsoft.com/office/drawing/2014/main" val="2528152255"/>
                    </a:ext>
                  </a:extLst>
                </a:gridCol>
                <a:gridCol w="493776">
                  <a:extLst>
                    <a:ext uri="{9D8B030D-6E8A-4147-A177-3AD203B41FA5}">
                      <a16:colId xmlns:a16="http://schemas.microsoft.com/office/drawing/2014/main" val="3063060063"/>
                    </a:ext>
                  </a:extLst>
                </a:gridCol>
                <a:gridCol w="493776">
                  <a:extLst>
                    <a:ext uri="{9D8B030D-6E8A-4147-A177-3AD203B41FA5}">
                      <a16:colId xmlns:a16="http://schemas.microsoft.com/office/drawing/2014/main" val="2354557855"/>
                    </a:ext>
                  </a:extLst>
                </a:gridCol>
                <a:gridCol w="493776">
                  <a:extLst>
                    <a:ext uri="{9D8B030D-6E8A-4147-A177-3AD203B41FA5}">
                      <a16:colId xmlns:a16="http://schemas.microsoft.com/office/drawing/2014/main" val="266288093"/>
                    </a:ext>
                  </a:extLst>
                </a:gridCol>
                <a:gridCol w="493776">
                  <a:extLst>
                    <a:ext uri="{9D8B030D-6E8A-4147-A177-3AD203B41FA5}">
                      <a16:colId xmlns:a16="http://schemas.microsoft.com/office/drawing/2014/main" val="4119527513"/>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545012478"/>
                  </a:ext>
                </a:extLst>
              </a:tr>
              <a:tr h="370840">
                <a:tc>
                  <a:txBody>
                    <a:bodyPr/>
                    <a:lstStyle/>
                    <a:p>
                      <a:r>
                        <a:rPr lang="en-US" sz="1000"/>
                        <a:t>@PHLYINS</a:t>
                      </a:r>
                      <a:endParaRPr lang="en-US" sz="1000"/>
                    </a:p>
                  </a:txBody>
                  <a:tcPr/>
                </a:tc>
                <a:tc>
                  <a:txBody>
                    <a:bodyPr/>
                    <a:lstStyle/>
                    <a:p>
                      <a:r>
                        <a:rPr lang="en-US" sz="1000"/>
                        <a:t>2375</a:t>
                      </a:r>
                      <a:endParaRPr lang="en-US" sz="1000"/>
                    </a:p>
                  </a:txBody>
                  <a:tcPr/>
                </a:tc>
                <a:tc>
                  <a:txBody>
                    <a:bodyPr/>
                    <a:lstStyle/>
                    <a:p>
                      <a:r>
                        <a:rPr lang="en-US" sz="1000"/>
                        <a:t>32</a:t>
                      </a:r>
                      <a:endParaRPr lang="en-US" sz="1000"/>
                    </a:p>
                  </a:txBody>
                  <a:tcPr/>
                </a:tc>
                <a:tc>
                  <a:txBody>
                    <a:bodyPr/>
                    <a:lstStyle/>
                    <a:p>
                      <a:r>
                        <a:rPr lang="en-US" sz="1000"/>
                        <a:t>26</a:t>
                      </a:r>
                      <a:endParaRPr lang="en-US" sz="1000"/>
                    </a:p>
                  </a:txBody>
                  <a:tcPr/>
                </a:tc>
                <a:tc>
                  <a:txBody>
                    <a:bodyPr/>
                    <a:lstStyle/>
                    <a:p>
                      <a:r>
                        <a:rPr lang="en-US" sz="1000"/>
                        <a:t>20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26</a:t>
                      </a:r>
                      <a:endParaRPr lang="en-US" sz="1000"/>
                    </a:p>
                  </a:txBody>
                  <a:tcPr/>
                </a:tc>
                <a:tc>
                  <a:txBody>
                    <a:bodyPr/>
                    <a:lstStyle/>
                    <a:p>
                      <a:r>
                        <a:rPr lang="en-US" sz="1000"/>
                        <a:t>26</a:t>
                      </a:r>
                      <a:endParaRPr lang="en-US" sz="1000"/>
                    </a:p>
                  </a:txBody>
                  <a:tcPr/>
                </a:tc>
                <a:tc>
                  <a:txBody>
                    <a:bodyPr/>
                    <a:lstStyle/>
                    <a:p>
                      <a:r>
                        <a:rPr lang="en-US" sz="1000"/>
                        <a:t>51</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0.1653%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793072128"/>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0779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48276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1481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91937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426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5225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3905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41976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2662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29494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1795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93011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3807897"/>
                    </a:ext>
                  </a:extLst>
                </a:gridCol>
                <a:gridCol w="1069848">
                  <a:extLst>
                    <a:ext uri="{9D8B030D-6E8A-4147-A177-3AD203B41FA5}">
                      <a16:colId xmlns:a16="http://schemas.microsoft.com/office/drawing/2014/main" val="1361219117"/>
                    </a:ext>
                  </a:extLst>
                </a:gridCol>
                <a:gridCol w="1069848">
                  <a:extLst>
                    <a:ext uri="{9D8B030D-6E8A-4147-A177-3AD203B41FA5}">
                      <a16:colId xmlns:a16="http://schemas.microsoft.com/office/drawing/2014/main" val="1933127630"/>
                    </a:ext>
                  </a:extLst>
                </a:gridCol>
                <a:gridCol w="1069848">
                  <a:extLst>
                    <a:ext uri="{9D8B030D-6E8A-4147-A177-3AD203B41FA5}">
                      <a16:colId xmlns:a16="http://schemas.microsoft.com/office/drawing/2014/main" val="4156836156"/>
                    </a:ext>
                  </a:extLst>
                </a:gridCol>
                <a:gridCol w="1069848">
                  <a:extLst>
                    <a:ext uri="{9D8B030D-6E8A-4147-A177-3AD203B41FA5}">
                      <a16:colId xmlns:a16="http://schemas.microsoft.com/office/drawing/2014/main" val="4066093918"/>
                    </a:ext>
                  </a:extLst>
                </a:gridCol>
                <a:gridCol w="1069848">
                  <a:extLst>
                    <a:ext uri="{9D8B030D-6E8A-4147-A177-3AD203B41FA5}">
                      <a16:colId xmlns:a16="http://schemas.microsoft.com/office/drawing/2014/main" val="1546407706"/>
                    </a:ext>
                  </a:extLst>
                </a:gridCol>
                <a:gridCol w="1069848">
                  <a:extLst>
                    <a:ext uri="{9D8B030D-6E8A-4147-A177-3AD203B41FA5}">
                      <a16:colId xmlns:a16="http://schemas.microsoft.com/office/drawing/2014/main" val="4067343083"/>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4293133549"/>
                  </a:ext>
                </a:extLst>
              </a:tr>
              <a:tr h="370840">
                <a:tc>
                  <a:txBody>
                    <a:bodyPr/>
                    <a:lstStyle/>
                    <a:p>
                      <a:r>
                        <a:rPr lang="en-US" sz="1000"/>
                        <a:t>Philadelphia Insurance Companies</a:t>
                      </a:r>
                      <a:endParaRPr lang="en-US" sz="1000"/>
                    </a:p>
                  </a:txBody>
                  <a:tcPr/>
                </a:tc>
                <a:tc>
                  <a:txBody>
                    <a:bodyPr/>
                    <a:lstStyle/>
                    <a:p>
                      <a:r>
                        <a:rPr lang="en-US" sz="1000"/>
                        <a:t>11480</a:t>
                      </a:r>
                      <a:endParaRPr lang="en-US" sz="1000"/>
                    </a:p>
                  </a:txBody>
                  <a:tcPr/>
                </a:tc>
                <a:tc>
                  <a:txBody>
                    <a:bodyPr/>
                    <a:lstStyle/>
                    <a:p>
                      <a:r>
                        <a:rPr lang="en-US" sz="1000"/>
                        <a:t>111</a:t>
                      </a:r>
                      <a:endParaRPr lang="en-US" sz="1000"/>
                    </a:p>
                  </a:txBody>
                  <a:tcPr/>
                </a:tc>
                <a:tc>
                  <a:txBody>
                    <a:bodyPr/>
                    <a:lstStyle/>
                    <a:p>
                      <a:r>
                        <a:rPr lang="en-US" sz="1000"/>
                        <a:t>18</a:t>
                      </a:r>
                      <a:endParaRPr lang="en-US" sz="1000"/>
                    </a:p>
                  </a:txBody>
                  <a:tcPr/>
                </a:tc>
                <a:tc>
                  <a:txBody>
                    <a:bodyPr/>
                    <a:lstStyle/>
                    <a:p>
                      <a:r>
                        <a:rPr lang="en-US" sz="1000"/>
                        <a:t>821</a:t>
                      </a:r>
                      <a:endParaRPr lang="en-US" sz="1000"/>
                    </a:p>
                  </a:txBody>
                  <a:tcPr/>
                </a:tc>
                <a:tc>
                  <a:txBody>
                    <a:bodyPr/>
                    <a:lstStyle/>
                    <a:p>
                      <a:r>
                        <a:rPr lang="en-US" sz="1000"/>
                        <a:t>14</a:t>
                      </a:r>
                      <a:endParaRPr lang="en-US" sz="1000"/>
                    </a:p>
                  </a:txBody>
                  <a:tcPr/>
                </a:tc>
                <a:tc>
                  <a:txBody>
                    <a:bodyPr/>
                    <a:lstStyle/>
                    <a:p>
                      <a:r>
                        <a:rPr lang="en-US" sz="1000"/>
                        <a:t>0.4061%</a:t>
                      </a:r>
                      <a:endParaRPr lang="en-US" sz="1000"/>
                    </a:p>
                  </a:txBody>
                  <a:tcPr/>
                </a:tc>
                <a:extLst>
                  <a:ext uri="{0D108BD9-81ED-4DB2-BD59-A6C34878D82A}">
                    <a16:rowId xmlns:a16="http://schemas.microsoft.com/office/drawing/2014/main" val="3864667566"/>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1914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52375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9184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70921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1393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162190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60128148"/>
                    </a:ext>
                  </a:extLst>
                </a:gridCol>
                <a:gridCol w="740664">
                  <a:extLst>
                    <a:ext uri="{9D8B030D-6E8A-4147-A177-3AD203B41FA5}">
                      <a16:colId xmlns:a16="http://schemas.microsoft.com/office/drawing/2014/main" val="142798492"/>
                    </a:ext>
                  </a:extLst>
                </a:gridCol>
                <a:gridCol w="740664">
                  <a:extLst>
                    <a:ext uri="{9D8B030D-6E8A-4147-A177-3AD203B41FA5}">
                      <a16:colId xmlns:a16="http://schemas.microsoft.com/office/drawing/2014/main" val="2104428543"/>
                    </a:ext>
                  </a:extLst>
                </a:gridCol>
                <a:gridCol w="740664">
                  <a:extLst>
                    <a:ext uri="{9D8B030D-6E8A-4147-A177-3AD203B41FA5}">
                      <a16:colId xmlns:a16="http://schemas.microsoft.com/office/drawing/2014/main" val="1701913330"/>
                    </a:ext>
                  </a:extLst>
                </a:gridCol>
                <a:gridCol w="740664">
                  <a:extLst>
                    <a:ext uri="{9D8B030D-6E8A-4147-A177-3AD203B41FA5}">
                      <a16:colId xmlns:a16="http://schemas.microsoft.com/office/drawing/2014/main" val="1535201816"/>
                    </a:ext>
                  </a:extLst>
                </a:gridCol>
                <a:gridCol w="740664">
                  <a:extLst>
                    <a:ext uri="{9D8B030D-6E8A-4147-A177-3AD203B41FA5}">
                      <a16:colId xmlns:a16="http://schemas.microsoft.com/office/drawing/2014/main" val="558152741"/>
                    </a:ext>
                  </a:extLst>
                </a:gridCol>
                <a:gridCol w="740664">
                  <a:extLst>
                    <a:ext uri="{9D8B030D-6E8A-4147-A177-3AD203B41FA5}">
                      <a16:colId xmlns:a16="http://schemas.microsoft.com/office/drawing/2014/main" val="2642532545"/>
                    </a:ext>
                  </a:extLst>
                </a:gridCol>
                <a:gridCol w="740664">
                  <a:extLst>
                    <a:ext uri="{9D8B030D-6E8A-4147-A177-3AD203B41FA5}">
                      <a16:colId xmlns:a16="http://schemas.microsoft.com/office/drawing/2014/main" val="3250608165"/>
                    </a:ext>
                  </a:extLst>
                </a:gridCol>
                <a:gridCol w="740664">
                  <a:extLst>
                    <a:ext uri="{9D8B030D-6E8A-4147-A177-3AD203B41FA5}">
                      <a16:colId xmlns:a16="http://schemas.microsoft.com/office/drawing/2014/main" val="759308464"/>
                    </a:ext>
                  </a:extLst>
                </a:gridCol>
                <a:gridCol w="740664">
                  <a:extLst>
                    <a:ext uri="{9D8B030D-6E8A-4147-A177-3AD203B41FA5}">
                      <a16:colId xmlns:a16="http://schemas.microsoft.com/office/drawing/2014/main" val="2787041113"/>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100290042"/>
                  </a:ext>
                </a:extLst>
              </a:tr>
              <a:tr h="370840">
                <a:tc>
                  <a:txBody>
                    <a:bodyPr/>
                    <a:lstStyle/>
                    <a:p>
                      <a:r>
                        <a:rPr lang="en-US" sz="1000"/>
                        <a:t>Philadelphia Insurance Companies</a:t>
                      </a:r>
                      <a:endParaRPr lang="en-US" sz="1000"/>
                    </a:p>
                  </a:txBody>
                  <a:tcPr/>
                </a:tc>
                <a:tc>
                  <a:txBody>
                    <a:bodyPr/>
                    <a:lstStyle/>
                    <a:p>
                      <a:r>
                        <a:rPr lang="en-US" sz="1000"/>
                        <a:t>2897</a:t>
                      </a:r>
                      <a:endParaRPr lang="en-US" sz="1000"/>
                    </a:p>
                  </a:txBody>
                  <a:tcPr/>
                </a:tc>
                <a:tc>
                  <a:txBody>
                    <a:bodyPr/>
                    <a:lstStyle/>
                    <a:p>
                      <a:r>
                        <a:rPr lang="en-US" sz="1000"/>
                        <a:t>35</a:t>
                      </a:r>
                      <a:endParaRPr lang="en-US" sz="1000"/>
                    </a:p>
                  </a:txBody>
                  <a:tcPr/>
                </a:tc>
                <a:tc>
                  <a:txBody>
                    <a:bodyPr/>
                    <a:lstStyle/>
                    <a:p>
                      <a:r>
                        <a:rPr lang="en-US" sz="1000"/>
                        <a:t>22</a:t>
                      </a:r>
                      <a:endParaRPr lang="en-US" sz="1000"/>
                    </a:p>
                  </a:txBody>
                  <a:tcPr/>
                </a:tc>
                <a:tc>
                  <a:txBody>
                    <a:bodyPr/>
                    <a:lstStyle/>
                    <a:p>
                      <a:r>
                        <a:rPr lang="en-US" sz="1000"/>
                        <a:t>337</a:t>
                      </a:r>
                      <a:endParaRPr lang="en-US" sz="1000"/>
                    </a:p>
                  </a:txBody>
                  <a:tcPr/>
                </a:tc>
                <a:tc>
                  <a:txBody>
                    <a:bodyPr/>
                    <a:lstStyle/>
                    <a:p>
                      <a:r>
                        <a:rPr lang="en-US" sz="1000"/>
                        <a:t>32</a:t>
                      </a:r>
                      <a:endParaRPr lang="en-US" sz="1000"/>
                    </a:p>
                  </a:txBody>
                  <a:tcPr/>
                </a:tc>
                <a:tc>
                  <a:txBody>
                    <a:bodyPr/>
                    <a:lstStyle/>
                    <a:p>
                      <a:r>
                        <a:rPr lang="en-US" sz="1000"/>
                        <a:t>25</a:t>
                      </a:r>
                      <a:endParaRPr lang="en-US" sz="1000"/>
                    </a:p>
                  </a:txBody>
                  <a:tcPr/>
                </a:tc>
                <a:tc>
                  <a:txBody>
                    <a:bodyPr/>
                    <a:lstStyle/>
                    <a:p>
                      <a:r>
                        <a:rPr lang="en-US" sz="1000"/>
                        <a:t>3</a:t>
                      </a:r>
                      <a:endParaRPr lang="en-US" sz="1000"/>
                    </a:p>
                  </a:txBody>
                  <a:tcPr/>
                </a:tc>
                <a:tc>
                  <a:txBody>
                    <a:bodyPr/>
                    <a:lstStyle/>
                    <a:p>
                      <a:r>
                        <a:rPr lang="en-US" sz="1000"/>
                        <a:t>0.6221%</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3604200831"/>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9455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46400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2785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74209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5852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0556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5750572"/>
                    </a:ext>
                  </a:extLst>
                </a:gridCol>
                <a:gridCol w="658368">
                  <a:extLst>
                    <a:ext uri="{9D8B030D-6E8A-4147-A177-3AD203B41FA5}">
                      <a16:colId xmlns:a16="http://schemas.microsoft.com/office/drawing/2014/main" val="649481599"/>
                    </a:ext>
                  </a:extLst>
                </a:gridCol>
                <a:gridCol w="658368">
                  <a:extLst>
                    <a:ext uri="{9D8B030D-6E8A-4147-A177-3AD203B41FA5}">
                      <a16:colId xmlns:a16="http://schemas.microsoft.com/office/drawing/2014/main" val="608015717"/>
                    </a:ext>
                  </a:extLst>
                </a:gridCol>
                <a:gridCol w="658368">
                  <a:extLst>
                    <a:ext uri="{9D8B030D-6E8A-4147-A177-3AD203B41FA5}">
                      <a16:colId xmlns:a16="http://schemas.microsoft.com/office/drawing/2014/main" val="1993480394"/>
                    </a:ext>
                  </a:extLst>
                </a:gridCol>
                <a:gridCol w="658368">
                  <a:extLst>
                    <a:ext uri="{9D8B030D-6E8A-4147-A177-3AD203B41FA5}">
                      <a16:colId xmlns:a16="http://schemas.microsoft.com/office/drawing/2014/main" val="1138259422"/>
                    </a:ext>
                  </a:extLst>
                </a:gridCol>
                <a:gridCol w="658368">
                  <a:extLst>
                    <a:ext uri="{9D8B030D-6E8A-4147-A177-3AD203B41FA5}">
                      <a16:colId xmlns:a16="http://schemas.microsoft.com/office/drawing/2014/main" val="1129924"/>
                    </a:ext>
                  </a:extLst>
                </a:gridCol>
                <a:gridCol w="658368">
                  <a:extLst>
                    <a:ext uri="{9D8B030D-6E8A-4147-A177-3AD203B41FA5}">
                      <a16:colId xmlns:a16="http://schemas.microsoft.com/office/drawing/2014/main" val="3879869236"/>
                    </a:ext>
                  </a:extLst>
                </a:gridCol>
                <a:gridCol w="658368">
                  <a:extLst>
                    <a:ext uri="{9D8B030D-6E8A-4147-A177-3AD203B41FA5}">
                      <a16:colId xmlns:a16="http://schemas.microsoft.com/office/drawing/2014/main" val="2784726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127211117"/>
                  </a:ext>
                </a:extLst>
              </a:tr>
              <a:tr h="370840">
                <a:tc>
                  <a:txBody>
                    <a:bodyPr/>
                    <a:lstStyle/>
                    <a:p>
                      <a:r>
                        <a:rPr lang="en-US" sz="1000" b="1"/>
                        <a:t>First Insurance Company of Hawaii - 2016-11-23 15:49:49</a:t>
                      </a:r>
                      <a:r>
                        <a:rPr lang="en-US" sz="1000"/>
                        <a:t>
On Sunday, our volunteers helped serve dinner at the IHS, The Institute for Human Services, Inc. Women and Children's shelter and presented IHS with a $500 donation. Thankful for IHS and the services they provide to Hawaii's homeless and at risk people, and grateful for the opportunity to help them fulfill their mission in whatever small way we can.</a:t>
                      </a:r>
                      <a:endParaRPr lang="en-US" sz="1000"/>
                    </a:p>
                  </a:txBody>
                  <a:tcPr/>
                </a:tc>
                <a:tc>
                  <a:txBody>
                    <a:bodyPr/>
                    <a:lstStyle/>
                    <a:p>
                      <a:r>
                        <a:rPr lang="en-US" sz="1000"/>
                        <a:t>33</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2.5133%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31818461"/>
                  </a:ext>
                </a:extLst>
              </a:tr>
              <a:tr h="370840">
                <a:tc>
                  <a:txBody>
                    <a:bodyPr/>
                    <a:lstStyle/>
                    <a:p>
                      <a:r>
                        <a:rPr lang="en-US" sz="1000" b="1"/>
                        <a:t>First Insurance Company of Hawaii - 2016-11-18 14:00:18</a:t>
                      </a:r>
                      <a:r>
                        <a:rPr lang="en-US" sz="1000"/>
                        <a:t>
We were very honored to be recognized as Outstanding Corporation by the AFP - Aloha Chapter this week for our record of corporate giving. Thank you to Shidler College of Business for nominating us! #nationalphilanthropyday #afpawards2016</a:t>
                      </a:r>
                      <a:endParaRPr lang="en-US" sz="1000"/>
                    </a:p>
                  </a:txBody>
                  <a:tcPr/>
                </a:tc>
                <a:tc>
                  <a:txBody>
                    <a:bodyPr/>
                    <a:lstStyle/>
                    <a:p>
                      <a:r>
                        <a:rPr lang="en-US" sz="1000"/>
                        <a:t>29</a:t>
                      </a:r>
                      <a:endParaRPr lang="en-US" sz="1000"/>
                    </a:p>
                  </a:txBody>
                  <a:tcPr/>
                </a:tc>
                <a:tc>
                  <a:txBody>
                    <a:bodyPr/>
                    <a:lstStyle/>
                    <a:p>
                      <a:r>
                        <a:rPr lang="en-US" sz="1000"/>
                        <a:t>28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2.2070%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22909174"/>
                  </a:ext>
                </a:extLst>
              </a:tr>
              <a:tr h="370840">
                <a:tc>
                  <a:txBody>
                    <a:bodyPr/>
                    <a:lstStyle/>
                    <a:p>
                      <a:r>
                        <a:rPr lang="en-US" sz="1000" b="1"/>
                        <a:t>Philadelphia Insurance Companies - 2016-11-17 09:03:36</a:t>
                      </a:r>
                      <a:r>
                        <a:rPr lang="en-US" sz="1000"/>
                        <a:t>
Congratulations to PHLY Chairman Jamie Maguire for receiving Saint Joseph's University’s Shield of Loyola Award. The award is presented to a distinguished alumnus for remarkable professional success, a life reflective of the values of St. Ignatius Loyola, and unparalleled loyalty to the University. Read Jamie's story here: http://bit.ly/2f90FM2</a:t>
                      </a:r>
                      <a:endParaRPr lang="en-US" sz="1000"/>
                    </a:p>
                  </a:txBody>
                  <a:tcPr/>
                </a:tc>
                <a:tc>
                  <a:txBody>
                    <a:bodyPr/>
                    <a:lstStyle/>
                    <a:p>
                      <a:r>
                        <a:rPr lang="en-US" sz="1000"/>
                        <a:t>53</a:t>
                      </a:r>
                      <a:endParaRPr lang="en-US" sz="1000"/>
                    </a:p>
                  </a:txBody>
                  <a:tcPr/>
                </a:tc>
                <a:tc>
                  <a:txBody>
                    <a:bodyPr/>
                    <a:lstStyle/>
                    <a:p>
                      <a:r>
                        <a:rPr lang="en-US" sz="1000"/>
                        <a:t>47</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1.8377%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67292686"/>
                  </a:ext>
                </a:extLst>
              </a:tr>
              <a:tr h="370840">
                <a:tc>
                  <a:txBody>
                    <a:bodyPr/>
                    <a:lstStyle/>
                    <a:p>
                      <a:r>
                        <a:rPr lang="en-US" sz="1000" b="1"/>
                        <a:t>First Insurance Company of Hawaii - 2016-11-04 15:59:24</a:t>
                      </a:r>
                      <a:r>
                        <a:rPr lang="en-US" sz="1000"/>
                        <a:t>
Pics from last night's reception at the Oahu Country Club. Thanked our agency partners for their service to our customers, and passed out new agency plaques!</a:t>
                      </a:r>
                      <a:endParaRPr lang="en-US" sz="1000"/>
                    </a:p>
                  </a:txBody>
                  <a:tcPr/>
                </a:tc>
                <a:tc>
                  <a:txBody>
                    <a:bodyPr/>
                    <a:lstStyle/>
                    <a:p>
                      <a:r>
                        <a:rPr lang="en-US" sz="1000"/>
                        <a:t>24</a:t>
                      </a:r>
                      <a:endParaRPr lang="en-US" sz="1000"/>
                    </a:p>
                  </a:txBody>
                  <a:tcPr/>
                </a:tc>
                <a:tc>
                  <a:txBody>
                    <a:bodyPr/>
                    <a:lstStyle/>
                    <a:p>
                      <a:r>
                        <a:rPr lang="en-US" sz="1000"/>
                        <a:t>24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1.8279%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63457528"/>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6832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10174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63302776"/>
                    </a:ext>
                  </a:extLst>
                </a:gridCol>
                <a:gridCol w="987552">
                  <a:extLst>
                    <a:ext uri="{9D8B030D-6E8A-4147-A177-3AD203B41FA5}">
                      <a16:colId xmlns:a16="http://schemas.microsoft.com/office/drawing/2014/main" val="3568644937"/>
                    </a:ext>
                  </a:extLst>
                </a:gridCol>
                <a:gridCol w="987552">
                  <a:extLst>
                    <a:ext uri="{9D8B030D-6E8A-4147-A177-3AD203B41FA5}">
                      <a16:colId xmlns:a16="http://schemas.microsoft.com/office/drawing/2014/main" val="3817889182"/>
                    </a:ext>
                  </a:extLst>
                </a:gridCol>
                <a:gridCol w="987552">
                  <a:extLst>
                    <a:ext uri="{9D8B030D-6E8A-4147-A177-3AD203B41FA5}">
                      <a16:colId xmlns:a16="http://schemas.microsoft.com/office/drawing/2014/main" val="3436552669"/>
                    </a:ext>
                  </a:extLst>
                </a:gridCol>
                <a:gridCol w="987552">
                  <a:extLst>
                    <a:ext uri="{9D8B030D-6E8A-4147-A177-3AD203B41FA5}">
                      <a16:colId xmlns:a16="http://schemas.microsoft.com/office/drawing/2014/main" val="3872391671"/>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144762396"/>
                  </a:ext>
                </a:extLst>
              </a:tr>
              <a:tr h="370840">
                <a:tc>
                  <a:txBody>
                    <a:bodyPr/>
                    <a:lstStyle/>
                    <a:p>
                      <a:r>
                        <a:rPr lang="en-US" sz="1000" b="1"/>
                        <a:t>Philadelphia Insurance Companies - 2016-11-21 11:22:32</a:t>
                      </a:r>
                      <a:r>
                        <a:rPr lang="en-US" sz="1000"/>
                        <a:t>
Congratulations to PHLY Chairman Jamie Maguire for receiving Saint Joseph’s University’s Shield of Loyola Award. The award is presented to a distinguished alumnus for remarkable professional success, a life reflective of the values of St. Ignatius Loyola, and unparalleled loyalty to the University. Read Jamie's story here: http://bit.ly/2f90FM2</a:t>
                      </a:r>
                      <a:endParaRPr lang="en-US" sz="1000"/>
                    </a:p>
                  </a:txBody>
                  <a:tcPr/>
                </a:tc>
                <a:tc>
                  <a:txBody>
                    <a:bodyPr/>
                    <a:lstStyle/>
                    <a:p>
                      <a:r>
                        <a:rPr lang="en-US" sz="1000"/>
                        <a:t>148</a:t>
                      </a:r>
                      <a:endParaRPr lang="en-US" sz="1000"/>
                    </a:p>
                  </a:txBody>
                  <a:tcPr/>
                </a:tc>
                <a:tc>
                  <a:txBody>
                    <a:bodyPr/>
                    <a:lstStyle/>
                    <a:p>
                      <a:r>
                        <a:rPr lang="en-US" sz="1000"/>
                        <a:t>4</a:t>
                      </a:r>
                      <a:endParaRPr lang="en-US" sz="1000"/>
                    </a:p>
                  </a:txBody>
                  <a:tcPr/>
                </a:tc>
                <a:tc>
                  <a:txBody>
                    <a:bodyPr/>
                    <a:lstStyle/>
                    <a:p>
                      <a:r>
                        <a:rPr lang="en-US" sz="1000"/>
                        <a:t>1.3279%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597674592"/>
                  </a:ext>
                </a:extLst>
              </a:tr>
              <a:tr h="370840">
                <a:tc>
                  <a:txBody>
                    <a:bodyPr/>
                    <a:lstStyle/>
                    <a:p>
                      <a:r>
                        <a:rPr lang="en-US" sz="1000" b="1"/>
                        <a:t>Philadelphia Insurance Companies - 2016-11-01 15:35:40</a:t>
                      </a:r>
                      <a:r>
                        <a:rPr lang="en-US" sz="1000"/>
                        <a:t>
Our Women's Leadership Series hosted a Women's Networking Event at the National Liberty Museum in Philadelphia. 40 PHLY employees attended and sat in on discussion groups with Sr. Leadership!</a:t>
                      </a:r>
                      <a:endParaRPr lang="en-US" sz="1000"/>
                    </a:p>
                  </a:txBody>
                  <a:tcPr/>
                </a:tc>
                <a:tc>
                  <a:txBody>
                    <a:bodyPr/>
                    <a:lstStyle/>
                    <a:p>
                      <a:r>
                        <a:rPr lang="en-US" sz="1000"/>
                        <a:t>97</a:t>
                      </a:r>
                      <a:endParaRPr lang="en-US" sz="1000"/>
                    </a:p>
                  </a:txBody>
                  <a:tcPr/>
                </a:tc>
                <a:tc>
                  <a:txBody>
                    <a:bodyPr/>
                    <a:lstStyle/>
                    <a:p>
                      <a:r>
                        <a:rPr lang="en-US" sz="1000"/>
                        <a:t>2</a:t>
                      </a:r>
                      <a:endParaRPr lang="en-US" sz="1000"/>
                    </a:p>
                  </a:txBody>
                  <a:tcPr/>
                </a:tc>
                <a:tc>
                  <a:txBody>
                    <a:bodyPr/>
                    <a:lstStyle/>
                    <a:p>
                      <a:r>
                        <a:rPr lang="en-US" sz="1000"/>
                        <a:t>0.8705%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236272213"/>
                  </a:ext>
                </a:extLst>
              </a:tr>
              <a:tr h="370840">
                <a:tc>
                  <a:txBody>
                    <a:bodyPr/>
                    <a:lstStyle/>
                    <a:p>
                      <a:r>
                        <a:rPr lang="en-US" sz="1000" b="1"/>
                        <a:t>Philadelphia Insurance Companies - 2016-11-03 16:44:25</a:t>
                      </a:r>
                      <a:r>
                        <a:rPr lang="en-US" sz="1000"/>
                        <a:t>
Carrie Santonastaso, VP of Customer Service and member of PHLY’s Women’s Leader Series, was featured as the guest speaker in Temple University’s Gamma Iota Sigma Executive Speaker Series, focused on “Powerful Women in Insurance”. Carrie addressed the students on her experiences, “Adapting to win.”</a:t>
                      </a:r>
                      <a:endParaRPr lang="en-US" sz="1000"/>
                    </a:p>
                  </a:txBody>
                  <a:tcPr/>
                </a:tc>
                <a:tc>
                  <a:txBody>
                    <a:bodyPr/>
                    <a:lstStyle/>
                    <a:p>
                      <a:r>
                        <a:rPr lang="en-US" sz="1000"/>
                        <a:t>84</a:t>
                      </a:r>
                      <a:endParaRPr lang="en-US" sz="1000"/>
                    </a:p>
                  </a:txBody>
                  <a:tcPr/>
                </a:tc>
                <a:tc>
                  <a:txBody>
                    <a:bodyPr/>
                    <a:lstStyle/>
                    <a:p>
                      <a:r>
                        <a:rPr lang="en-US" sz="1000"/>
                        <a:t>1</a:t>
                      </a:r>
                      <a:endParaRPr lang="en-US" sz="1000"/>
                    </a:p>
                  </a:txBody>
                  <a:tcPr/>
                </a:tc>
                <a:tc>
                  <a:txBody>
                    <a:bodyPr/>
                    <a:lstStyle/>
                    <a:p>
                      <a:r>
                        <a:rPr lang="en-US" sz="1000"/>
                        <a:t>0.7469%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796628943"/>
                  </a:ext>
                </a:extLst>
              </a:tr>
              <a:tr h="370840">
                <a:tc>
                  <a:txBody>
                    <a:bodyPr/>
                    <a:lstStyle/>
                    <a:p>
                      <a:r>
                        <a:rPr lang="en-US" sz="1000" b="1"/>
                        <a:t>Philadelphia Insurance Companies - 2016-11-14 13:45:02</a:t>
                      </a:r>
                      <a:r>
                        <a:rPr lang="en-US" sz="1000"/>
                        <a:t>
PHLY was the proud recipient of the Kidsbridge Humanitarian Award. Kidsbridge is a non-profit organization dedicated to bullying prevention, character education, tolerance and the celebration of human diversity.</a:t>
                      </a:r>
                      <a:endParaRPr lang="en-US" sz="1000"/>
                    </a:p>
                  </a:txBody>
                  <a:tcPr/>
                </a:tc>
                <a:tc>
                  <a:txBody>
                    <a:bodyPr/>
                    <a:lstStyle/>
                    <a:p>
                      <a:r>
                        <a:rPr lang="en-US" sz="1000"/>
                        <a:t>63</a:t>
                      </a:r>
                      <a:endParaRPr lang="en-US" sz="1000"/>
                    </a:p>
                  </a:txBody>
                  <a:tcPr/>
                </a:tc>
                <a:tc>
                  <a:txBody>
                    <a:bodyPr/>
                    <a:lstStyle/>
                    <a:p>
                      <a:r>
                        <a:rPr lang="en-US" sz="1000"/>
                        <a:t>2</a:t>
                      </a:r>
                      <a:endParaRPr lang="en-US" sz="1000"/>
                    </a:p>
                  </a:txBody>
                  <a:tcPr/>
                </a:tc>
                <a:tc>
                  <a:txBody>
                    <a:bodyPr/>
                    <a:lstStyle/>
                    <a:p>
                      <a:r>
                        <a:rPr lang="en-US" sz="1000"/>
                        <a:t>0.5695%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686367527"/>
                  </a:ext>
                </a:extLst>
              </a:tr>
              <a:tr h="370840">
                <a:tc>
                  <a:txBody>
                    <a:bodyPr/>
                    <a:lstStyle/>
                    <a:p>
                      <a:r>
                        <a:rPr lang="en-US" sz="1000" b="1"/>
                        <a:t>Philadelphia Insurance Companies - 2016-11-17 16:33:16</a:t>
                      </a:r>
                      <a:r>
                        <a:rPr lang="en-US" sz="1000"/>
                        <a:t>
PHLY participated in the Impact NW Coat Drive to help collect 1,105 total donated items including 252 coats, hats, gloves, clothing, etc. and deliver 44 boxes to Impact NW!</a:t>
                      </a:r>
                      <a:endParaRPr lang="en-US" sz="1000"/>
                    </a:p>
                  </a:txBody>
                  <a:tcPr/>
                </a:tc>
                <a:tc>
                  <a:txBody>
                    <a:bodyPr/>
                    <a:lstStyle/>
                    <a:p>
                      <a:r>
                        <a:rPr lang="en-US" sz="1000"/>
                        <a:t>54</a:t>
                      </a:r>
                      <a:endParaRPr lang="en-US" sz="1000"/>
                    </a:p>
                  </a:txBody>
                  <a:tcPr/>
                </a:tc>
                <a:tc>
                  <a:txBody>
                    <a:bodyPr/>
                    <a:lstStyle/>
                    <a:p>
                      <a:r>
                        <a:rPr lang="en-US" sz="1000"/>
                        <a:t>2</a:t>
                      </a:r>
                      <a:endParaRPr lang="en-US" sz="1000"/>
                    </a:p>
                  </a:txBody>
                  <a:tcPr/>
                </a:tc>
                <a:tc>
                  <a:txBody>
                    <a:bodyPr/>
                    <a:lstStyle/>
                    <a:p>
                      <a:r>
                        <a:rPr lang="en-US" sz="1000"/>
                        <a:t>0.4901%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715738512"/>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6714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and Retweeted Tweets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05635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0237018"/>
                    </a:ext>
                  </a:extLst>
                </a:gridCol>
                <a:gridCol w="822960">
                  <a:extLst>
                    <a:ext uri="{9D8B030D-6E8A-4147-A177-3AD203B41FA5}">
                      <a16:colId xmlns:a16="http://schemas.microsoft.com/office/drawing/2014/main" val="1355435615"/>
                    </a:ext>
                  </a:extLst>
                </a:gridCol>
                <a:gridCol w="822960">
                  <a:extLst>
                    <a:ext uri="{9D8B030D-6E8A-4147-A177-3AD203B41FA5}">
                      <a16:colId xmlns:a16="http://schemas.microsoft.com/office/drawing/2014/main" val="4008399184"/>
                    </a:ext>
                  </a:extLst>
                </a:gridCol>
                <a:gridCol w="822960">
                  <a:extLst>
                    <a:ext uri="{9D8B030D-6E8A-4147-A177-3AD203B41FA5}">
                      <a16:colId xmlns:a16="http://schemas.microsoft.com/office/drawing/2014/main" val="2077068935"/>
                    </a:ext>
                  </a:extLst>
                </a:gridCol>
                <a:gridCol w="822960">
                  <a:extLst>
                    <a:ext uri="{9D8B030D-6E8A-4147-A177-3AD203B41FA5}">
                      <a16:colId xmlns:a16="http://schemas.microsoft.com/office/drawing/2014/main" val="2055992037"/>
                    </a:ext>
                  </a:extLst>
                </a:gridCol>
                <a:gridCol w="822960">
                  <a:extLst>
                    <a:ext uri="{9D8B030D-6E8A-4147-A177-3AD203B41FA5}">
                      <a16:colId xmlns:a16="http://schemas.microsoft.com/office/drawing/2014/main" val="3610363189"/>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64019195"/>
                  </a:ext>
                </a:extLst>
              </a:tr>
              <a:tr h="370840">
                <a:tc>
                  <a:txBody>
                    <a:bodyPr/>
                    <a:lstStyle/>
                    <a:p>
                      <a:r>
                        <a:rPr lang="en-US" sz="1000" b="1"/>
                        <a:t>@PHLYINS - 2016-11-16 11:28:58</a:t>
                      </a:r>
                      <a:r>
                        <a:rPr lang="en-US" sz="1000"/>
                        <a:t>
Congrats to PHLY Chairman Jamie Maguire for receiving @SaintJosephs Shield of Loyola Award. Read Jamie's story here… https://t.co/04BRuhZsNh</a:t>
                      </a:r>
                      <a:endParaRPr lang="en-US" sz="1000"/>
                    </a:p>
                  </a:txBody>
                  <a:tcPr/>
                </a:tc>
                <a:tc>
                  <a:txBody>
                    <a:bodyPr/>
                    <a:lstStyle/>
                    <a:p>
                      <a:r>
                        <a:rPr lang="en-US" sz="1000"/>
                        <a:t>No</a:t>
                      </a:r>
                      <a:endParaRPr lang="en-US" sz="1000"/>
                    </a:p>
                  </a:txBody>
                  <a:tcPr/>
                </a:tc>
                <a:tc>
                  <a:txBody>
                    <a:bodyPr/>
                    <a:lstStyle/>
                    <a:p>
                      <a:r>
                        <a:rPr lang="en-US" sz="1000"/>
                        <a:t>5</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0.9758%</a:t>
                      </a:r>
                      <a:endParaRPr lang="en-US" sz="1000"/>
                    </a:p>
                  </a:txBody>
                  <a:tcPr/>
                </a:tc>
                <a:extLst>
                  <a:ext uri="{0D108BD9-81ED-4DB2-BD59-A6C34878D82A}">
                    <a16:rowId xmlns:a16="http://schemas.microsoft.com/office/drawing/2014/main" val="1810567326"/>
                  </a:ext>
                </a:extLst>
              </a:tr>
              <a:tr h="370840">
                <a:tc>
                  <a:txBody>
                    <a:bodyPr/>
                    <a:lstStyle/>
                    <a:p>
                      <a:r>
                        <a:rPr lang="en-US" sz="1000" b="1"/>
                        <a:t>@PHLYINS - 2016-11-11 08:35:00</a:t>
                      </a:r>
                      <a:r>
                        <a:rPr lang="en-US" sz="1000"/>
                        <a:t>
On #VeteransDay we acknowledge the sacrifices made by those who have served our country and we thank them for their… https://t.co/2EUSjBRF1Y</a:t>
                      </a:r>
                      <a:endParaRPr lang="en-US" sz="1000"/>
                    </a:p>
                  </a:txBody>
                  <a:tcPr/>
                </a:tc>
                <a:tc>
                  <a:txBody>
                    <a:bodyPr/>
                    <a:lstStyle/>
                    <a:p>
                      <a:r>
                        <a:rPr lang="en-US" sz="1000"/>
                        <a:t>No</a:t>
                      </a:r>
                      <a:endParaRPr lang="en-US" sz="1000"/>
                    </a:p>
                  </a:txBody>
                  <a:tcPr/>
                </a:tc>
                <a:tc>
                  <a:txBody>
                    <a:bodyPr/>
                    <a:lstStyle/>
                    <a:p>
                      <a:r>
                        <a:rPr lang="en-US" sz="1000"/>
                        <a:t>3</a:t>
                      </a:r>
                      <a:endParaRPr lang="en-US" sz="1000"/>
                    </a:p>
                  </a:txBody>
                  <a:tcPr/>
                </a:tc>
                <a:tc>
                  <a:txBody>
                    <a:bodyPr/>
                    <a:lstStyle/>
                    <a:p>
                      <a:r>
                        <a:rPr lang="en-US" sz="1000"/>
                        <a:t>7</a:t>
                      </a:r>
                      <a:endParaRPr lang="en-US" sz="1000"/>
                    </a:p>
                  </a:txBody>
                  <a:tcPr/>
                </a:tc>
                <a:tc>
                  <a:txBody>
                    <a:bodyPr/>
                    <a:lstStyle/>
                    <a:p>
                      <a:r>
                        <a:rPr lang="en-US" sz="1000"/>
                        <a:t>1</a:t>
                      </a:r>
                      <a:endParaRPr lang="en-US" sz="1000"/>
                    </a:p>
                  </a:txBody>
                  <a:tcPr/>
                </a:tc>
                <a:tc>
                  <a:txBody>
                    <a:bodyPr/>
                    <a:lstStyle/>
                    <a:p>
                      <a:r>
                        <a:rPr lang="en-US" sz="1000"/>
                        <a:t>0.4663%</a:t>
                      </a:r>
                      <a:endParaRPr lang="en-US" sz="1000"/>
                    </a:p>
                  </a:txBody>
                  <a:tcPr/>
                </a:tc>
                <a:extLst>
                  <a:ext uri="{0D108BD9-81ED-4DB2-BD59-A6C34878D82A}">
                    <a16:rowId xmlns:a16="http://schemas.microsoft.com/office/drawing/2014/main" val="3447117001"/>
                  </a:ext>
                </a:extLst>
              </a:tr>
              <a:tr h="370840">
                <a:tc>
                  <a:txBody>
                    <a:bodyPr/>
                    <a:lstStyle/>
                    <a:p>
                      <a:r>
                        <a:rPr lang="en-US" sz="1000" b="1"/>
                        <a:t>@PHLYINS - 2016-11-03 09:04:38</a:t>
                      </a:r>
                      <a:r>
                        <a:rPr lang="en-US" sz="1000"/>
                        <a:t>
40 PHLY women joined in important discussions at our Women's Leadership Networking Event at the National Liberty Mu… https://t.co/Vg7wAyfK0O</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0.2979%</a:t>
                      </a:r>
                      <a:endParaRPr lang="en-US" sz="1000"/>
                    </a:p>
                  </a:txBody>
                  <a:tcPr/>
                </a:tc>
                <a:extLst>
                  <a:ext uri="{0D108BD9-81ED-4DB2-BD59-A6C34878D82A}">
                    <a16:rowId xmlns:a16="http://schemas.microsoft.com/office/drawing/2014/main" val="3650980151"/>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5391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Mentions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5910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90865626"/>
                    </a:ext>
                  </a:extLst>
                </a:gridCol>
                <a:gridCol w="822960">
                  <a:extLst>
                    <a:ext uri="{9D8B030D-6E8A-4147-A177-3AD203B41FA5}">
                      <a16:colId xmlns:a16="http://schemas.microsoft.com/office/drawing/2014/main" val="1290734071"/>
                    </a:ext>
                  </a:extLst>
                </a:gridCol>
                <a:gridCol w="822960">
                  <a:extLst>
                    <a:ext uri="{9D8B030D-6E8A-4147-A177-3AD203B41FA5}">
                      <a16:colId xmlns:a16="http://schemas.microsoft.com/office/drawing/2014/main" val="4194124841"/>
                    </a:ext>
                  </a:extLst>
                </a:gridCol>
                <a:gridCol w="1645920">
                  <a:extLst>
                    <a:ext uri="{9D8B030D-6E8A-4147-A177-3AD203B41FA5}">
                      <a16:colId xmlns:a16="http://schemas.microsoft.com/office/drawing/2014/main" val="1034036925"/>
                    </a:ext>
                  </a:extLst>
                </a:gridCol>
              </a:tblGrid>
              <a:tr h="370840">
                <a:tc>
                  <a:txBody>
                    <a:bodyPr/>
                    <a:lstStyle/>
                    <a:p>
                      <a:r>
                        <a:rPr lang="en-US" sz="1000"/>
                        <a:t>Mention</a:t>
                      </a:r>
                      <a:endParaRPr lang="en-US" sz="1000"/>
                    </a:p>
                  </a:txBody>
                  <a:tcPr/>
                </a:tc>
                <a:tc>
                  <a:txBody>
                    <a:bodyPr/>
                    <a:lstStyle/>
                    <a:p>
                      <a:r>
                        <a:rPr lang="en-US" sz="1000"/>
                        <a:t>Retweets</a:t>
                      </a:r>
                      <a:endParaRPr lang="en-US" sz="1000"/>
                    </a:p>
                  </a:txBody>
                  <a:tcPr/>
                </a:tc>
                <a:tc>
                  <a:txBody>
                    <a:bodyPr/>
                    <a:lstStyle/>
                    <a:p>
                      <a:r>
                        <a:rPr lang="en-US" sz="1000"/>
                        <a:t>Favs</a:t>
                      </a:r>
                      <a:endParaRPr lang="en-US" sz="1000"/>
                    </a:p>
                  </a:txBody>
                  <a:tcPr/>
                </a:tc>
                <a:tc>
                  <a:txBody>
                    <a:bodyPr/>
                    <a:lstStyle/>
                    <a:p>
                      <a:r>
                        <a:rPr lang="en-US" sz="1000"/>
                        <a:t>Response Time</a:t>
                      </a:r>
                      <a:endParaRPr lang="en-US" sz="1000"/>
                    </a:p>
                  </a:txBody>
                  <a:tcPr/>
                </a:tc>
                <a:extLst>
                  <a:ext uri="{0D108BD9-81ED-4DB2-BD59-A6C34878D82A}">
                    <a16:rowId xmlns:a16="http://schemas.microsoft.com/office/drawing/2014/main" val="674158207"/>
                  </a:ext>
                </a:extLst>
              </a:tr>
              <a:tr h="370840">
                <a:tc>
                  <a:txBody>
                    <a:bodyPr/>
                    <a:lstStyle/>
                    <a:p>
                      <a:r>
                        <a:rPr lang="en-US" sz="1000" b="1"/>
                        <a:t>@PHLYINS</a:t>
                      </a:r>
                      <a:r>
                        <a:rPr lang="en-US" sz="1000"/>
                        <a:t> was mentioned by </a:t>
                      </a:r>
                      <a:r>
                        <a:rPr lang="en-US" sz="1000" b="1"/>
                        <a:t>@NHLFlyers - 2016-11-07 21:06:05</a:t>
                      </a:r>
                      <a:r>
                        <a:rPr lang="en-US" sz="1000"/>
                        <a:t>
Meet our @PHLYINS Community Teammate, Andrew Clark, who has raised $68,000 for the Leukemia &amp;amp; Lymphoma Society → https://t.co/LNZCe5Qfij</a:t>
                      </a:r>
                      <a:endParaRPr lang="en-US" sz="1000"/>
                    </a:p>
                  </a:txBody>
                  <a:tcPr/>
                </a:tc>
                <a:tc>
                  <a:txBody>
                    <a:bodyPr/>
                    <a:lstStyle/>
                    <a:p>
                      <a:r>
                        <a:rPr lang="en-US" sz="1000"/>
                        <a:t>17</a:t>
                      </a:r>
                      <a:endParaRPr lang="en-US" sz="1000"/>
                    </a:p>
                  </a:txBody>
                  <a:tcPr/>
                </a:tc>
                <a:tc>
                  <a:txBody>
                    <a:bodyPr/>
                    <a:lstStyle/>
                    <a:p>
                      <a:r>
                        <a:rPr lang="en-US" sz="1000"/>
                        <a:t>36</a:t>
                      </a:r>
                      <a:endParaRPr lang="en-US" sz="1000"/>
                    </a:p>
                  </a:txBody>
                  <a:tcPr/>
                </a:tc>
                <a:tc>
                  <a:txBody>
                    <a:bodyPr/>
                    <a:lstStyle/>
                    <a:p>
                      <a:r>
                        <a:rPr lang="en-US" sz="1000"/>
                        <a:t>11/08/2016 18:11:11</a:t>
                      </a:r>
                      <a:endParaRPr lang="en-US" sz="1000"/>
                    </a:p>
                  </a:txBody>
                  <a:tcPr/>
                </a:tc>
                <a:extLst>
                  <a:ext uri="{0D108BD9-81ED-4DB2-BD59-A6C34878D82A}">
                    <a16:rowId xmlns:a16="http://schemas.microsoft.com/office/drawing/2014/main" val="2780862128"/>
                  </a:ext>
                </a:extLst>
              </a:tr>
              <a:tr h="370840">
                <a:tc>
                  <a:txBody>
                    <a:bodyPr/>
                    <a:lstStyle/>
                    <a:p>
                      <a:r>
                        <a:rPr lang="en-US" sz="1000" b="1"/>
                        <a:t>@PHLYINS</a:t>
                      </a:r>
                      <a:r>
                        <a:rPr lang="en-US" sz="1000"/>
                        <a:t> was mentioned by </a:t>
                      </a:r>
                      <a:r>
                        <a:rPr lang="en-US" sz="1000" b="1"/>
                        <a:t>@NHLFlyers - 2016-11-14 15:02:29</a:t>
                      </a:r>
                      <a:r>
                        <a:rPr lang="en-US" sz="1000"/>
                        <a:t>
Meet our @PHLYINS Community Teammate, Steve Bennett, who was recognized for the work he does with veterans → https://t.co/q318FdFrDK</a:t>
                      </a:r>
                      <a:endParaRPr lang="en-US" sz="1000"/>
                    </a:p>
                  </a:txBody>
                  <a:tcPr/>
                </a:tc>
                <a:tc>
                  <a:txBody>
                    <a:bodyPr/>
                    <a:lstStyle/>
                    <a:p>
                      <a:r>
                        <a:rPr lang="en-US" sz="1000"/>
                        <a:t>8</a:t>
                      </a:r>
                      <a:endParaRPr lang="en-US" sz="1000"/>
                    </a:p>
                  </a:txBody>
                  <a:tcPr/>
                </a:tc>
                <a:tc>
                  <a:txBody>
                    <a:bodyPr/>
                    <a:lstStyle/>
                    <a:p>
                      <a:r>
                        <a:rPr lang="en-US" sz="1000"/>
                        <a:t>22</a:t>
                      </a:r>
                      <a:endParaRPr lang="en-US" sz="1000"/>
                    </a:p>
                  </a:txBody>
                  <a:tcPr/>
                </a:tc>
                <a:tc>
                  <a:txBody>
                    <a:bodyPr/>
                    <a:lstStyle/>
                    <a:p>
                      <a:r>
                        <a:rPr lang="en-US" sz="1000"/>
                        <a:t>11/15/2016 17:12:42</a:t>
                      </a:r>
                      <a:endParaRPr lang="en-US" sz="1000"/>
                    </a:p>
                  </a:txBody>
                  <a:tcPr/>
                </a:tc>
                <a:extLst>
                  <a:ext uri="{0D108BD9-81ED-4DB2-BD59-A6C34878D82A}">
                    <a16:rowId xmlns:a16="http://schemas.microsoft.com/office/drawing/2014/main" val="3803996873"/>
                  </a:ext>
                </a:extLst>
              </a:tr>
              <a:tr h="370840">
                <a:tc>
                  <a:txBody>
                    <a:bodyPr/>
                    <a:lstStyle/>
                    <a:p>
                      <a:r>
                        <a:rPr lang="en-US" sz="1000" b="1"/>
                        <a:t>@PHLYINS</a:t>
                      </a:r>
                      <a:r>
                        <a:rPr lang="en-US" sz="1000"/>
                        <a:t> was mentioned by </a:t>
                      </a:r>
                      <a:r>
                        <a:rPr lang="en-US" sz="1000" b="1"/>
                        <a:t>@NHLFlyers - 2016-11-02 14:13:38</a:t>
                      </a:r>
                      <a:r>
                        <a:rPr lang="en-US" sz="1000"/>
                        <a:t>
🎥 Meet our @PHLYINS Community Teammate, Turning Points For Children, a child welfare agency  → https://t.co/67Euhzv3fB</a:t>
                      </a:r>
                      <a:endParaRPr lang="en-US" sz="1000"/>
                    </a:p>
                  </a:txBody>
                  <a:tcPr/>
                </a:tc>
                <a:tc>
                  <a:txBody>
                    <a:bodyPr/>
                    <a:lstStyle/>
                    <a:p>
                      <a:r>
                        <a:rPr lang="en-US" sz="1000"/>
                        <a:t>7</a:t>
                      </a:r>
                      <a:endParaRPr lang="en-US" sz="1000"/>
                    </a:p>
                  </a:txBody>
                  <a:tcPr/>
                </a:tc>
                <a:tc>
                  <a:txBody>
                    <a:bodyPr/>
                    <a:lstStyle/>
                    <a:p>
                      <a:r>
                        <a:rPr lang="en-US" sz="1000"/>
                        <a:t>20</a:t>
                      </a:r>
                      <a:endParaRPr lang="en-US" sz="1000"/>
                    </a:p>
                  </a:txBody>
                  <a:tcPr/>
                </a:tc>
                <a:tc>
                  <a:txBody>
                    <a:bodyPr/>
                    <a:lstStyle/>
                    <a:p>
                      <a:r>
                        <a:rPr lang="en-US" sz="1000"/>
                        <a:t>11/02/2016 18:46:53</a:t>
                      </a:r>
                      <a:endParaRPr lang="en-US" sz="1000"/>
                    </a:p>
                  </a:txBody>
                  <a:tcPr/>
                </a:tc>
                <a:extLst>
                  <a:ext uri="{0D108BD9-81ED-4DB2-BD59-A6C34878D82A}">
                    <a16:rowId xmlns:a16="http://schemas.microsoft.com/office/drawing/2014/main" val="665797040"/>
                  </a:ext>
                </a:extLst>
              </a:tr>
              <a:tr h="370840">
                <a:tc>
                  <a:txBody>
                    <a:bodyPr/>
                    <a:lstStyle/>
                    <a:p>
                      <a:r>
                        <a:rPr lang="en-US" sz="1000" b="1"/>
                        <a:t>@PHLYINS</a:t>
                      </a:r>
                      <a:r>
                        <a:rPr lang="en-US" sz="1000"/>
                        <a:t> was mentioned by </a:t>
                      </a:r>
                      <a:r>
                        <a:rPr lang="en-US" sz="1000" b="1"/>
                        <a:t>@SigmaChapter - 2016-11-02 17:03:19</a:t>
                      </a:r>
                      <a:r>
                        <a:rPr lang="en-US" sz="1000"/>
                        <a:t>
Huge Thanks to Carrie Santonastaso from @PHLYINS for a great presentation at our H. Wayne Snider Wednesday Speaker… https://t.co/pH8FyGukgT</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834967843"/>
                  </a:ext>
                </a:extLst>
              </a:tr>
              <a:tr h="370840">
                <a:tc>
                  <a:txBody>
                    <a:bodyPr/>
                    <a:lstStyle/>
                    <a:p>
                      <a:r>
                        <a:rPr lang="en-US" sz="1000" b="1"/>
                        <a:t>@PHLYINS</a:t>
                      </a:r>
                      <a:r>
                        <a:rPr lang="en-US" sz="1000"/>
                        <a:t> was mentioned by </a:t>
                      </a:r>
                      <a:r>
                        <a:rPr lang="en-US" sz="1000" b="1"/>
                        <a:t>@InsuranceCCO - 2016-11-18 16:47:11</a:t>
                      </a:r>
                      <a:r>
                        <a:rPr lang="en-US" sz="1000"/>
                        <a:t>
@Travelers @Progressive @Safecoinsurance @nycminsurance @PHLYINS @Uticanational @UticaFirstInsCo @msagroupins… https://t.co/KMSkqEKRT7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457308567"/>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4365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35129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6975171"/>
                    </a:ext>
                  </a:extLst>
                </a:gridCol>
                <a:gridCol w="2468880">
                  <a:extLst>
                    <a:ext uri="{9D8B030D-6E8A-4147-A177-3AD203B41FA5}">
                      <a16:colId xmlns:a16="http://schemas.microsoft.com/office/drawing/2014/main" val="757240787"/>
                    </a:ext>
                  </a:extLst>
                </a:gridCol>
                <a:gridCol w="2468880">
                  <a:extLst>
                    <a:ext uri="{9D8B030D-6E8A-4147-A177-3AD203B41FA5}">
                      <a16:colId xmlns:a16="http://schemas.microsoft.com/office/drawing/2014/main" val="1672200747"/>
                    </a:ext>
                  </a:extLst>
                </a:gridCol>
              </a:tblGrid>
              <a:tr h="370840">
                <a:tc>
                  <a:txBody>
                    <a:bodyPr/>
                    <a:lstStyle/>
                    <a:p>
                      <a:r>
                        <a:rPr lang="en-US" sz="1000"/>
                        <a:t>Name</a:t>
                      </a:r>
                      <a:endParaRPr lang="en-US" sz="1000"/>
                    </a:p>
                  </a:txBody>
                  <a:tcPr/>
                </a:tc>
                <a:tc>
                  <a:txBody>
                    <a:bodyPr/>
                    <a:lstStyle/>
                    <a:p>
                      <a:r>
                        <a:rPr lang="en-US" sz="1000"/>
                        <a:t>On Profiles</a:t>
                      </a:r>
                      <a:endParaRPr lang="en-US" sz="1000"/>
                    </a:p>
                  </a:txBody>
                  <a:tcPr/>
                </a:tc>
                <a:tc>
                  <a:txBody>
                    <a:bodyPr/>
                    <a:lstStyle/>
                    <a:p>
                      <a:r>
                        <a:rPr lang="en-US" sz="1000"/>
                        <a:t>Mentions</a:t>
                      </a:r>
                      <a:endParaRPr lang="en-US" sz="1000"/>
                    </a:p>
                  </a:txBody>
                  <a:tcPr/>
                </a:tc>
                <a:extLst>
                  <a:ext uri="{0D108BD9-81ED-4DB2-BD59-A6C34878D82A}">
                    <a16:rowId xmlns:a16="http://schemas.microsoft.com/office/drawing/2014/main" val="669020896"/>
                  </a:ext>
                </a:extLst>
              </a:tr>
              <a:tr h="370840">
                <a:tc>
                  <a:txBody>
                    <a:bodyPr/>
                    <a:lstStyle/>
                    <a:p>
                      <a:r>
                        <a:rPr lang="en-US" sz="1000"/>
                        <a:t>@TTFWatershed</a:t>
                      </a:r>
                      <a:endParaRPr lang="en-US" sz="1000"/>
                    </a:p>
                  </a:txBody>
                  <a:tcPr/>
                </a:tc>
                <a:tc>
                  <a:txBody>
                    <a:bodyPr/>
                    <a:lstStyle/>
                    <a:p>
                      <a:r>
                        <a:rPr lang="en-US" sz="1000"/>
                        <a:t>@PHLYINS (70)</a:t>
                      </a:r>
                      <a:endParaRPr lang="en-US" sz="1000"/>
                    </a:p>
                  </a:txBody>
                  <a:tcPr/>
                </a:tc>
                <a:tc>
                  <a:txBody>
                    <a:bodyPr/>
                    <a:lstStyle/>
                    <a:p>
                      <a:r>
                        <a:rPr lang="en-US" sz="1000"/>
                        <a:t>70</a:t>
                      </a:r>
                      <a:endParaRPr lang="en-US" sz="1000"/>
                    </a:p>
                  </a:txBody>
                  <a:tcPr/>
                </a:tc>
                <a:extLst>
                  <a:ext uri="{0D108BD9-81ED-4DB2-BD59-A6C34878D82A}">
                    <a16:rowId xmlns:a16="http://schemas.microsoft.com/office/drawing/2014/main" val="735678447"/>
                  </a:ext>
                </a:extLst>
              </a:tr>
              <a:tr h="370840">
                <a:tc>
                  <a:txBody>
                    <a:bodyPr/>
                    <a:lstStyle/>
                    <a:p>
                      <a:r>
                        <a:rPr lang="en-US" sz="1000"/>
                        <a:t>@SilversSteve</a:t>
                      </a:r>
                      <a:endParaRPr lang="en-US" sz="1000"/>
                    </a:p>
                  </a:txBody>
                  <a:tcPr/>
                </a:tc>
                <a:tc>
                  <a:txBody>
                    <a:bodyPr/>
                    <a:lstStyle/>
                    <a:p>
                      <a:r>
                        <a:rPr lang="en-US" sz="1000"/>
                        <a:t>@PHLYINS (69)</a:t>
                      </a:r>
                      <a:endParaRPr lang="en-US" sz="1000"/>
                    </a:p>
                  </a:txBody>
                  <a:tcPr/>
                </a:tc>
                <a:tc>
                  <a:txBody>
                    <a:bodyPr/>
                    <a:lstStyle/>
                    <a:p>
                      <a:r>
                        <a:rPr lang="en-US" sz="1000"/>
                        <a:t>69</a:t>
                      </a:r>
                      <a:endParaRPr lang="en-US" sz="1000"/>
                    </a:p>
                  </a:txBody>
                  <a:tcPr/>
                </a:tc>
                <a:extLst>
                  <a:ext uri="{0D108BD9-81ED-4DB2-BD59-A6C34878D82A}">
                    <a16:rowId xmlns:a16="http://schemas.microsoft.com/office/drawing/2014/main" val="2152967392"/>
                  </a:ext>
                </a:extLst>
              </a:tr>
              <a:tr h="370840">
                <a:tc>
                  <a:txBody>
                    <a:bodyPr/>
                    <a:lstStyle/>
                    <a:p>
                      <a:r>
                        <a:rPr lang="en-US" sz="1000"/>
                        <a:t>@AMBestCo</a:t>
                      </a:r>
                      <a:endParaRPr lang="en-US" sz="1000"/>
                    </a:p>
                  </a:txBody>
                  <a:tcPr/>
                </a:tc>
                <a:tc>
                  <a:txBody>
                    <a:bodyPr/>
                    <a:lstStyle/>
                    <a:p>
                      <a:r>
                        <a:rPr lang="en-US" sz="1000"/>
                        <a:t>@PHLYINS (40)</a:t>
                      </a:r>
                      <a:endParaRPr lang="en-US" sz="1000"/>
                    </a:p>
                  </a:txBody>
                  <a:tcPr/>
                </a:tc>
                <a:tc>
                  <a:txBody>
                    <a:bodyPr/>
                    <a:lstStyle/>
                    <a:p>
                      <a:r>
                        <a:rPr lang="en-US" sz="1000"/>
                        <a:t>40</a:t>
                      </a:r>
                      <a:endParaRPr lang="en-US" sz="1000"/>
                    </a:p>
                  </a:txBody>
                  <a:tcPr/>
                </a:tc>
                <a:extLst>
                  <a:ext uri="{0D108BD9-81ED-4DB2-BD59-A6C34878D82A}">
                    <a16:rowId xmlns:a16="http://schemas.microsoft.com/office/drawing/2014/main" val="2970155110"/>
                  </a:ext>
                </a:extLst>
              </a:tr>
              <a:tr h="370840">
                <a:tc>
                  <a:txBody>
                    <a:bodyPr/>
                    <a:lstStyle/>
                    <a:p>
                      <a:r>
                        <a:rPr lang="en-US" sz="1000"/>
                        <a:t>@City_Ave</a:t>
                      </a:r>
                      <a:endParaRPr lang="en-US" sz="1000"/>
                    </a:p>
                  </a:txBody>
                  <a:tcPr/>
                </a:tc>
                <a:tc>
                  <a:txBody>
                    <a:bodyPr/>
                    <a:lstStyle/>
                    <a:p>
                      <a:r>
                        <a:rPr lang="en-US" sz="1000"/>
                        <a:t>@PHLYINS (22)</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2021035724"/>
                  </a:ext>
                </a:extLst>
              </a:tr>
              <a:tr h="370840">
                <a:tc>
                  <a:txBody>
                    <a:bodyPr/>
                    <a:lstStyle/>
                    <a:p>
                      <a:r>
                        <a:rPr lang="en-US" sz="1000"/>
                        <a:t>@TTF_TAs</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580574389"/>
                  </a:ext>
                </a:extLst>
              </a:tr>
              <a:tr h="370840">
                <a:tc>
                  <a:txBody>
                    <a:bodyPr/>
                    <a:lstStyle/>
                    <a:p>
                      <a:r>
                        <a:rPr lang="en-US" sz="1000"/>
                        <a:t>@unionledger</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3030626287"/>
                  </a:ext>
                </a:extLst>
              </a:tr>
              <a:tr h="370840">
                <a:tc>
                  <a:txBody>
                    <a:bodyPr/>
                    <a:lstStyle/>
                    <a:p>
                      <a:r>
                        <a:rPr lang="en-US" sz="1000"/>
                        <a:t>@PhilaUnion</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068840841"/>
                  </a:ext>
                </a:extLst>
              </a:tr>
              <a:tr h="370840">
                <a:tc>
                  <a:txBody>
                    <a:bodyPr/>
                    <a:lstStyle/>
                    <a:p>
                      <a:r>
                        <a:rPr lang="en-US" sz="1000"/>
                        <a:t>@PreventingAbuse</a:t>
                      </a:r>
                      <a:endParaRPr lang="en-US" sz="1000"/>
                    </a:p>
                  </a:txBody>
                  <a:tcPr/>
                </a:tc>
                <a:tc>
                  <a:txBody>
                    <a:bodyPr/>
                    <a:lstStyle/>
                    <a:p>
                      <a:r>
                        <a:rPr lang="en-US" sz="1000"/>
                        <a:t>@PHLYINS (8)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1989279065"/>
                  </a:ext>
                </a:extLst>
              </a:tr>
              <a:tr h="370840">
                <a:tc>
                  <a:txBody>
                    <a:bodyPr/>
                    <a:lstStyle/>
                    <a:p>
                      <a:r>
                        <a:rPr lang="en-US" sz="1000"/>
                        <a:t>@LawleyInsurance</a:t>
                      </a:r>
                      <a:endParaRPr lang="en-US" sz="1000"/>
                    </a:p>
                  </a:txBody>
                  <a:tcPr/>
                </a:tc>
                <a:tc>
                  <a:txBody>
                    <a:bodyPr/>
                    <a:lstStyle/>
                    <a:p>
                      <a:r>
                        <a:rPr lang="en-US" sz="1000"/>
                        <a:t>@PHLYINS (7)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3901322704"/>
                  </a:ext>
                </a:extLst>
              </a:tr>
              <a:tr h="370840">
                <a:tc>
                  <a:txBody>
                    <a:bodyPr/>
                    <a:lstStyle/>
                    <a:p>
                      <a:r>
                        <a:rPr lang="en-US" sz="1000"/>
                        <a:t>@JeniciaKnox</a:t>
                      </a:r>
                      <a:endParaRPr lang="en-US" sz="1000"/>
                    </a:p>
                  </a:txBody>
                  <a:tcPr/>
                </a:tc>
                <a:tc>
                  <a:txBody>
                    <a:bodyPr/>
                    <a:lstStyle/>
                    <a:p>
                      <a:r>
                        <a:rPr lang="en-US" sz="1000"/>
                        <a:t>@PHLYINS (6)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77826793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33593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590</Words>
  <Application>Microsoft Office PowerPoint</Application>
  <PresentationFormat>On-screen Show (4:3)</PresentationFormat>
  <Paragraphs>266</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PHLY Social Media</vt:lpstr>
      <vt:lpstr>Key Metrics Table</vt:lpstr>
      <vt:lpstr>Twitter Followers Change</vt:lpstr>
      <vt:lpstr>Average Interactions Per Tweet</vt:lpstr>
      <vt:lpstr>PHLY Twitter Mentions</vt:lpstr>
      <vt:lpstr>Facebook Impressions</vt:lpstr>
      <vt:lpstr>Overall Audience</vt:lpstr>
      <vt:lpstr>Key Metrics Table</vt:lpstr>
      <vt:lpstr>LinkedIn Followers Change</vt:lpstr>
      <vt:lpstr>Average Interactions Per LinkedIn Update</vt:lpstr>
      <vt:lpstr>Key Metrics Table</vt:lpstr>
      <vt:lpstr>Facebook Fans Change</vt:lpstr>
      <vt:lpstr>Average Interactions Per Facebook Post</vt:lpstr>
      <vt:lpstr>Own Posts Table</vt:lpstr>
      <vt:lpstr>Updates Table</vt:lpstr>
      <vt:lpstr>Own and Retweeted Tweets Table</vt:lpstr>
      <vt:lpstr>Mentions Table</vt:lpstr>
      <vt:lpstr>Key Influencers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2016-12-29T22:07:42Z</dcterms:created>
  <dcterms:modified xsi:type="dcterms:W3CDTF">2016-12-29T22:08:12Z</dcterms:modified>
</cp:coreProperties>
</file>