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26</c:v>
                </c:pt>
                <c:pt idx="1">
                  <c:v>52</c:v>
                </c:pt>
                <c:pt idx="2">
                  <c:v>41</c:v>
                </c:pt>
                <c:pt idx="3">
                  <c:v>36</c:v>
                </c:pt>
                <c:pt idx="4">
                  <c:v>51</c:v>
                </c:pt>
                <c:pt idx="5">
                  <c:v>45</c:v>
                </c:pt>
                <c:pt idx="6">
                  <c:v>37</c:v>
                </c:pt>
                <c:pt idx="7">
                  <c:v>43</c:v>
                </c:pt>
                <c:pt idx="8">
                  <c:v>41</c:v>
                </c:pt>
                <c:pt idx="9">
                  <c:v>37</c:v>
                </c:pt>
                <c:pt idx="10">
                  <c:v>32</c:v>
                </c:pt>
                <c:pt idx="11">
                  <c:v>57</c:v>
                </c:pt>
              </c:numCache>
            </c:numRef>
          </c:val>
          <c:extLst>
            <c:ext xmlns:c16="http://schemas.microsoft.com/office/drawing/2014/chart" uri="{C3380CC4-5D6E-409C-BE32-E72D297353CC}">
              <c16:uniqueId val="{00000000-010F-4601-8324-234D5BCBEA7B}"/>
            </c:ext>
          </c:extLst>
        </c:ser>
        <c:dLbls>
          <c:showLegendKey val="0"/>
          <c:showVal val="0"/>
          <c:showCatName val="0"/>
          <c:showSerName val="0"/>
          <c:showPercent val="0"/>
          <c:showBubbleSize val="0"/>
        </c:dLbls>
        <c:gapWidth val="219"/>
        <c:overlap val="-27"/>
        <c:axId val="269999192"/>
        <c:axId val="269999848"/>
      </c:barChart>
      <c:dateAx>
        <c:axId val="26999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99848"/>
        <c:crosses val="autoZero"/>
        <c:auto val="1"/>
        <c:lblOffset val="100"/>
        <c:baseTimeUnit val="months"/>
      </c:dateAx>
      <c:valAx>
        <c:axId val="26999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9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3</c:v>
                </c:pt>
                <c:pt idx="1">
                  <c:v>3</c:v>
                </c:pt>
                <c:pt idx="2">
                  <c:v>1</c:v>
                </c:pt>
                <c:pt idx="3">
                  <c:v>1</c:v>
                </c:pt>
                <c:pt idx="4">
                  <c:v>2</c:v>
                </c:pt>
                <c:pt idx="5">
                  <c:v>3</c:v>
                </c:pt>
                <c:pt idx="6">
                  <c:v>2</c:v>
                </c:pt>
                <c:pt idx="7">
                  <c:v>2</c:v>
                </c:pt>
                <c:pt idx="8">
                  <c:v>3</c:v>
                </c:pt>
                <c:pt idx="9">
                  <c:v>3</c:v>
                </c:pt>
                <c:pt idx="10">
                  <c:v>3</c:v>
                </c:pt>
                <c:pt idx="11">
                  <c:v>3</c:v>
                </c:pt>
              </c:numCache>
            </c:numRef>
          </c:val>
          <c:extLst>
            <c:ext xmlns:c16="http://schemas.microsoft.com/office/drawing/2014/chart" uri="{C3380CC4-5D6E-409C-BE32-E72D297353CC}">
              <c16:uniqueId val="{00000000-7C3B-4D2C-9638-0E0545C2C074}"/>
            </c:ext>
          </c:extLst>
        </c:ser>
        <c:dLbls>
          <c:showLegendKey val="0"/>
          <c:showVal val="0"/>
          <c:showCatName val="0"/>
          <c:showSerName val="0"/>
          <c:showPercent val="0"/>
          <c:showBubbleSize val="0"/>
        </c:dLbls>
        <c:gapWidth val="219"/>
        <c:overlap val="-27"/>
        <c:axId val="223980088"/>
        <c:axId val="223984024"/>
      </c:barChart>
      <c:dateAx>
        <c:axId val="22398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984024"/>
        <c:crosses val="autoZero"/>
        <c:auto val="1"/>
        <c:lblOffset val="100"/>
        <c:baseTimeUnit val="months"/>
      </c:dateAx>
      <c:valAx>
        <c:axId val="22398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98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8</c:v>
                </c:pt>
                <c:pt idx="1">
                  <c:v>24</c:v>
                </c:pt>
                <c:pt idx="2">
                  <c:v>19</c:v>
                </c:pt>
                <c:pt idx="3">
                  <c:v>42</c:v>
                </c:pt>
                <c:pt idx="4">
                  <c:v>66</c:v>
                </c:pt>
                <c:pt idx="5">
                  <c:v>35</c:v>
                </c:pt>
                <c:pt idx="6">
                  <c:v>25</c:v>
                </c:pt>
                <c:pt idx="7">
                  <c:v>29</c:v>
                </c:pt>
                <c:pt idx="8">
                  <c:v>28</c:v>
                </c:pt>
                <c:pt idx="9">
                  <c:v>17</c:v>
                </c:pt>
                <c:pt idx="10">
                  <c:v>17</c:v>
                </c:pt>
                <c:pt idx="11">
                  <c:v>18</c:v>
                </c:pt>
              </c:numCache>
            </c:numRef>
          </c:val>
          <c:extLst>
            <c:ext xmlns:c16="http://schemas.microsoft.com/office/drawing/2014/chart" uri="{C3380CC4-5D6E-409C-BE32-E72D297353CC}">
              <c16:uniqueId val="{00000000-A45A-4B07-8DA1-886761700B95}"/>
            </c:ext>
          </c:extLst>
        </c:ser>
        <c:ser>
          <c:idx val="1"/>
          <c:order val="1"/>
          <c:tx>
            <c:strRef>
              <c:f>Sheet1!$C$1</c:f>
              <c:strCache>
                <c:ptCount val="1"/>
                <c:pt idx="0">
                  <c:v>@FirstInsHI</c:v>
                </c:pt>
              </c:strCache>
            </c:strRef>
          </c:tx>
          <c:spPr>
            <a:solidFill>
              <a:schemeClr val="accent2"/>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Sheet1!$C$2:$C$13</c:f>
              <c:numCache>
                <c:formatCode>General</c:formatCode>
                <c:ptCount val="12"/>
                <c:pt idx="0">
                  <c:v>0</c:v>
                </c:pt>
                <c:pt idx="1">
                  <c:v>0</c:v>
                </c:pt>
                <c:pt idx="2">
                  <c:v>0</c:v>
                </c:pt>
                <c:pt idx="3">
                  <c:v>0</c:v>
                </c:pt>
                <c:pt idx="4">
                  <c:v>0</c:v>
                </c:pt>
                <c:pt idx="5">
                  <c:v>0</c:v>
                </c:pt>
                <c:pt idx="6">
                  <c:v>3</c:v>
                </c:pt>
                <c:pt idx="7">
                  <c:v>4</c:v>
                </c:pt>
                <c:pt idx="8">
                  <c:v>6</c:v>
                </c:pt>
                <c:pt idx="9">
                  <c:v>5</c:v>
                </c:pt>
                <c:pt idx="10">
                  <c:v>1</c:v>
                </c:pt>
                <c:pt idx="11">
                  <c:v>3</c:v>
                </c:pt>
              </c:numCache>
            </c:numRef>
          </c:val>
          <c:extLst>
            <c:ext xmlns:c16="http://schemas.microsoft.com/office/drawing/2014/chart" uri="{C3380CC4-5D6E-409C-BE32-E72D297353CC}">
              <c16:uniqueId val="{00000001-A45A-4B07-8DA1-886761700B95}"/>
            </c:ext>
          </c:extLst>
        </c:ser>
        <c:dLbls>
          <c:showLegendKey val="0"/>
          <c:showVal val="0"/>
          <c:showCatName val="0"/>
          <c:showSerName val="0"/>
          <c:showPercent val="0"/>
          <c:showBubbleSize val="0"/>
        </c:dLbls>
        <c:gapWidth val="219"/>
        <c:overlap val="-27"/>
        <c:axId val="270122320"/>
        <c:axId val="270118056"/>
      </c:barChart>
      <c:dateAx>
        <c:axId val="270122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18056"/>
        <c:crosses val="autoZero"/>
        <c:auto val="1"/>
        <c:lblOffset val="100"/>
        <c:baseTimeUnit val="months"/>
      </c:dateAx>
      <c:valAx>
        <c:axId val="27011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2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42911</c:v>
                </c:pt>
                <c:pt idx="1">
                  <c:v>28213</c:v>
                </c:pt>
                <c:pt idx="2">
                  <c:v>36572</c:v>
                </c:pt>
                <c:pt idx="3">
                  <c:v>30583</c:v>
                </c:pt>
                <c:pt idx="4">
                  <c:v>28868</c:v>
                </c:pt>
                <c:pt idx="5">
                  <c:v>15060</c:v>
                </c:pt>
                <c:pt idx="6">
                  <c:v>59252</c:v>
                </c:pt>
                <c:pt idx="7">
                  <c:v>94689</c:v>
                </c:pt>
                <c:pt idx="8">
                  <c:v>74026</c:v>
                </c:pt>
                <c:pt idx="9">
                  <c:v>24988</c:v>
                </c:pt>
                <c:pt idx="10">
                  <c:v>262931</c:v>
                </c:pt>
                <c:pt idx="11">
                  <c:v>203094</c:v>
                </c:pt>
              </c:numCache>
            </c:numRef>
          </c:val>
          <c:extLst>
            <c:ext xmlns:c16="http://schemas.microsoft.com/office/drawing/2014/chart" uri="{C3380CC4-5D6E-409C-BE32-E72D297353CC}">
              <c16:uniqueId val="{00000000-FE2E-4FFD-B3FE-F898610061CD}"/>
            </c:ext>
          </c:extLst>
        </c:ser>
        <c:dLbls>
          <c:showLegendKey val="0"/>
          <c:showVal val="0"/>
          <c:showCatName val="0"/>
          <c:showSerName val="0"/>
          <c:showPercent val="0"/>
          <c:showBubbleSize val="0"/>
        </c:dLbls>
        <c:gapWidth val="219"/>
        <c:overlap val="-27"/>
        <c:axId val="272578656"/>
        <c:axId val="272572096"/>
      </c:barChart>
      <c:dateAx>
        <c:axId val="272578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72096"/>
        <c:crosses val="autoZero"/>
        <c:auto val="1"/>
        <c:lblOffset val="100"/>
        <c:baseTimeUnit val="months"/>
      </c:dateAx>
      <c:valAx>
        <c:axId val="27257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7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42675</c:v>
                </c:pt>
              </c:numCache>
            </c:numRef>
          </c:cat>
          <c:val>
            <c:numRef>
              <c:f>Sheet1!$B$2</c:f>
              <c:numCache>
                <c:formatCode>General</c:formatCode>
                <c:ptCount val="1"/>
                <c:pt idx="0">
                  <c:v>2897</c:v>
                </c:pt>
              </c:numCache>
            </c:numRef>
          </c:val>
          <c:extLst>
            <c:ext xmlns:c16="http://schemas.microsoft.com/office/drawing/2014/chart" uri="{C3380CC4-5D6E-409C-BE32-E72D297353CC}">
              <c16:uniqueId val="{00000000-ECDF-4BA3-AC5C-0D3C1EA71AA9}"/>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42675</c:v>
                </c:pt>
              </c:numCache>
            </c:numRef>
          </c:cat>
          <c:val>
            <c:numRef>
              <c:f>Sheet1!$C$2</c:f>
              <c:numCache>
                <c:formatCode>General</c:formatCode>
                <c:ptCount val="1"/>
                <c:pt idx="0">
                  <c:v>2375</c:v>
                </c:pt>
              </c:numCache>
            </c:numRef>
          </c:val>
          <c:extLst>
            <c:ext xmlns:c16="http://schemas.microsoft.com/office/drawing/2014/chart" uri="{C3380CC4-5D6E-409C-BE32-E72D297353CC}">
              <c16:uniqueId val="{00000001-ECDF-4BA3-AC5C-0D3C1EA71AA9}"/>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42675</c:v>
                </c:pt>
              </c:numCache>
            </c:numRef>
          </c:cat>
          <c:val>
            <c:numRef>
              <c:f>Sheet1!$D$2</c:f>
              <c:numCache>
                <c:formatCode>General</c:formatCode>
                <c:ptCount val="1"/>
                <c:pt idx="0">
                  <c:v>0</c:v>
                </c:pt>
              </c:numCache>
            </c:numRef>
          </c:val>
          <c:extLst>
            <c:ext xmlns:c16="http://schemas.microsoft.com/office/drawing/2014/chart" uri="{C3380CC4-5D6E-409C-BE32-E72D297353CC}">
              <c16:uniqueId val="{00000002-ECDF-4BA3-AC5C-0D3C1EA71AA9}"/>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42675</c:v>
                </c:pt>
              </c:numCache>
            </c:numRef>
          </c:cat>
          <c:val>
            <c:numRef>
              <c:f>Sheet1!$E$2</c:f>
              <c:numCache>
                <c:formatCode>General</c:formatCode>
                <c:ptCount val="1"/>
                <c:pt idx="0">
                  <c:v>0</c:v>
                </c:pt>
              </c:numCache>
            </c:numRef>
          </c:val>
          <c:extLst>
            <c:ext xmlns:c16="http://schemas.microsoft.com/office/drawing/2014/chart" uri="{C3380CC4-5D6E-409C-BE32-E72D297353CC}">
              <c16:uniqueId val="{00000003-ECDF-4BA3-AC5C-0D3C1EA71AA9}"/>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42675</c:v>
                </c:pt>
              </c:numCache>
            </c:numRef>
          </c:cat>
          <c:val>
            <c:numRef>
              <c:f>Sheet1!$F$2</c:f>
              <c:numCache>
                <c:formatCode>General</c:formatCode>
                <c:ptCount val="1"/>
                <c:pt idx="0">
                  <c:v>11480</c:v>
                </c:pt>
              </c:numCache>
            </c:numRef>
          </c:val>
          <c:extLst>
            <c:ext xmlns:c16="http://schemas.microsoft.com/office/drawing/2014/chart" uri="{C3380CC4-5D6E-409C-BE32-E72D297353CC}">
              <c16:uniqueId val="{00000004-ECDF-4BA3-AC5C-0D3C1EA71AA9}"/>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42675</c:v>
                </c:pt>
              </c:numCache>
            </c:numRef>
          </c:cat>
          <c:val>
            <c:numRef>
              <c:f>Sheet1!$G$2</c:f>
              <c:numCache>
                <c:formatCode>General</c:formatCode>
                <c:ptCount val="1"/>
              </c:numCache>
            </c:numRef>
          </c:val>
          <c:extLst>
            <c:ext xmlns:c16="http://schemas.microsoft.com/office/drawing/2014/chart" uri="{C3380CC4-5D6E-409C-BE32-E72D297353CC}">
              <c16:uniqueId val="{00000005-ECDF-4BA3-AC5C-0D3C1EA71AA9}"/>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42675</c:v>
                </c:pt>
              </c:numCache>
            </c:numRef>
          </c:cat>
          <c:val>
            <c:numRef>
              <c:f>Sheet1!$H$2</c:f>
              <c:numCache>
                <c:formatCode>General</c:formatCode>
                <c:ptCount val="1"/>
                <c:pt idx="0">
                  <c:v>0</c:v>
                </c:pt>
              </c:numCache>
            </c:numRef>
          </c:val>
          <c:extLst>
            <c:ext xmlns:c16="http://schemas.microsoft.com/office/drawing/2014/chart" uri="{C3380CC4-5D6E-409C-BE32-E72D297353CC}">
              <c16:uniqueId val="{00000006-ECDF-4BA3-AC5C-0D3C1EA71AA9}"/>
            </c:ext>
          </c:extLst>
        </c:ser>
        <c:dLbls>
          <c:showLegendKey val="0"/>
          <c:showVal val="0"/>
          <c:showCatName val="0"/>
          <c:showSerName val="0"/>
          <c:showPercent val="0"/>
          <c:showBubbleSize val="0"/>
        </c:dLbls>
        <c:gapWidth val="219"/>
        <c:overlap val="-27"/>
        <c:axId val="271537344"/>
        <c:axId val="271540952"/>
      </c:barChart>
      <c:dateAx>
        <c:axId val="271537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40952"/>
        <c:crosses val="autoZero"/>
        <c:auto val="1"/>
        <c:lblOffset val="100"/>
        <c:baseTimeUnit val="days"/>
      </c:dateAx>
      <c:valAx>
        <c:axId val="27154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3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156</c:v>
                </c:pt>
                <c:pt idx="1">
                  <c:v>155</c:v>
                </c:pt>
                <c:pt idx="2">
                  <c:v>169</c:v>
                </c:pt>
                <c:pt idx="3">
                  <c:v>135</c:v>
                </c:pt>
                <c:pt idx="4">
                  <c:v>200</c:v>
                </c:pt>
                <c:pt idx="5">
                  <c:v>135</c:v>
                </c:pt>
                <c:pt idx="6">
                  <c:v>132</c:v>
                </c:pt>
                <c:pt idx="7">
                  <c:v>125</c:v>
                </c:pt>
                <c:pt idx="8">
                  <c:v>116</c:v>
                </c:pt>
                <c:pt idx="9">
                  <c:v>140</c:v>
                </c:pt>
                <c:pt idx="10">
                  <c:v>111</c:v>
                </c:pt>
                <c:pt idx="11">
                  <c:v>115</c:v>
                </c:pt>
              </c:numCache>
            </c:numRef>
          </c:val>
          <c:extLst>
            <c:ext xmlns:c16="http://schemas.microsoft.com/office/drawing/2014/chart" uri="{C3380CC4-5D6E-409C-BE32-E72D297353CC}">
              <c16:uniqueId val="{00000000-A79F-4C00-95CF-5D4187321921}"/>
            </c:ext>
          </c:extLst>
        </c:ser>
        <c:dLbls>
          <c:showLegendKey val="0"/>
          <c:showVal val="0"/>
          <c:showCatName val="0"/>
          <c:showSerName val="0"/>
          <c:showPercent val="0"/>
          <c:showBubbleSize val="0"/>
        </c:dLbls>
        <c:gapWidth val="219"/>
        <c:overlap val="-27"/>
        <c:axId val="271526848"/>
        <c:axId val="271528816"/>
      </c:barChart>
      <c:dateAx>
        <c:axId val="271526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28816"/>
        <c:crosses val="autoZero"/>
        <c:auto val="1"/>
        <c:lblOffset val="100"/>
        <c:baseTimeUnit val="months"/>
      </c:dateAx>
      <c:valAx>
        <c:axId val="27152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2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17</c:v>
                </c:pt>
                <c:pt idx="1">
                  <c:v>27</c:v>
                </c:pt>
                <c:pt idx="2">
                  <c:v>24</c:v>
                </c:pt>
                <c:pt idx="3">
                  <c:v>22</c:v>
                </c:pt>
                <c:pt idx="4">
                  <c:v>23</c:v>
                </c:pt>
                <c:pt idx="5">
                  <c:v>17</c:v>
                </c:pt>
                <c:pt idx="6">
                  <c:v>19</c:v>
                </c:pt>
                <c:pt idx="7">
                  <c:v>23</c:v>
                </c:pt>
                <c:pt idx="8">
                  <c:v>32</c:v>
                </c:pt>
                <c:pt idx="9">
                  <c:v>37</c:v>
                </c:pt>
                <c:pt idx="10">
                  <c:v>46</c:v>
                </c:pt>
                <c:pt idx="11">
                  <c:v>55</c:v>
                </c:pt>
              </c:numCache>
            </c:numRef>
          </c:val>
          <c:extLst>
            <c:ext xmlns:c16="http://schemas.microsoft.com/office/drawing/2014/chart" uri="{C3380CC4-5D6E-409C-BE32-E72D297353CC}">
              <c16:uniqueId val="{00000000-B1C8-4573-B9EF-293CC455BAD1}"/>
            </c:ext>
          </c:extLst>
        </c:ser>
        <c:dLbls>
          <c:showLegendKey val="0"/>
          <c:showVal val="0"/>
          <c:showCatName val="0"/>
          <c:showSerName val="0"/>
          <c:showPercent val="0"/>
          <c:showBubbleSize val="0"/>
        </c:dLbls>
        <c:gapWidth val="219"/>
        <c:overlap val="-27"/>
        <c:axId val="270119368"/>
        <c:axId val="270115104"/>
      </c:barChart>
      <c:dateAx>
        <c:axId val="27011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15104"/>
        <c:crosses val="autoZero"/>
        <c:auto val="1"/>
        <c:lblOffset val="100"/>
        <c:baseTimeUnit val="months"/>
      </c:dateAx>
      <c:valAx>
        <c:axId val="27011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11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62</c:v>
                </c:pt>
                <c:pt idx="1">
                  <c:v>41</c:v>
                </c:pt>
                <c:pt idx="2">
                  <c:v>65</c:v>
                </c:pt>
                <c:pt idx="3">
                  <c:v>77</c:v>
                </c:pt>
                <c:pt idx="4">
                  <c:v>55</c:v>
                </c:pt>
                <c:pt idx="5">
                  <c:v>40</c:v>
                </c:pt>
                <c:pt idx="6">
                  <c:v>51</c:v>
                </c:pt>
                <c:pt idx="7">
                  <c:v>78</c:v>
                </c:pt>
                <c:pt idx="8">
                  <c:v>87</c:v>
                </c:pt>
                <c:pt idx="9">
                  <c:v>36</c:v>
                </c:pt>
                <c:pt idx="10">
                  <c:v>35</c:v>
                </c:pt>
                <c:pt idx="11">
                  <c:v>41</c:v>
                </c:pt>
              </c:numCache>
            </c:numRef>
          </c:val>
          <c:extLst>
            <c:ext xmlns:c16="http://schemas.microsoft.com/office/drawing/2014/chart" uri="{C3380CC4-5D6E-409C-BE32-E72D297353CC}">
              <c16:uniqueId val="{00000000-F101-49AF-ACAB-4D5CEAD32339}"/>
            </c:ext>
          </c:extLst>
        </c:ser>
        <c:dLbls>
          <c:showLegendKey val="0"/>
          <c:showVal val="0"/>
          <c:showCatName val="0"/>
          <c:showSerName val="0"/>
          <c:showPercent val="0"/>
          <c:showBubbleSize val="0"/>
        </c:dLbls>
        <c:gapWidth val="219"/>
        <c:overlap val="-27"/>
        <c:axId val="271529800"/>
        <c:axId val="271530784"/>
      </c:barChart>
      <c:dateAx>
        <c:axId val="271529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30784"/>
        <c:crosses val="autoZero"/>
        <c:auto val="1"/>
        <c:lblOffset val="100"/>
        <c:baseTimeUnit val="months"/>
      </c:dateAx>
      <c:valAx>
        <c:axId val="27153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2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19</c:v>
                </c:pt>
                <c:pt idx="1">
                  <c:v>23</c:v>
                </c:pt>
                <c:pt idx="2">
                  <c:v>24</c:v>
                </c:pt>
                <c:pt idx="3">
                  <c:v>32</c:v>
                </c:pt>
                <c:pt idx="4">
                  <c:v>21</c:v>
                </c:pt>
                <c:pt idx="5">
                  <c:v>15</c:v>
                </c:pt>
                <c:pt idx="6">
                  <c:v>73</c:v>
                </c:pt>
                <c:pt idx="7">
                  <c:v>19</c:v>
                </c:pt>
                <c:pt idx="8">
                  <c:v>21</c:v>
                </c:pt>
                <c:pt idx="9">
                  <c:v>16</c:v>
                </c:pt>
                <c:pt idx="10">
                  <c:v>17</c:v>
                </c:pt>
                <c:pt idx="11">
                  <c:v>18</c:v>
                </c:pt>
              </c:numCache>
            </c:numRef>
          </c:val>
          <c:extLst>
            <c:ext xmlns:c16="http://schemas.microsoft.com/office/drawing/2014/chart" uri="{C3380CC4-5D6E-409C-BE32-E72D297353CC}">
              <c16:uniqueId val="{00000000-FC35-480B-99BC-434E37CFBBEB}"/>
            </c:ext>
          </c:extLst>
        </c:ser>
        <c:dLbls>
          <c:showLegendKey val="0"/>
          <c:showVal val="0"/>
          <c:showCatName val="0"/>
          <c:showSerName val="0"/>
          <c:showPercent val="0"/>
          <c:showBubbleSize val="0"/>
        </c:dLbls>
        <c:gapWidth val="219"/>
        <c:overlap val="-27"/>
        <c:axId val="274223408"/>
        <c:axId val="274227672"/>
      </c:barChart>
      <c:dateAx>
        <c:axId val="274223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27672"/>
        <c:crosses val="autoZero"/>
        <c:auto val="1"/>
        <c:lblOffset val="100"/>
        <c:baseTimeUnit val="months"/>
      </c:dateAx>
      <c:valAx>
        <c:axId val="27422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2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37048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23100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956334503"/>
                    </a:ext>
                  </a:extLst>
                </a:gridCol>
                <a:gridCol w="493776">
                  <a:extLst>
                    <a:ext uri="{9D8B030D-6E8A-4147-A177-3AD203B41FA5}">
                      <a16:colId xmlns:a16="http://schemas.microsoft.com/office/drawing/2014/main" val="3128037870"/>
                    </a:ext>
                  </a:extLst>
                </a:gridCol>
                <a:gridCol w="493776">
                  <a:extLst>
                    <a:ext uri="{9D8B030D-6E8A-4147-A177-3AD203B41FA5}">
                      <a16:colId xmlns:a16="http://schemas.microsoft.com/office/drawing/2014/main" val="755373895"/>
                    </a:ext>
                  </a:extLst>
                </a:gridCol>
                <a:gridCol w="493776">
                  <a:extLst>
                    <a:ext uri="{9D8B030D-6E8A-4147-A177-3AD203B41FA5}">
                      <a16:colId xmlns:a16="http://schemas.microsoft.com/office/drawing/2014/main" val="503741350"/>
                    </a:ext>
                  </a:extLst>
                </a:gridCol>
                <a:gridCol w="493776">
                  <a:extLst>
                    <a:ext uri="{9D8B030D-6E8A-4147-A177-3AD203B41FA5}">
                      <a16:colId xmlns:a16="http://schemas.microsoft.com/office/drawing/2014/main" val="3354721097"/>
                    </a:ext>
                  </a:extLst>
                </a:gridCol>
                <a:gridCol w="493776">
                  <a:extLst>
                    <a:ext uri="{9D8B030D-6E8A-4147-A177-3AD203B41FA5}">
                      <a16:colId xmlns:a16="http://schemas.microsoft.com/office/drawing/2014/main" val="887962959"/>
                    </a:ext>
                  </a:extLst>
                </a:gridCol>
                <a:gridCol w="493776">
                  <a:extLst>
                    <a:ext uri="{9D8B030D-6E8A-4147-A177-3AD203B41FA5}">
                      <a16:colId xmlns:a16="http://schemas.microsoft.com/office/drawing/2014/main" val="128861335"/>
                    </a:ext>
                  </a:extLst>
                </a:gridCol>
                <a:gridCol w="493776">
                  <a:extLst>
                    <a:ext uri="{9D8B030D-6E8A-4147-A177-3AD203B41FA5}">
                      <a16:colId xmlns:a16="http://schemas.microsoft.com/office/drawing/2014/main" val="3137426373"/>
                    </a:ext>
                  </a:extLst>
                </a:gridCol>
                <a:gridCol w="493776">
                  <a:extLst>
                    <a:ext uri="{9D8B030D-6E8A-4147-A177-3AD203B41FA5}">
                      <a16:colId xmlns:a16="http://schemas.microsoft.com/office/drawing/2014/main" val="1461852043"/>
                    </a:ext>
                  </a:extLst>
                </a:gridCol>
                <a:gridCol w="493776">
                  <a:extLst>
                    <a:ext uri="{9D8B030D-6E8A-4147-A177-3AD203B41FA5}">
                      <a16:colId xmlns:a16="http://schemas.microsoft.com/office/drawing/2014/main" val="4055438098"/>
                    </a:ext>
                  </a:extLst>
                </a:gridCol>
                <a:gridCol w="493776">
                  <a:extLst>
                    <a:ext uri="{9D8B030D-6E8A-4147-A177-3AD203B41FA5}">
                      <a16:colId xmlns:a16="http://schemas.microsoft.com/office/drawing/2014/main" val="198454016"/>
                    </a:ext>
                  </a:extLst>
                </a:gridCol>
                <a:gridCol w="493776">
                  <a:extLst>
                    <a:ext uri="{9D8B030D-6E8A-4147-A177-3AD203B41FA5}">
                      <a16:colId xmlns:a16="http://schemas.microsoft.com/office/drawing/2014/main" val="1927688813"/>
                    </a:ext>
                  </a:extLst>
                </a:gridCol>
                <a:gridCol w="493776">
                  <a:extLst>
                    <a:ext uri="{9D8B030D-6E8A-4147-A177-3AD203B41FA5}">
                      <a16:colId xmlns:a16="http://schemas.microsoft.com/office/drawing/2014/main" val="2597840016"/>
                    </a:ext>
                  </a:extLst>
                </a:gridCol>
                <a:gridCol w="493776">
                  <a:extLst>
                    <a:ext uri="{9D8B030D-6E8A-4147-A177-3AD203B41FA5}">
                      <a16:colId xmlns:a16="http://schemas.microsoft.com/office/drawing/2014/main" val="1557672431"/>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977429934"/>
                  </a:ext>
                </a:extLst>
              </a:tr>
              <a:tr h="370840">
                <a:tc>
                  <a:txBody>
                    <a:bodyPr/>
                    <a:lstStyle/>
                    <a:p>
                      <a:r>
                        <a:rPr lang="en-US" sz="1000"/>
                        <a:t>@PHLYINS</a:t>
                      </a:r>
                      <a:endParaRPr lang="en-US" sz="1000"/>
                    </a:p>
                  </a:txBody>
                  <a:tcPr/>
                </a:tc>
                <a:tc>
                  <a:txBody>
                    <a:bodyPr/>
                    <a:lstStyle/>
                    <a:p>
                      <a:r>
                        <a:rPr lang="en-US" sz="1000"/>
                        <a:t>2375</a:t>
                      </a:r>
                      <a:endParaRPr lang="en-US" sz="1000"/>
                    </a:p>
                  </a:txBody>
                  <a:tcPr/>
                </a:tc>
                <a:tc>
                  <a:txBody>
                    <a:bodyPr/>
                    <a:lstStyle/>
                    <a:p>
                      <a:r>
                        <a:rPr lang="en-US" sz="1000"/>
                        <a:t>32</a:t>
                      </a:r>
                      <a:endParaRPr lang="en-US" sz="1000"/>
                    </a:p>
                  </a:txBody>
                  <a:tcPr/>
                </a:tc>
                <a:tc>
                  <a:txBody>
                    <a:bodyPr/>
                    <a:lstStyle/>
                    <a:p>
                      <a:r>
                        <a:rPr lang="en-US" sz="1000"/>
                        <a:t>26</a:t>
                      </a:r>
                      <a:endParaRPr lang="en-US" sz="1000"/>
                    </a:p>
                  </a:txBody>
                  <a:tcPr/>
                </a:tc>
                <a:tc>
                  <a:txBody>
                    <a:bodyPr/>
                    <a:lstStyle/>
                    <a:p>
                      <a:r>
                        <a:rPr lang="en-US" sz="1000"/>
                        <a:t>20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26</a:t>
                      </a:r>
                      <a:endParaRPr lang="en-US" sz="1000"/>
                    </a:p>
                  </a:txBody>
                  <a:tcPr/>
                </a:tc>
                <a:tc>
                  <a:txBody>
                    <a:bodyPr/>
                    <a:lstStyle/>
                    <a:p>
                      <a:r>
                        <a:rPr lang="en-US" sz="1000"/>
                        <a:t>51</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0.1653%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591686142"/>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0286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70229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140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90475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8974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6505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5092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99945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3812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85872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518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93631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5345180"/>
                    </a:ext>
                  </a:extLst>
                </a:gridCol>
                <a:gridCol w="1069848">
                  <a:extLst>
                    <a:ext uri="{9D8B030D-6E8A-4147-A177-3AD203B41FA5}">
                      <a16:colId xmlns:a16="http://schemas.microsoft.com/office/drawing/2014/main" val="3608171028"/>
                    </a:ext>
                  </a:extLst>
                </a:gridCol>
                <a:gridCol w="1069848">
                  <a:extLst>
                    <a:ext uri="{9D8B030D-6E8A-4147-A177-3AD203B41FA5}">
                      <a16:colId xmlns:a16="http://schemas.microsoft.com/office/drawing/2014/main" val="4046160514"/>
                    </a:ext>
                  </a:extLst>
                </a:gridCol>
                <a:gridCol w="1069848">
                  <a:extLst>
                    <a:ext uri="{9D8B030D-6E8A-4147-A177-3AD203B41FA5}">
                      <a16:colId xmlns:a16="http://schemas.microsoft.com/office/drawing/2014/main" val="3312589902"/>
                    </a:ext>
                  </a:extLst>
                </a:gridCol>
                <a:gridCol w="1069848">
                  <a:extLst>
                    <a:ext uri="{9D8B030D-6E8A-4147-A177-3AD203B41FA5}">
                      <a16:colId xmlns:a16="http://schemas.microsoft.com/office/drawing/2014/main" val="1304458838"/>
                    </a:ext>
                  </a:extLst>
                </a:gridCol>
                <a:gridCol w="1069848">
                  <a:extLst>
                    <a:ext uri="{9D8B030D-6E8A-4147-A177-3AD203B41FA5}">
                      <a16:colId xmlns:a16="http://schemas.microsoft.com/office/drawing/2014/main" val="4168346269"/>
                    </a:ext>
                  </a:extLst>
                </a:gridCol>
                <a:gridCol w="1069848">
                  <a:extLst>
                    <a:ext uri="{9D8B030D-6E8A-4147-A177-3AD203B41FA5}">
                      <a16:colId xmlns:a16="http://schemas.microsoft.com/office/drawing/2014/main" val="3437916287"/>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420958783"/>
                  </a:ext>
                </a:extLst>
              </a:tr>
              <a:tr h="370840">
                <a:tc>
                  <a:txBody>
                    <a:bodyPr/>
                    <a:lstStyle/>
                    <a:p>
                      <a:r>
                        <a:rPr lang="en-US" sz="1000"/>
                        <a:t>Philadelphia Insurance Companies</a:t>
                      </a:r>
                      <a:endParaRPr lang="en-US" sz="1000"/>
                    </a:p>
                  </a:txBody>
                  <a:tcPr/>
                </a:tc>
                <a:tc>
                  <a:txBody>
                    <a:bodyPr/>
                    <a:lstStyle/>
                    <a:p>
                      <a:r>
                        <a:rPr lang="en-US" sz="1000"/>
                        <a:t>11480</a:t>
                      </a:r>
                      <a:endParaRPr lang="en-US" sz="1000"/>
                    </a:p>
                  </a:txBody>
                  <a:tcPr/>
                </a:tc>
                <a:tc>
                  <a:txBody>
                    <a:bodyPr/>
                    <a:lstStyle/>
                    <a:p>
                      <a:r>
                        <a:rPr lang="en-US" sz="1000"/>
                        <a:t>111</a:t>
                      </a:r>
                      <a:endParaRPr lang="en-US" sz="1000"/>
                    </a:p>
                  </a:txBody>
                  <a:tcPr/>
                </a:tc>
                <a:tc>
                  <a:txBody>
                    <a:bodyPr/>
                    <a:lstStyle/>
                    <a:p>
                      <a:r>
                        <a:rPr lang="en-US" sz="1000"/>
                        <a:t>18</a:t>
                      </a:r>
                      <a:endParaRPr lang="en-US" sz="1000"/>
                    </a:p>
                  </a:txBody>
                  <a:tcPr/>
                </a:tc>
                <a:tc>
                  <a:txBody>
                    <a:bodyPr/>
                    <a:lstStyle/>
                    <a:p>
                      <a:r>
                        <a:rPr lang="en-US" sz="1000"/>
                        <a:t>821</a:t>
                      </a:r>
                      <a:endParaRPr lang="en-US" sz="1000"/>
                    </a:p>
                  </a:txBody>
                  <a:tcPr/>
                </a:tc>
                <a:tc>
                  <a:txBody>
                    <a:bodyPr/>
                    <a:lstStyle/>
                    <a:p>
                      <a:r>
                        <a:rPr lang="en-US" sz="1000"/>
                        <a:t>14</a:t>
                      </a:r>
                      <a:endParaRPr lang="en-US" sz="1000"/>
                    </a:p>
                  </a:txBody>
                  <a:tcPr/>
                </a:tc>
                <a:tc>
                  <a:txBody>
                    <a:bodyPr/>
                    <a:lstStyle/>
                    <a:p>
                      <a:r>
                        <a:rPr lang="en-US" sz="1000"/>
                        <a:t>0.4061%</a:t>
                      </a:r>
                      <a:endParaRPr lang="en-US" sz="1000"/>
                    </a:p>
                  </a:txBody>
                  <a:tcPr/>
                </a:tc>
                <a:extLst>
                  <a:ext uri="{0D108BD9-81ED-4DB2-BD59-A6C34878D82A}">
                    <a16:rowId xmlns:a16="http://schemas.microsoft.com/office/drawing/2014/main" val="152567892"/>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3478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73542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3209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74095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847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46190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13146828"/>
                    </a:ext>
                  </a:extLst>
                </a:gridCol>
                <a:gridCol w="740664">
                  <a:extLst>
                    <a:ext uri="{9D8B030D-6E8A-4147-A177-3AD203B41FA5}">
                      <a16:colId xmlns:a16="http://schemas.microsoft.com/office/drawing/2014/main" val="3652800397"/>
                    </a:ext>
                  </a:extLst>
                </a:gridCol>
                <a:gridCol w="740664">
                  <a:extLst>
                    <a:ext uri="{9D8B030D-6E8A-4147-A177-3AD203B41FA5}">
                      <a16:colId xmlns:a16="http://schemas.microsoft.com/office/drawing/2014/main" val="1153577781"/>
                    </a:ext>
                  </a:extLst>
                </a:gridCol>
                <a:gridCol w="740664">
                  <a:extLst>
                    <a:ext uri="{9D8B030D-6E8A-4147-A177-3AD203B41FA5}">
                      <a16:colId xmlns:a16="http://schemas.microsoft.com/office/drawing/2014/main" val="4218050052"/>
                    </a:ext>
                  </a:extLst>
                </a:gridCol>
                <a:gridCol w="740664">
                  <a:extLst>
                    <a:ext uri="{9D8B030D-6E8A-4147-A177-3AD203B41FA5}">
                      <a16:colId xmlns:a16="http://schemas.microsoft.com/office/drawing/2014/main" val="4051143232"/>
                    </a:ext>
                  </a:extLst>
                </a:gridCol>
                <a:gridCol w="740664">
                  <a:extLst>
                    <a:ext uri="{9D8B030D-6E8A-4147-A177-3AD203B41FA5}">
                      <a16:colId xmlns:a16="http://schemas.microsoft.com/office/drawing/2014/main" val="3480802161"/>
                    </a:ext>
                  </a:extLst>
                </a:gridCol>
                <a:gridCol w="740664">
                  <a:extLst>
                    <a:ext uri="{9D8B030D-6E8A-4147-A177-3AD203B41FA5}">
                      <a16:colId xmlns:a16="http://schemas.microsoft.com/office/drawing/2014/main" val="1882067457"/>
                    </a:ext>
                  </a:extLst>
                </a:gridCol>
                <a:gridCol w="740664">
                  <a:extLst>
                    <a:ext uri="{9D8B030D-6E8A-4147-A177-3AD203B41FA5}">
                      <a16:colId xmlns:a16="http://schemas.microsoft.com/office/drawing/2014/main" val="992904908"/>
                    </a:ext>
                  </a:extLst>
                </a:gridCol>
                <a:gridCol w="740664">
                  <a:extLst>
                    <a:ext uri="{9D8B030D-6E8A-4147-A177-3AD203B41FA5}">
                      <a16:colId xmlns:a16="http://schemas.microsoft.com/office/drawing/2014/main" val="658871287"/>
                    </a:ext>
                  </a:extLst>
                </a:gridCol>
                <a:gridCol w="740664">
                  <a:extLst>
                    <a:ext uri="{9D8B030D-6E8A-4147-A177-3AD203B41FA5}">
                      <a16:colId xmlns:a16="http://schemas.microsoft.com/office/drawing/2014/main" val="511540578"/>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258022172"/>
                  </a:ext>
                </a:extLst>
              </a:tr>
              <a:tr h="370840">
                <a:tc>
                  <a:txBody>
                    <a:bodyPr/>
                    <a:lstStyle/>
                    <a:p>
                      <a:r>
                        <a:rPr lang="en-US" sz="1000"/>
                        <a:t>Philadelphia Insurance Companies</a:t>
                      </a:r>
                      <a:endParaRPr lang="en-US" sz="1000"/>
                    </a:p>
                  </a:txBody>
                  <a:tcPr/>
                </a:tc>
                <a:tc>
                  <a:txBody>
                    <a:bodyPr/>
                    <a:lstStyle/>
                    <a:p>
                      <a:r>
                        <a:rPr lang="en-US" sz="1000"/>
                        <a:t>2897</a:t>
                      </a:r>
                      <a:endParaRPr lang="en-US" sz="1000"/>
                    </a:p>
                  </a:txBody>
                  <a:tcPr/>
                </a:tc>
                <a:tc>
                  <a:txBody>
                    <a:bodyPr/>
                    <a:lstStyle/>
                    <a:p>
                      <a:r>
                        <a:rPr lang="en-US" sz="1000"/>
                        <a:t>35</a:t>
                      </a:r>
                      <a:endParaRPr lang="en-US" sz="1000"/>
                    </a:p>
                  </a:txBody>
                  <a:tcPr/>
                </a:tc>
                <a:tc>
                  <a:txBody>
                    <a:bodyPr/>
                    <a:lstStyle/>
                    <a:p>
                      <a:r>
                        <a:rPr lang="en-US" sz="1000"/>
                        <a:t>22</a:t>
                      </a:r>
                      <a:endParaRPr lang="en-US" sz="1000"/>
                    </a:p>
                  </a:txBody>
                  <a:tcPr/>
                </a:tc>
                <a:tc>
                  <a:txBody>
                    <a:bodyPr/>
                    <a:lstStyle/>
                    <a:p>
                      <a:r>
                        <a:rPr lang="en-US" sz="1000"/>
                        <a:t>337</a:t>
                      </a:r>
                      <a:endParaRPr lang="en-US" sz="1000"/>
                    </a:p>
                  </a:txBody>
                  <a:tcPr/>
                </a:tc>
                <a:tc>
                  <a:txBody>
                    <a:bodyPr/>
                    <a:lstStyle/>
                    <a:p>
                      <a:r>
                        <a:rPr lang="en-US" sz="1000"/>
                        <a:t>32</a:t>
                      </a:r>
                      <a:endParaRPr lang="en-US" sz="1000"/>
                    </a:p>
                  </a:txBody>
                  <a:tcPr/>
                </a:tc>
                <a:tc>
                  <a:txBody>
                    <a:bodyPr/>
                    <a:lstStyle/>
                    <a:p>
                      <a:r>
                        <a:rPr lang="en-US" sz="1000"/>
                        <a:t>25</a:t>
                      </a:r>
                      <a:endParaRPr lang="en-US" sz="1000"/>
                    </a:p>
                  </a:txBody>
                  <a:tcPr/>
                </a:tc>
                <a:tc>
                  <a:txBody>
                    <a:bodyPr/>
                    <a:lstStyle/>
                    <a:p>
                      <a:r>
                        <a:rPr lang="en-US" sz="1000"/>
                        <a:t>3</a:t>
                      </a:r>
                      <a:endParaRPr lang="en-US" sz="1000"/>
                    </a:p>
                  </a:txBody>
                  <a:tcPr/>
                </a:tc>
                <a:tc>
                  <a:txBody>
                    <a:bodyPr/>
                    <a:lstStyle/>
                    <a:p>
                      <a:r>
                        <a:rPr lang="en-US" sz="1000"/>
                        <a:t>0.6221%</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2085441892"/>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6926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71844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632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27932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71354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06742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1558496"/>
                    </a:ext>
                  </a:extLst>
                </a:gridCol>
                <a:gridCol w="658368">
                  <a:extLst>
                    <a:ext uri="{9D8B030D-6E8A-4147-A177-3AD203B41FA5}">
                      <a16:colId xmlns:a16="http://schemas.microsoft.com/office/drawing/2014/main" val="2959378945"/>
                    </a:ext>
                  </a:extLst>
                </a:gridCol>
                <a:gridCol w="658368">
                  <a:extLst>
                    <a:ext uri="{9D8B030D-6E8A-4147-A177-3AD203B41FA5}">
                      <a16:colId xmlns:a16="http://schemas.microsoft.com/office/drawing/2014/main" val="3008506352"/>
                    </a:ext>
                  </a:extLst>
                </a:gridCol>
                <a:gridCol w="658368">
                  <a:extLst>
                    <a:ext uri="{9D8B030D-6E8A-4147-A177-3AD203B41FA5}">
                      <a16:colId xmlns:a16="http://schemas.microsoft.com/office/drawing/2014/main" val="3019773123"/>
                    </a:ext>
                  </a:extLst>
                </a:gridCol>
                <a:gridCol w="658368">
                  <a:extLst>
                    <a:ext uri="{9D8B030D-6E8A-4147-A177-3AD203B41FA5}">
                      <a16:colId xmlns:a16="http://schemas.microsoft.com/office/drawing/2014/main" val="1038572331"/>
                    </a:ext>
                  </a:extLst>
                </a:gridCol>
                <a:gridCol w="658368">
                  <a:extLst>
                    <a:ext uri="{9D8B030D-6E8A-4147-A177-3AD203B41FA5}">
                      <a16:colId xmlns:a16="http://schemas.microsoft.com/office/drawing/2014/main" val="2580443293"/>
                    </a:ext>
                  </a:extLst>
                </a:gridCol>
                <a:gridCol w="658368">
                  <a:extLst>
                    <a:ext uri="{9D8B030D-6E8A-4147-A177-3AD203B41FA5}">
                      <a16:colId xmlns:a16="http://schemas.microsoft.com/office/drawing/2014/main" val="77076317"/>
                    </a:ext>
                  </a:extLst>
                </a:gridCol>
                <a:gridCol w="658368">
                  <a:extLst>
                    <a:ext uri="{9D8B030D-6E8A-4147-A177-3AD203B41FA5}">
                      <a16:colId xmlns:a16="http://schemas.microsoft.com/office/drawing/2014/main" val="252985467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609561049"/>
                  </a:ext>
                </a:extLst>
              </a:tr>
              <a:tr h="370840">
                <a:tc>
                  <a:txBody>
                    <a:bodyPr/>
                    <a:lstStyle/>
                    <a:p>
                      <a:r>
                        <a:rPr lang="en-US" sz="1000" b="1"/>
                        <a:t>First Insurance Company of Hawaii - 2016-11-23 15:49:49</a:t>
                      </a:r>
                      <a:r>
                        <a:rPr lang="en-US" sz="1000"/>
                        <a:t>
On Sunday, our volunteers helped serve dinner at the IHS, The Institute for Human Services, Inc. Women and Children's shelter and presented IHS with a $500 donation. Thankful for IHS and the services they provide to Hawaii's homeless and at risk people, and grateful for the opportunity to help them fulfill their mission in whatever small way we can.</a:t>
                      </a:r>
                      <a:endParaRPr lang="en-US" sz="1000"/>
                    </a:p>
                  </a:txBody>
                  <a:tcPr/>
                </a:tc>
                <a:tc>
                  <a:txBody>
                    <a:bodyPr/>
                    <a:lstStyle/>
                    <a:p>
                      <a:r>
                        <a:rPr lang="en-US" sz="1000"/>
                        <a:t>33</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2.5133%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42627504"/>
                  </a:ext>
                </a:extLst>
              </a:tr>
              <a:tr h="370840">
                <a:tc>
                  <a:txBody>
                    <a:bodyPr/>
                    <a:lstStyle/>
                    <a:p>
                      <a:r>
                        <a:rPr lang="en-US" sz="1000" b="1"/>
                        <a:t>First Insurance Company of Hawaii - 2016-11-18 14:00:18</a:t>
                      </a:r>
                      <a:r>
                        <a:rPr lang="en-US" sz="1000"/>
                        <a:t>
We were very honored to be recognized as Outstanding Corporation by the AFP - Aloha Chapter this week for our record of corporate giving. Thank you to Shidler College of Business for nominating us! #nationalphilanthropyday #afpawards2016</a:t>
                      </a:r>
                      <a:endParaRPr lang="en-US" sz="1000"/>
                    </a:p>
                  </a:txBody>
                  <a:tcPr/>
                </a:tc>
                <a:tc>
                  <a:txBody>
                    <a:bodyPr/>
                    <a:lstStyle/>
                    <a:p>
                      <a:r>
                        <a:rPr lang="en-US" sz="1000"/>
                        <a:t>29</a:t>
                      </a:r>
                      <a:endParaRPr lang="en-US" sz="1000"/>
                    </a:p>
                  </a:txBody>
                  <a:tcPr/>
                </a:tc>
                <a:tc>
                  <a:txBody>
                    <a:bodyPr/>
                    <a:lstStyle/>
                    <a:p>
                      <a:r>
                        <a:rPr lang="en-US" sz="1000"/>
                        <a:t>28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2.2070%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31698581"/>
                  </a:ext>
                </a:extLst>
              </a:tr>
              <a:tr h="370840">
                <a:tc>
                  <a:txBody>
                    <a:bodyPr/>
                    <a:lstStyle/>
                    <a:p>
                      <a:r>
                        <a:rPr lang="en-US" sz="1000" b="1"/>
                        <a:t>Philadelphia Insurance Companies - 2016-11-17 09:03:36</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53</a:t>
                      </a:r>
                      <a:endParaRPr lang="en-US" sz="1000"/>
                    </a:p>
                  </a:txBody>
                  <a:tcPr/>
                </a:tc>
                <a:tc>
                  <a:txBody>
                    <a:bodyPr/>
                    <a:lstStyle/>
                    <a:p>
                      <a:r>
                        <a:rPr lang="en-US" sz="1000"/>
                        <a:t>47</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1.8377%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8702313"/>
                  </a:ext>
                </a:extLst>
              </a:tr>
              <a:tr h="370840">
                <a:tc>
                  <a:txBody>
                    <a:bodyPr/>
                    <a:lstStyle/>
                    <a:p>
                      <a:r>
                        <a:rPr lang="en-US" sz="1000" b="1"/>
                        <a:t>First Insurance Company of Hawaii - 2016-11-04 15:59:24</a:t>
                      </a:r>
                      <a:r>
                        <a:rPr lang="en-US" sz="1000"/>
                        <a:t>
Pics from last night's reception at the Oahu Country Club. Thanked our agency partners for their service to our customers, and passed out new agency plaques!</a:t>
                      </a:r>
                      <a:endParaRPr lang="en-US" sz="1000"/>
                    </a:p>
                  </a:txBody>
                  <a:tcPr/>
                </a:tc>
                <a:tc>
                  <a:txBody>
                    <a:bodyPr/>
                    <a:lstStyle/>
                    <a:p>
                      <a:r>
                        <a:rPr lang="en-US" sz="1000"/>
                        <a:t>24</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1.8279%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62204197"/>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8719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28084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8758968"/>
                    </a:ext>
                  </a:extLst>
                </a:gridCol>
                <a:gridCol w="987552">
                  <a:extLst>
                    <a:ext uri="{9D8B030D-6E8A-4147-A177-3AD203B41FA5}">
                      <a16:colId xmlns:a16="http://schemas.microsoft.com/office/drawing/2014/main" val="952300825"/>
                    </a:ext>
                  </a:extLst>
                </a:gridCol>
                <a:gridCol w="987552">
                  <a:extLst>
                    <a:ext uri="{9D8B030D-6E8A-4147-A177-3AD203B41FA5}">
                      <a16:colId xmlns:a16="http://schemas.microsoft.com/office/drawing/2014/main" val="1880300057"/>
                    </a:ext>
                  </a:extLst>
                </a:gridCol>
                <a:gridCol w="987552">
                  <a:extLst>
                    <a:ext uri="{9D8B030D-6E8A-4147-A177-3AD203B41FA5}">
                      <a16:colId xmlns:a16="http://schemas.microsoft.com/office/drawing/2014/main" val="2275602574"/>
                    </a:ext>
                  </a:extLst>
                </a:gridCol>
                <a:gridCol w="987552">
                  <a:extLst>
                    <a:ext uri="{9D8B030D-6E8A-4147-A177-3AD203B41FA5}">
                      <a16:colId xmlns:a16="http://schemas.microsoft.com/office/drawing/2014/main" val="1834243809"/>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553501579"/>
                  </a:ext>
                </a:extLst>
              </a:tr>
              <a:tr h="370840">
                <a:tc>
                  <a:txBody>
                    <a:bodyPr/>
                    <a:lstStyle/>
                    <a:p>
                      <a:r>
                        <a:rPr lang="en-US" sz="1000" b="1"/>
                        <a:t>Philadelphia Insurance Companies - 2016-11-21 11:22:32</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148</a:t>
                      </a:r>
                      <a:endParaRPr lang="en-US" sz="1000"/>
                    </a:p>
                  </a:txBody>
                  <a:tcPr/>
                </a:tc>
                <a:tc>
                  <a:txBody>
                    <a:bodyPr/>
                    <a:lstStyle/>
                    <a:p>
                      <a:r>
                        <a:rPr lang="en-US" sz="1000"/>
                        <a:t>4</a:t>
                      </a:r>
                      <a:endParaRPr lang="en-US" sz="1000"/>
                    </a:p>
                  </a:txBody>
                  <a:tcPr/>
                </a:tc>
                <a:tc>
                  <a:txBody>
                    <a:bodyPr/>
                    <a:lstStyle/>
                    <a:p>
                      <a:r>
                        <a:rPr lang="en-US" sz="1000"/>
                        <a:t>1.3279%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900377406"/>
                  </a:ext>
                </a:extLst>
              </a:tr>
              <a:tr h="370840">
                <a:tc>
                  <a:txBody>
                    <a:bodyPr/>
                    <a:lstStyle/>
                    <a:p>
                      <a:r>
                        <a:rPr lang="en-US" sz="1000" b="1"/>
                        <a:t>Philadelphia Insurance Companies - 2016-11-01 15:35:40</a:t>
                      </a:r>
                      <a:r>
                        <a:rPr lang="en-US" sz="1000"/>
                        <a:t>
Our Women's Leadership Series hosted a Women's Networking Event at the National Liberty Museum in Philadelphia. 40 PHLY employees attended and sat in on discussion groups with Sr. Leadership!</a:t>
                      </a:r>
                      <a:endParaRPr lang="en-US" sz="1000"/>
                    </a:p>
                  </a:txBody>
                  <a:tcPr/>
                </a:tc>
                <a:tc>
                  <a:txBody>
                    <a:bodyPr/>
                    <a:lstStyle/>
                    <a:p>
                      <a:r>
                        <a:rPr lang="en-US" sz="1000"/>
                        <a:t>97</a:t>
                      </a:r>
                      <a:endParaRPr lang="en-US" sz="1000"/>
                    </a:p>
                  </a:txBody>
                  <a:tcPr/>
                </a:tc>
                <a:tc>
                  <a:txBody>
                    <a:bodyPr/>
                    <a:lstStyle/>
                    <a:p>
                      <a:r>
                        <a:rPr lang="en-US" sz="1000"/>
                        <a:t>2</a:t>
                      </a:r>
                      <a:endParaRPr lang="en-US" sz="1000"/>
                    </a:p>
                  </a:txBody>
                  <a:tcPr/>
                </a:tc>
                <a:tc>
                  <a:txBody>
                    <a:bodyPr/>
                    <a:lstStyle/>
                    <a:p>
                      <a:r>
                        <a:rPr lang="en-US" sz="1000"/>
                        <a:t>0.8705%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619617728"/>
                  </a:ext>
                </a:extLst>
              </a:tr>
              <a:tr h="370840">
                <a:tc>
                  <a:txBody>
                    <a:bodyPr/>
                    <a:lstStyle/>
                    <a:p>
                      <a:r>
                        <a:rPr lang="en-US" sz="1000" b="1"/>
                        <a:t>Philadelphia Insurance Companies - 2016-11-03 16:44:25</a:t>
                      </a:r>
                      <a:r>
                        <a:rPr lang="en-US" sz="1000"/>
                        <a:t>
Carrie Santonastaso, VP of Customer Service and member of PHLY’s Women’s Leader Series, was featured as the guest speaker in Temple University’s Gamma Iota Sigma Executive Speaker Series, focused on “Powerful Women in Insurance”. Carrie addressed the students on her experiences, “Adapting to win.”</a:t>
                      </a:r>
                      <a:endParaRPr lang="en-US" sz="1000"/>
                    </a:p>
                  </a:txBody>
                  <a:tcPr/>
                </a:tc>
                <a:tc>
                  <a:txBody>
                    <a:bodyPr/>
                    <a:lstStyle/>
                    <a:p>
                      <a:r>
                        <a:rPr lang="en-US" sz="1000"/>
                        <a:t>84</a:t>
                      </a:r>
                      <a:endParaRPr lang="en-US" sz="1000"/>
                    </a:p>
                  </a:txBody>
                  <a:tcPr/>
                </a:tc>
                <a:tc>
                  <a:txBody>
                    <a:bodyPr/>
                    <a:lstStyle/>
                    <a:p>
                      <a:r>
                        <a:rPr lang="en-US" sz="1000"/>
                        <a:t>1</a:t>
                      </a:r>
                      <a:endParaRPr lang="en-US" sz="1000"/>
                    </a:p>
                  </a:txBody>
                  <a:tcPr/>
                </a:tc>
                <a:tc>
                  <a:txBody>
                    <a:bodyPr/>
                    <a:lstStyle/>
                    <a:p>
                      <a:r>
                        <a:rPr lang="en-US" sz="1000"/>
                        <a:t>0.7469%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632402628"/>
                  </a:ext>
                </a:extLst>
              </a:tr>
              <a:tr h="370840">
                <a:tc>
                  <a:txBody>
                    <a:bodyPr/>
                    <a:lstStyle/>
                    <a:p>
                      <a:r>
                        <a:rPr lang="en-US" sz="1000" b="1"/>
                        <a:t>Philadelphia Insurance Companies - 2016-11-14 13:45:02</a:t>
                      </a:r>
                      <a:r>
                        <a:rPr lang="en-US" sz="1000"/>
                        <a:t>
PHLY was the proud recipient of the Kidsbridge Humanitarian Award. Kidsbridge is a non-profit organization dedicated to bullying prevention, character education, tolerance and the celebration of human diversity.</a:t>
                      </a:r>
                      <a:endParaRPr lang="en-US" sz="1000"/>
                    </a:p>
                  </a:txBody>
                  <a:tcPr/>
                </a:tc>
                <a:tc>
                  <a:txBody>
                    <a:bodyPr/>
                    <a:lstStyle/>
                    <a:p>
                      <a:r>
                        <a:rPr lang="en-US" sz="1000"/>
                        <a:t>63</a:t>
                      </a:r>
                      <a:endParaRPr lang="en-US" sz="1000"/>
                    </a:p>
                  </a:txBody>
                  <a:tcPr/>
                </a:tc>
                <a:tc>
                  <a:txBody>
                    <a:bodyPr/>
                    <a:lstStyle/>
                    <a:p>
                      <a:r>
                        <a:rPr lang="en-US" sz="1000"/>
                        <a:t>2</a:t>
                      </a:r>
                      <a:endParaRPr lang="en-US" sz="1000"/>
                    </a:p>
                  </a:txBody>
                  <a:tcPr/>
                </a:tc>
                <a:tc>
                  <a:txBody>
                    <a:bodyPr/>
                    <a:lstStyle/>
                    <a:p>
                      <a:r>
                        <a:rPr lang="en-US" sz="1000"/>
                        <a:t>0.5695%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31273232"/>
                  </a:ext>
                </a:extLst>
              </a:tr>
              <a:tr h="370840">
                <a:tc>
                  <a:txBody>
                    <a:bodyPr/>
                    <a:lstStyle/>
                    <a:p>
                      <a:r>
                        <a:rPr lang="en-US" sz="1000" b="1"/>
                        <a:t>Philadelphia Insurance Companies - 2016-11-17 16:33:16</a:t>
                      </a:r>
                      <a:r>
                        <a:rPr lang="en-US" sz="1000"/>
                        <a:t>
PHLY participated in the Impact NW Coat Drive to help collect 1,105 total donated items including 252 coats, hats, gloves, clothing, etc. and deliver 44 boxes to Impact NW!</a:t>
                      </a:r>
                      <a:endParaRPr lang="en-US" sz="1000"/>
                    </a:p>
                  </a:txBody>
                  <a:tcPr/>
                </a:tc>
                <a:tc>
                  <a:txBody>
                    <a:bodyPr/>
                    <a:lstStyle/>
                    <a:p>
                      <a:r>
                        <a:rPr lang="en-US" sz="1000"/>
                        <a:t>54</a:t>
                      </a:r>
                      <a:endParaRPr lang="en-US" sz="1000"/>
                    </a:p>
                  </a:txBody>
                  <a:tcPr/>
                </a:tc>
                <a:tc>
                  <a:txBody>
                    <a:bodyPr/>
                    <a:lstStyle/>
                    <a:p>
                      <a:r>
                        <a:rPr lang="en-US" sz="1000"/>
                        <a:t>2</a:t>
                      </a:r>
                      <a:endParaRPr lang="en-US" sz="1000"/>
                    </a:p>
                  </a:txBody>
                  <a:tcPr/>
                </a:tc>
                <a:tc>
                  <a:txBody>
                    <a:bodyPr/>
                    <a:lstStyle/>
                    <a:p>
                      <a:r>
                        <a:rPr lang="en-US" sz="1000"/>
                        <a:t>0.4901%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98192368"/>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978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and Retweeted Tweets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38932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83194544"/>
                    </a:ext>
                  </a:extLst>
                </a:gridCol>
                <a:gridCol w="822960">
                  <a:extLst>
                    <a:ext uri="{9D8B030D-6E8A-4147-A177-3AD203B41FA5}">
                      <a16:colId xmlns:a16="http://schemas.microsoft.com/office/drawing/2014/main" val="3372646989"/>
                    </a:ext>
                  </a:extLst>
                </a:gridCol>
                <a:gridCol w="822960">
                  <a:extLst>
                    <a:ext uri="{9D8B030D-6E8A-4147-A177-3AD203B41FA5}">
                      <a16:colId xmlns:a16="http://schemas.microsoft.com/office/drawing/2014/main" val="3706016795"/>
                    </a:ext>
                  </a:extLst>
                </a:gridCol>
                <a:gridCol w="822960">
                  <a:extLst>
                    <a:ext uri="{9D8B030D-6E8A-4147-A177-3AD203B41FA5}">
                      <a16:colId xmlns:a16="http://schemas.microsoft.com/office/drawing/2014/main" val="375960117"/>
                    </a:ext>
                  </a:extLst>
                </a:gridCol>
                <a:gridCol w="822960">
                  <a:extLst>
                    <a:ext uri="{9D8B030D-6E8A-4147-A177-3AD203B41FA5}">
                      <a16:colId xmlns:a16="http://schemas.microsoft.com/office/drawing/2014/main" val="953928335"/>
                    </a:ext>
                  </a:extLst>
                </a:gridCol>
                <a:gridCol w="822960">
                  <a:extLst>
                    <a:ext uri="{9D8B030D-6E8A-4147-A177-3AD203B41FA5}">
                      <a16:colId xmlns:a16="http://schemas.microsoft.com/office/drawing/2014/main" val="1634668105"/>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1587797440"/>
                  </a:ext>
                </a:extLst>
              </a:tr>
              <a:tr h="370840">
                <a:tc>
                  <a:txBody>
                    <a:bodyPr/>
                    <a:lstStyle/>
                    <a:p>
                      <a:r>
                        <a:rPr lang="en-US" sz="1000" b="1"/>
                        <a:t>@PHLYINS - 2016-11-16 11:28:58</a:t>
                      </a:r>
                      <a:r>
                        <a:rPr lang="en-US" sz="1000"/>
                        <a:t>
Congrats to PHLY Chairman Jamie Maguire for receiving @SaintJosephs Shield of Loyola Award. Read Jamie's story here… https://t.co/04BRuhZsNh</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0.9758%</a:t>
                      </a:r>
                      <a:endParaRPr lang="en-US" sz="1000"/>
                    </a:p>
                  </a:txBody>
                  <a:tcPr/>
                </a:tc>
                <a:extLst>
                  <a:ext uri="{0D108BD9-81ED-4DB2-BD59-A6C34878D82A}">
                    <a16:rowId xmlns:a16="http://schemas.microsoft.com/office/drawing/2014/main" val="1945188291"/>
                  </a:ext>
                </a:extLst>
              </a:tr>
              <a:tr h="370840">
                <a:tc>
                  <a:txBody>
                    <a:bodyPr/>
                    <a:lstStyle/>
                    <a:p>
                      <a:r>
                        <a:rPr lang="en-US" sz="1000" b="1"/>
                        <a:t>@PHLYINS - 2016-11-11 08:35:00</a:t>
                      </a:r>
                      <a:r>
                        <a:rPr lang="en-US" sz="1000"/>
                        <a:t>
On #VeteransDay we acknowledge the sacrifices made by those who have served our country and we thank them for their… https://t.co/2EUSjBRF1Y</a:t>
                      </a:r>
                      <a:endParaRPr lang="en-US" sz="1000"/>
                    </a:p>
                  </a:txBody>
                  <a:tcPr/>
                </a:tc>
                <a:tc>
                  <a:txBody>
                    <a:bodyPr/>
                    <a:lstStyle/>
                    <a:p>
                      <a:r>
                        <a:rPr lang="en-US" sz="1000"/>
                        <a:t>No</a:t>
                      </a:r>
                      <a:endParaRPr lang="en-US" sz="1000"/>
                    </a:p>
                  </a:txBody>
                  <a:tcPr/>
                </a:tc>
                <a:tc>
                  <a:txBody>
                    <a:bodyPr/>
                    <a:lstStyle/>
                    <a:p>
                      <a:r>
                        <a:rPr lang="en-US" sz="1000"/>
                        <a:t>3</a:t>
                      </a:r>
                      <a:endParaRPr lang="en-US" sz="1000"/>
                    </a:p>
                  </a:txBody>
                  <a:tcPr/>
                </a:tc>
                <a:tc>
                  <a:txBody>
                    <a:bodyPr/>
                    <a:lstStyle/>
                    <a:p>
                      <a:r>
                        <a:rPr lang="en-US" sz="1000"/>
                        <a:t>7</a:t>
                      </a:r>
                      <a:endParaRPr lang="en-US" sz="1000"/>
                    </a:p>
                  </a:txBody>
                  <a:tcPr/>
                </a:tc>
                <a:tc>
                  <a:txBody>
                    <a:bodyPr/>
                    <a:lstStyle/>
                    <a:p>
                      <a:r>
                        <a:rPr lang="en-US" sz="1000"/>
                        <a:t>1</a:t>
                      </a:r>
                      <a:endParaRPr lang="en-US" sz="1000"/>
                    </a:p>
                  </a:txBody>
                  <a:tcPr/>
                </a:tc>
                <a:tc>
                  <a:txBody>
                    <a:bodyPr/>
                    <a:lstStyle/>
                    <a:p>
                      <a:r>
                        <a:rPr lang="en-US" sz="1000"/>
                        <a:t>0.4663%</a:t>
                      </a:r>
                      <a:endParaRPr lang="en-US" sz="1000"/>
                    </a:p>
                  </a:txBody>
                  <a:tcPr/>
                </a:tc>
                <a:extLst>
                  <a:ext uri="{0D108BD9-81ED-4DB2-BD59-A6C34878D82A}">
                    <a16:rowId xmlns:a16="http://schemas.microsoft.com/office/drawing/2014/main" val="962961527"/>
                  </a:ext>
                </a:extLst>
              </a:tr>
              <a:tr h="370840">
                <a:tc>
                  <a:txBody>
                    <a:bodyPr/>
                    <a:lstStyle/>
                    <a:p>
                      <a:r>
                        <a:rPr lang="en-US" sz="1000" b="1"/>
                        <a:t>@PHLYINS - 2016-11-03 09:04:38</a:t>
                      </a:r>
                      <a:r>
                        <a:rPr lang="en-US" sz="1000"/>
                        <a:t>
40 PHLY women joined in important discussions at our Women's Leadership Networking Event at the National Liberty Mu… https://t.co/Vg7wAyfK0O</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0.2979%</a:t>
                      </a:r>
                      <a:endParaRPr lang="en-US" sz="1000"/>
                    </a:p>
                  </a:txBody>
                  <a:tcPr/>
                </a:tc>
                <a:extLst>
                  <a:ext uri="{0D108BD9-81ED-4DB2-BD59-A6C34878D82A}">
                    <a16:rowId xmlns:a16="http://schemas.microsoft.com/office/drawing/2014/main" val="2443298899"/>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718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Mentions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31696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43380623"/>
                    </a:ext>
                  </a:extLst>
                </a:gridCol>
                <a:gridCol w="822960">
                  <a:extLst>
                    <a:ext uri="{9D8B030D-6E8A-4147-A177-3AD203B41FA5}">
                      <a16:colId xmlns:a16="http://schemas.microsoft.com/office/drawing/2014/main" val="466004255"/>
                    </a:ext>
                  </a:extLst>
                </a:gridCol>
                <a:gridCol w="822960">
                  <a:extLst>
                    <a:ext uri="{9D8B030D-6E8A-4147-A177-3AD203B41FA5}">
                      <a16:colId xmlns:a16="http://schemas.microsoft.com/office/drawing/2014/main" val="3332250138"/>
                    </a:ext>
                  </a:extLst>
                </a:gridCol>
                <a:gridCol w="1645920">
                  <a:extLst>
                    <a:ext uri="{9D8B030D-6E8A-4147-A177-3AD203B41FA5}">
                      <a16:colId xmlns:a16="http://schemas.microsoft.com/office/drawing/2014/main" val="733125091"/>
                    </a:ext>
                  </a:extLst>
                </a:gridCol>
              </a:tblGrid>
              <a:tr h="370840">
                <a:tc>
                  <a:txBody>
                    <a:bodyPr/>
                    <a:lstStyle/>
                    <a:p>
                      <a:r>
                        <a:rPr lang="en-US" sz="1000"/>
                        <a:t>Mention</a:t>
                      </a:r>
                      <a:endParaRPr lang="en-US" sz="1000"/>
                    </a:p>
                  </a:txBody>
                  <a:tcPr/>
                </a:tc>
                <a:tc>
                  <a:txBody>
                    <a:bodyPr/>
                    <a:lstStyle/>
                    <a:p>
                      <a:r>
                        <a:rPr lang="en-US" sz="1000"/>
                        <a:t>Retweets</a:t>
                      </a:r>
                      <a:endParaRPr lang="en-US" sz="1000"/>
                    </a:p>
                  </a:txBody>
                  <a:tcPr/>
                </a:tc>
                <a:tc>
                  <a:txBody>
                    <a:bodyPr/>
                    <a:lstStyle/>
                    <a:p>
                      <a:r>
                        <a:rPr lang="en-US" sz="1000"/>
                        <a:t>Favs</a:t>
                      </a:r>
                      <a:endParaRPr lang="en-US" sz="1000"/>
                    </a:p>
                  </a:txBody>
                  <a:tcPr/>
                </a:tc>
                <a:tc>
                  <a:txBody>
                    <a:bodyPr/>
                    <a:lstStyle/>
                    <a:p>
                      <a:r>
                        <a:rPr lang="en-US" sz="1000"/>
                        <a:t>Response Time</a:t>
                      </a:r>
                      <a:endParaRPr lang="en-US" sz="1000"/>
                    </a:p>
                  </a:txBody>
                  <a:tcPr/>
                </a:tc>
                <a:extLst>
                  <a:ext uri="{0D108BD9-81ED-4DB2-BD59-A6C34878D82A}">
                    <a16:rowId xmlns:a16="http://schemas.microsoft.com/office/drawing/2014/main" val="2496848386"/>
                  </a:ext>
                </a:extLst>
              </a:tr>
              <a:tr h="370840">
                <a:tc>
                  <a:txBody>
                    <a:bodyPr/>
                    <a:lstStyle/>
                    <a:p>
                      <a:r>
                        <a:rPr lang="en-US" sz="1000" b="1"/>
                        <a:t>@PHLYINS</a:t>
                      </a:r>
                      <a:r>
                        <a:rPr lang="en-US" sz="1000"/>
                        <a:t> was mentioned by </a:t>
                      </a:r>
                      <a:r>
                        <a:rPr lang="en-US" sz="1000" b="1"/>
                        <a:t>@NHLFlyers - 2016-11-07 21:06:05</a:t>
                      </a:r>
                      <a:r>
                        <a:rPr lang="en-US" sz="1000"/>
                        <a:t>
Meet our @PHLYINS Community Teammate, Andrew Clark, who has raised $68,000 for the Leukemia &amp;amp; Lymphoma Society → https://t.co/LNZCe5Qfij</a:t>
                      </a:r>
                      <a:endParaRPr lang="en-US" sz="1000"/>
                    </a:p>
                  </a:txBody>
                  <a:tcPr/>
                </a:tc>
                <a:tc>
                  <a:txBody>
                    <a:bodyPr/>
                    <a:lstStyle/>
                    <a:p>
                      <a:r>
                        <a:rPr lang="en-US" sz="1000"/>
                        <a:t>17</a:t>
                      </a:r>
                      <a:endParaRPr lang="en-US" sz="1000"/>
                    </a:p>
                  </a:txBody>
                  <a:tcPr/>
                </a:tc>
                <a:tc>
                  <a:txBody>
                    <a:bodyPr/>
                    <a:lstStyle/>
                    <a:p>
                      <a:r>
                        <a:rPr lang="en-US" sz="1000"/>
                        <a:t>36</a:t>
                      </a:r>
                      <a:endParaRPr lang="en-US" sz="1000"/>
                    </a:p>
                  </a:txBody>
                  <a:tcPr/>
                </a:tc>
                <a:tc>
                  <a:txBody>
                    <a:bodyPr/>
                    <a:lstStyle/>
                    <a:p>
                      <a:r>
                        <a:rPr lang="en-US" sz="1000"/>
                        <a:t>11/08/2016 18:11:11</a:t>
                      </a:r>
                      <a:endParaRPr lang="en-US" sz="1000"/>
                    </a:p>
                  </a:txBody>
                  <a:tcPr/>
                </a:tc>
                <a:extLst>
                  <a:ext uri="{0D108BD9-81ED-4DB2-BD59-A6C34878D82A}">
                    <a16:rowId xmlns:a16="http://schemas.microsoft.com/office/drawing/2014/main" val="1458683313"/>
                  </a:ext>
                </a:extLst>
              </a:tr>
              <a:tr h="370840">
                <a:tc>
                  <a:txBody>
                    <a:bodyPr/>
                    <a:lstStyle/>
                    <a:p>
                      <a:r>
                        <a:rPr lang="en-US" sz="1000" b="1"/>
                        <a:t>@PHLYINS</a:t>
                      </a:r>
                      <a:r>
                        <a:rPr lang="en-US" sz="1000"/>
                        <a:t> was mentioned by </a:t>
                      </a:r>
                      <a:r>
                        <a:rPr lang="en-US" sz="1000" b="1"/>
                        <a:t>@NHLFlyers - 2016-11-14 15:02:29</a:t>
                      </a:r>
                      <a:r>
                        <a:rPr lang="en-US" sz="1000"/>
                        <a:t>
Meet our @PHLYINS Community Teammate, Steve Bennett, who was recognized for the work he does with veterans → https://t.co/q318FdFrDK</a:t>
                      </a:r>
                      <a:endParaRPr lang="en-US" sz="1000"/>
                    </a:p>
                  </a:txBody>
                  <a:tcPr/>
                </a:tc>
                <a:tc>
                  <a:txBody>
                    <a:bodyPr/>
                    <a:lstStyle/>
                    <a:p>
                      <a:r>
                        <a:rPr lang="en-US" sz="1000"/>
                        <a:t>8</a:t>
                      </a:r>
                      <a:endParaRPr lang="en-US" sz="1000"/>
                    </a:p>
                  </a:txBody>
                  <a:tcPr/>
                </a:tc>
                <a:tc>
                  <a:txBody>
                    <a:bodyPr/>
                    <a:lstStyle/>
                    <a:p>
                      <a:r>
                        <a:rPr lang="en-US" sz="1000"/>
                        <a:t>22</a:t>
                      </a:r>
                      <a:endParaRPr lang="en-US" sz="1000"/>
                    </a:p>
                  </a:txBody>
                  <a:tcPr/>
                </a:tc>
                <a:tc>
                  <a:txBody>
                    <a:bodyPr/>
                    <a:lstStyle/>
                    <a:p>
                      <a:r>
                        <a:rPr lang="en-US" sz="1000"/>
                        <a:t>11/15/2016 17:12:42</a:t>
                      </a:r>
                      <a:endParaRPr lang="en-US" sz="1000"/>
                    </a:p>
                  </a:txBody>
                  <a:tcPr/>
                </a:tc>
                <a:extLst>
                  <a:ext uri="{0D108BD9-81ED-4DB2-BD59-A6C34878D82A}">
                    <a16:rowId xmlns:a16="http://schemas.microsoft.com/office/drawing/2014/main" val="4248925180"/>
                  </a:ext>
                </a:extLst>
              </a:tr>
              <a:tr h="370840">
                <a:tc>
                  <a:txBody>
                    <a:bodyPr/>
                    <a:lstStyle/>
                    <a:p>
                      <a:r>
                        <a:rPr lang="en-US" sz="1000" b="1"/>
                        <a:t>@PHLYINS</a:t>
                      </a:r>
                      <a:r>
                        <a:rPr lang="en-US" sz="1000"/>
                        <a:t> was mentioned by </a:t>
                      </a:r>
                      <a:r>
                        <a:rPr lang="en-US" sz="1000" b="1"/>
                        <a:t>@NHLFlyers - 2016-11-02 14:13:38</a:t>
                      </a:r>
                      <a:r>
                        <a:rPr lang="en-US" sz="1000"/>
                        <a:t>
🎥 Meet our @PHLYINS Community Teammate, Turning Points For Children, a child welfare agency  → https://t.co/67Euhzv3fB</a:t>
                      </a:r>
                      <a:endParaRPr lang="en-US" sz="1000"/>
                    </a:p>
                  </a:txBody>
                  <a:tcPr/>
                </a:tc>
                <a:tc>
                  <a:txBody>
                    <a:bodyPr/>
                    <a:lstStyle/>
                    <a:p>
                      <a:r>
                        <a:rPr lang="en-US" sz="1000"/>
                        <a:t>7</a:t>
                      </a:r>
                      <a:endParaRPr lang="en-US" sz="1000"/>
                    </a:p>
                  </a:txBody>
                  <a:tcPr/>
                </a:tc>
                <a:tc>
                  <a:txBody>
                    <a:bodyPr/>
                    <a:lstStyle/>
                    <a:p>
                      <a:r>
                        <a:rPr lang="en-US" sz="1000"/>
                        <a:t>20</a:t>
                      </a:r>
                      <a:endParaRPr lang="en-US" sz="1000"/>
                    </a:p>
                  </a:txBody>
                  <a:tcPr/>
                </a:tc>
                <a:tc>
                  <a:txBody>
                    <a:bodyPr/>
                    <a:lstStyle/>
                    <a:p>
                      <a:r>
                        <a:rPr lang="en-US" sz="1000"/>
                        <a:t>11/02/2016 18:46:53</a:t>
                      </a:r>
                      <a:endParaRPr lang="en-US" sz="1000"/>
                    </a:p>
                  </a:txBody>
                  <a:tcPr/>
                </a:tc>
                <a:extLst>
                  <a:ext uri="{0D108BD9-81ED-4DB2-BD59-A6C34878D82A}">
                    <a16:rowId xmlns:a16="http://schemas.microsoft.com/office/drawing/2014/main" val="2621835848"/>
                  </a:ext>
                </a:extLst>
              </a:tr>
              <a:tr h="370840">
                <a:tc>
                  <a:txBody>
                    <a:bodyPr/>
                    <a:lstStyle/>
                    <a:p>
                      <a:r>
                        <a:rPr lang="en-US" sz="1000" b="1"/>
                        <a:t>@PHLYINS</a:t>
                      </a:r>
                      <a:r>
                        <a:rPr lang="en-US" sz="1000"/>
                        <a:t> was mentioned by </a:t>
                      </a:r>
                      <a:r>
                        <a:rPr lang="en-US" sz="1000" b="1"/>
                        <a:t>@SigmaChapter - 2016-11-02 17:03:19</a:t>
                      </a:r>
                      <a:r>
                        <a:rPr lang="en-US" sz="1000"/>
                        <a:t>
Huge Thanks to Carrie Santonastaso from @PHLYINS for a great presentation at our H. Wayne Snider Wednesday Speaker… https://t.co/pH8FyGukgT</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720826748"/>
                  </a:ext>
                </a:extLst>
              </a:tr>
              <a:tr h="370840">
                <a:tc>
                  <a:txBody>
                    <a:bodyPr/>
                    <a:lstStyle/>
                    <a:p>
                      <a:r>
                        <a:rPr lang="en-US" sz="1000" b="1"/>
                        <a:t>@PHLYINS</a:t>
                      </a:r>
                      <a:r>
                        <a:rPr lang="en-US" sz="1000"/>
                        <a:t> was mentioned by </a:t>
                      </a:r>
                      <a:r>
                        <a:rPr lang="en-US" sz="1000" b="1"/>
                        <a:t>@InsuranceCCO - 2016-11-18 16:47:11</a:t>
                      </a:r>
                      <a:r>
                        <a:rPr lang="en-US" sz="1000"/>
                        <a:t>
@Travelers @Progressive @Safecoinsurance @nycminsurance @PHLYINS @Uticanational @UticaFirstInsCo @msagroupins… https://t.co/KMSkqEKRT7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509382115"/>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6305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24378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4524810"/>
                    </a:ext>
                  </a:extLst>
                </a:gridCol>
                <a:gridCol w="2468880">
                  <a:extLst>
                    <a:ext uri="{9D8B030D-6E8A-4147-A177-3AD203B41FA5}">
                      <a16:colId xmlns:a16="http://schemas.microsoft.com/office/drawing/2014/main" val="1973986247"/>
                    </a:ext>
                  </a:extLst>
                </a:gridCol>
                <a:gridCol w="2468880">
                  <a:extLst>
                    <a:ext uri="{9D8B030D-6E8A-4147-A177-3AD203B41FA5}">
                      <a16:colId xmlns:a16="http://schemas.microsoft.com/office/drawing/2014/main" val="2174138808"/>
                    </a:ext>
                  </a:extLst>
                </a:gridCol>
              </a:tblGrid>
              <a:tr h="370840">
                <a:tc>
                  <a:txBody>
                    <a:bodyPr/>
                    <a:lstStyle/>
                    <a:p>
                      <a:r>
                        <a:rPr lang="en-US" sz="1000"/>
                        <a:t>Name</a:t>
                      </a:r>
                      <a:endParaRPr lang="en-US" sz="1000"/>
                    </a:p>
                  </a:txBody>
                  <a:tcPr/>
                </a:tc>
                <a:tc>
                  <a:txBody>
                    <a:bodyPr/>
                    <a:lstStyle/>
                    <a:p>
                      <a:r>
                        <a:rPr lang="en-US" sz="1000"/>
                        <a:t>On Profiles</a:t>
                      </a:r>
                      <a:endParaRPr lang="en-US" sz="1000"/>
                    </a:p>
                  </a:txBody>
                  <a:tcPr/>
                </a:tc>
                <a:tc>
                  <a:txBody>
                    <a:bodyPr/>
                    <a:lstStyle/>
                    <a:p>
                      <a:r>
                        <a:rPr lang="en-US" sz="1000"/>
                        <a:t>Mentions</a:t>
                      </a:r>
                      <a:endParaRPr lang="en-US" sz="1000"/>
                    </a:p>
                  </a:txBody>
                  <a:tcPr/>
                </a:tc>
                <a:extLst>
                  <a:ext uri="{0D108BD9-81ED-4DB2-BD59-A6C34878D82A}">
                    <a16:rowId xmlns:a16="http://schemas.microsoft.com/office/drawing/2014/main" val="2912022510"/>
                  </a:ext>
                </a:extLst>
              </a:tr>
              <a:tr h="370840">
                <a:tc>
                  <a:txBody>
                    <a:bodyPr/>
                    <a:lstStyle/>
                    <a:p>
                      <a:r>
                        <a:rPr lang="en-US" sz="1000"/>
                        <a:t>@TTFWatershed</a:t>
                      </a:r>
                      <a:endParaRPr lang="en-US" sz="1000"/>
                    </a:p>
                  </a:txBody>
                  <a:tcPr/>
                </a:tc>
                <a:tc>
                  <a:txBody>
                    <a:bodyPr/>
                    <a:lstStyle/>
                    <a:p>
                      <a:r>
                        <a:rPr lang="en-US" sz="1000"/>
                        <a:t>@PHLYINS (70)</a:t>
                      </a:r>
                      <a:endParaRPr lang="en-US" sz="1000"/>
                    </a:p>
                  </a:txBody>
                  <a:tcPr/>
                </a:tc>
                <a:tc>
                  <a:txBody>
                    <a:bodyPr/>
                    <a:lstStyle/>
                    <a:p>
                      <a:r>
                        <a:rPr lang="en-US" sz="1000"/>
                        <a:t>70</a:t>
                      </a:r>
                      <a:endParaRPr lang="en-US" sz="1000"/>
                    </a:p>
                  </a:txBody>
                  <a:tcPr/>
                </a:tc>
                <a:extLst>
                  <a:ext uri="{0D108BD9-81ED-4DB2-BD59-A6C34878D82A}">
                    <a16:rowId xmlns:a16="http://schemas.microsoft.com/office/drawing/2014/main" val="2256933802"/>
                  </a:ext>
                </a:extLst>
              </a:tr>
              <a:tr h="370840">
                <a:tc>
                  <a:txBody>
                    <a:bodyPr/>
                    <a:lstStyle/>
                    <a:p>
                      <a:r>
                        <a:rPr lang="en-US" sz="1000"/>
                        <a:t>@SilversSteve</a:t>
                      </a:r>
                      <a:endParaRPr lang="en-US" sz="1000"/>
                    </a:p>
                  </a:txBody>
                  <a:tcPr/>
                </a:tc>
                <a:tc>
                  <a:txBody>
                    <a:bodyPr/>
                    <a:lstStyle/>
                    <a:p>
                      <a:r>
                        <a:rPr lang="en-US" sz="1000"/>
                        <a:t>@PHLYINS (69)</a:t>
                      </a:r>
                      <a:endParaRPr lang="en-US" sz="1000"/>
                    </a:p>
                  </a:txBody>
                  <a:tcPr/>
                </a:tc>
                <a:tc>
                  <a:txBody>
                    <a:bodyPr/>
                    <a:lstStyle/>
                    <a:p>
                      <a:r>
                        <a:rPr lang="en-US" sz="1000"/>
                        <a:t>69</a:t>
                      </a:r>
                      <a:endParaRPr lang="en-US" sz="1000"/>
                    </a:p>
                  </a:txBody>
                  <a:tcPr/>
                </a:tc>
                <a:extLst>
                  <a:ext uri="{0D108BD9-81ED-4DB2-BD59-A6C34878D82A}">
                    <a16:rowId xmlns:a16="http://schemas.microsoft.com/office/drawing/2014/main" val="3283762368"/>
                  </a:ext>
                </a:extLst>
              </a:tr>
              <a:tr h="370840">
                <a:tc>
                  <a:txBody>
                    <a:bodyPr/>
                    <a:lstStyle/>
                    <a:p>
                      <a:r>
                        <a:rPr lang="en-US" sz="1000"/>
                        <a:t>@AMBestCo</a:t>
                      </a:r>
                      <a:endParaRPr lang="en-US" sz="1000"/>
                    </a:p>
                  </a:txBody>
                  <a:tcPr/>
                </a:tc>
                <a:tc>
                  <a:txBody>
                    <a:bodyPr/>
                    <a:lstStyle/>
                    <a:p>
                      <a:r>
                        <a:rPr lang="en-US" sz="1000"/>
                        <a:t>@PHLYINS (40)</a:t>
                      </a:r>
                      <a:endParaRPr lang="en-US" sz="1000"/>
                    </a:p>
                  </a:txBody>
                  <a:tcPr/>
                </a:tc>
                <a:tc>
                  <a:txBody>
                    <a:bodyPr/>
                    <a:lstStyle/>
                    <a:p>
                      <a:r>
                        <a:rPr lang="en-US" sz="1000"/>
                        <a:t>40</a:t>
                      </a:r>
                      <a:endParaRPr lang="en-US" sz="1000"/>
                    </a:p>
                  </a:txBody>
                  <a:tcPr/>
                </a:tc>
                <a:extLst>
                  <a:ext uri="{0D108BD9-81ED-4DB2-BD59-A6C34878D82A}">
                    <a16:rowId xmlns:a16="http://schemas.microsoft.com/office/drawing/2014/main" val="701209411"/>
                  </a:ext>
                </a:extLst>
              </a:tr>
              <a:tr h="370840">
                <a:tc>
                  <a:txBody>
                    <a:bodyPr/>
                    <a:lstStyle/>
                    <a:p>
                      <a:r>
                        <a:rPr lang="en-US" sz="1000"/>
                        <a:t>@City_Ave</a:t>
                      </a:r>
                      <a:endParaRPr lang="en-US" sz="1000"/>
                    </a:p>
                  </a:txBody>
                  <a:tcPr/>
                </a:tc>
                <a:tc>
                  <a:txBody>
                    <a:bodyPr/>
                    <a:lstStyle/>
                    <a:p>
                      <a:r>
                        <a:rPr lang="en-US" sz="1000"/>
                        <a:t>@PHLYINS (22)</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2701815585"/>
                  </a:ext>
                </a:extLst>
              </a:tr>
              <a:tr h="370840">
                <a:tc>
                  <a:txBody>
                    <a:bodyPr/>
                    <a:lstStyle/>
                    <a:p>
                      <a:r>
                        <a:rPr lang="en-US" sz="1000"/>
                        <a:t>@TTF_TAs</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342191862"/>
                  </a:ext>
                </a:extLst>
              </a:tr>
              <a:tr h="370840">
                <a:tc>
                  <a:txBody>
                    <a:bodyPr/>
                    <a:lstStyle/>
                    <a:p>
                      <a:r>
                        <a:rPr lang="en-US" sz="1000"/>
                        <a:t>@unionledger</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021089732"/>
                  </a:ext>
                </a:extLst>
              </a:tr>
              <a:tr h="370840">
                <a:tc>
                  <a:txBody>
                    <a:bodyPr/>
                    <a:lstStyle/>
                    <a:p>
                      <a:r>
                        <a:rPr lang="en-US" sz="1000"/>
                        <a:t>@PhilaUnion</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352824795"/>
                  </a:ext>
                </a:extLst>
              </a:tr>
              <a:tr h="370840">
                <a:tc>
                  <a:txBody>
                    <a:bodyPr/>
                    <a:lstStyle/>
                    <a:p>
                      <a:r>
                        <a:rPr lang="en-US" sz="1000"/>
                        <a:t>@PreventingAbuse</a:t>
                      </a:r>
                      <a:endParaRPr lang="en-US" sz="1000"/>
                    </a:p>
                  </a:txBody>
                  <a:tcPr/>
                </a:tc>
                <a:tc>
                  <a:txBody>
                    <a:bodyPr/>
                    <a:lstStyle/>
                    <a:p>
                      <a:r>
                        <a:rPr lang="en-US" sz="1000"/>
                        <a:t>@PHLYINS (8)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824210548"/>
                  </a:ext>
                </a:extLst>
              </a:tr>
              <a:tr h="370840">
                <a:tc>
                  <a:txBody>
                    <a:bodyPr/>
                    <a:lstStyle/>
                    <a:p>
                      <a:r>
                        <a:rPr lang="en-US" sz="1000"/>
                        <a:t>@LawleyInsurance</a:t>
                      </a:r>
                      <a:endParaRPr lang="en-US" sz="1000"/>
                    </a:p>
                  </a:txBody>
                  <a:tcPr/>
                </a:tc>
                <a:tc>
                  <a:txBody>
                    <a:bodyPr/>
                    <a:lstStyle/>
                    <a:p>
                      <a:r>
                        <a:rPr lang="en-US" sz="1000"/>
                        <a:t>@PHLYINS (7)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243803472"/>
                  </a:ext>
                </a:extLst>
              </a:tr>
              <a:tr h="370840">
                <a:tc>
                  <a:txBody>
                    <a:bodyPr/>
                    <a:lstStyle/>
                    <a:p>
                      <a:r>
                        <a:rPr lang="en-US" sz="1000"/>
                        <a:t>@JeniciaKnox</a:t>
                      </a:r>
                      <a:endParaRPr lang="en-US" sz="1000"/>
                    </a:p>
                  </a:txBody>
                  <a:tcPr/>
                </a:tc>
                <a:tc>
                  <a:txBody>
                    <a:bodyPr/>
                    <a:lstStyle/>
                    <a:p>
                      <a:r>
                        <a:rPr lang="en-US" sz="1000"/>
                        <a:t>@PHLYINS (6)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681640363"/>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1211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590</Words>
  <Application>Microsoft Office PowerPoint</Application>
  <PresentationFormat>On-screen Show (4:3)</PresentationFormat>
  <Paragraphs>266</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PHLY Social Media</vt:lpstr>
      <vt:lpstr>Key Metrics Table</vt:lpstr>
      <vt:lpstr>Twitter Followers Change</vt:lpstr>
      <vt:lpstr>Average Interactions Per Tweet</vt:lpstr>
      <vt:lpstr>PHLY Twitter Mentions</vt:lpstr>
      <vt:lpstr>Facebook Impressions</vt:lpstr>
      <vt:lpstr>Overall Audience</vt:lpstr>
      <vt:lpstr>Key Metrics Table</vt:lpstr>
      <vt:lpstr>LinkedIn Followers Change</vt:lpstr>
      <vt:lpstr>Average Interactions Per LinkedIn Update</vt:lpstr>
      <vt:lpstr>Key Metrics Table</vt:lpstr>
      <vt:lpstr>Facebook Fans Change</vt:lpstr>
      <vt:lpstr>Average Interactions Per Facebook Post</vt:lpstr>
      <vt:lpstr>Own Posts Table</vt:lpstr>
      <vt:lpstr>Updates Table</vt:lpstr>
      <vt:lpstr>Own and Retweeted Tweets Table</vt:lpstr>
      <vt:lpstr>Mentions Table</vt:lpstr>
      <vt:lpstr>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2016-12-29T22:05:32Z</dcterms:created>
  <dcterms:modified xsi:type="dcterms:W3CDTF">2016-12-29T22:06:02Z</dcterms:modified>
</cp:coreProperties>
</file>