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9" r:id="rId61"/>
    <p:sldId id="320" r:id="rId62"/>
    <p:sldId id="321" r:id="rId63"/>
    <p:sldId id="322" r:id="rId64"/>
    <p:sldId id="323" r:id="rId65"/>
    <p:sldId id="325" r:id="rId66"/>
    <p:sldId id="326" r:id="rId67"/>
    <p:sldId id="327" r:id="rId68"/>
    <p:sldId id="328" r:id="rId69"/>
    <p:sldId id="330" r:id="rId70"/>
    <p:sldId id="331" r:id="rId71"/>
    <p:sldId id="332" r:id="rId72"/>
    <p:sldId id="333" r:id="rId73"/>
    <p:sldId id="335" r:id="rId74"/>
    <p:sldId id="336" r:id="rId75"/>
    <p:sldId id="337" r:id="rId76"/>
    <p:sldId id="338" r:id="rId77"/>
    <p:sldId id="339" r:id="rId78"/>
    <p:sldId id="340" r:id="rId79"/>
    <p:sldId id="341" r:id="rId80"/>
    <p:sldId id="342" r:id="rId81"/>
    <p:sldId id="343" r:id="rId82"/>
    <p:sldId id="344" r:id="rId83"/>
    <p:sldId id="345" r:id="rId84"/>
    <p:sldId id="346" r:id="rId85"/>
    <p:sldId id="347" r:id="rId86"/>
    <p:sldId id="348" r:id="rId87"/>
    <p:sldId id="349" r:id="rId88"/>
    <p:sldId id="350" r:id="rId89"/>
    <p:sldId id="351" r:id="rId90"/>
    <p:sldId id="352" r:id="rId91"/>
    <p:sldId id="353" r:id="rId92"/>
    <p:sldId id="354" r:id="rId93"/>
    <p:sldId id="355" r:id="rId94"/>
    <p:sldId id="356" r:id="rId95"/>
    <p:sldId id="357" r:id="rId96"/>
    <p:sldId id="358" r:id="rId97"/>
    <p:sldId id="359" r:id="rId98"/>
    <p:sldId id="360" r:id="rId99"/>
    <p:sldId id="361" r:id="rId100"/>
    <p:sldId id="363" r:id="rId101"/>
    <p:sldId id="364" r:id="rId102"/>
    <p:sldId id="365" r:id="rId103"/>
    <p:sldId id="366" r:id="rId104"/>
    <p:sldId id="367" r:id="rId105"/>
    <p:sldId id="368" r:id="rId106"/>
    <p:sldId id="369" r:id="rId107"/>
    <p:sldId id="370" r:id="rId108"/>
    <p:sldId id="371" r:id="rId109"/>
    <p:sldId id="372" r:id="rId110"/>
    <p:sldId id="373" r:id="rId111"/>
    <p:sldId id="374" r:id="rId112"/>
    <p:sldId id="375" r:id="rId113"/>
    <p:sldId id="376" r:id="rId114"/>
    <p:sldId id="377" r:id="rId115"/>
    <p:sldId id="378" r:id="rId116"/>
    <p:sldId id="379" r:id="rId117"/>
    <p:sldId id="380" r:id="rId118"/>
    <p:sldId id="381" r:id="rId119"/>
    <p:sldId id="382" r:id="rId120"/>
    <p:sldId id="383" r:id="rId121"/>
    <p:sldId id="384" r:id="rId122"/>
    <p:sldId id="385" r:id="rId123"/>
    <p:sldId id="386" r:id="rId124"/>
    <p:sldId id="387" r:id="rId125"/>
    <p:sldId id="388" r:id="rId126"/>
    <p:sldId id="389" r:id="rId127"/>
    <p:sldId id="391" r:id="rId128"/>
    <p:sldId id="392" r:id="rId129"/>
    <p:sldId id="393" r:id="rId130"/>
    <p:sldId id="394" r:id="rId131"/>
    <p:sldId id="395" r:id="rId132"/>
    <p:sldId id="396" r:id="rId133"/>
    <p:sldId id="397" r:id="rId134"/>
    <p:sldId id="398" r:id="rId135"/>
    <p:sldId id="399" r:id="rId136"/>
    <p:sldId id="400" r:id="rId137"/>
    <p:sldId id="401" r:id="rId138"/>
    <p:sldId id="402" r:id="rId139"/>
    <p:sldId id="403" r:id="rId140"/>
    <p:sldId id="404" r:id="rId141"/>
    <p:sldId id="405" r:id="rId142"/>
    <p:sldId id="406" r:id="rId143"/>
    <p:sldId id="407" r:id="rId144"/>
    <p:sldId id="409" r:id="rId145"/>
    <p:sldId id="410" r:id="rId146"/>
    <p:sldId id="411" r:id="rId1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8"/>
      <p:bold r:id="rId149"/>
      <p:italic r:id="rId150"/>
      <p:boldItalic r:id="rId1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font" Target="fonts/font2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font" Target="fonts/font3.fntdata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font" Target="fonts/font1.fntdata"/><Relationship Id="rId15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franklinandmarshallofficial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57745</c:v>
                </c:pt>
                <c:pt idx="1">
                  <c:v>57680</c:v>
                </c:pt>
                <c:pt idx="2">
                  <c:v>57511</c:v>
                </c:pt>
                <c:pt idx="3">
                  <c:v>57416</c:v>
                </c:pt>
                <c:pt idx="4">
                  <c:v>57306</c:v>
                </c:pt>
                <c:pt idx="5">
                  <c:v>57513</c:v>
                </c:pt>
                <c:pt idx="6">
                  <c:v>57547</c:v>
                </c:pt>
                <c:pt idx="7">
                  <c:v>57278</c:v>
                </c:pt>
                <c:pt idx="8">
                  <c:v>57635</c:v>
                </c:pt>
                <c:pt idx="9">
                  <c:v>57720</c:v>
                </c:pt>
                <c:pt idx="10">
                  <c:v>57817</c:v>
                </c:pt>
                <c:pt idx="11">
                  <c:v>57901</c:v>
                </c:pt>
                <c:pt idx="12">
                  <c:v>57819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77-47AE-9DE0-1B4111631A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122096"/>
        <c:axId val="379122424"/>
      </c:lineChart>
      <c:dateAx>
        <c:axId val="37912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22424"/>
        <c:crosses val="autoZero"/>
        <c:auto val="1"/>
        <c:lblOffset val="100"/>
        <c:baseTimeUnit val="months"/>
      </c:dateAx>
      <c:valAx>
        <c:axId val="37912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2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franklinandmarshallofficial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92432</c:v>
                </c:pt>
                <c:pt idx="1">
                  <c:v>1488138</c:v>
                </c:pt>
                <c:pt idx="2">
                  <c:v>829562</c:v>
                </c:pt>
                <c:pt idx="3">
                  <c:v>3584657</c:v>
                </c:pt>
                <c:pt idx="4">
                  <c:v>449922</c:v>
                </c:pt>
                <c:pt idx="5">
                  <c:v>613774</c:v>
                </c:pt>
                <c:pt idx="6">
                  <c:v>2453341</c:v>
                </c:pt>
                <c:pt idx="7">
                  <c:v>2654081</c:v>
                </c:pt>
                <c:pt idx="8">
                  <c:v>1165338</c:v>
                </c:pt>
                <c:pt idx="9">
                  <c:v>1303356</c:v>
                </c:pt>
                <c:pt idx="10">
                  <c:v>2527067</c:v>
                </c:pt>
                <c:pt idx="11">
                  <c:v>2512302</c:v>
                </c:pt>
                <c:pt idx="12">
                  <c:v>2100121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7D-4609-BE35-D7894C2A8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482456"/>
        <c:axId val="376480160"/>
      </c:lineChart>
      <c:dateAx>
        <c:axId val="376482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480160"/>
        <c:crosses val="autoZero"/>
        <c:auto val="1"/>
        <c:lblOffset val="100"/>
        <c:baseTimeUnit val="months"/>
      </c:dateAx>
      <c:valAx>
        <c:axId val="37648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48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franklinandmarshallofficial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28944</c:v>
                </c:pt>
                <c:pt idx="1">
                  <c:v>894977</c:v>
                </c:pt>
                <c:pt idx="2">
                  <c:v>551914</c:v>
                </c:pt>
                <c:pt idx="3">
                  <c:v>2043875</c:v>
                </c:pt>
                <c:pt idx="4">
                  <c:v>162094</c:v>
                </c:pt>
                <c:pt idx="5">
                  <c:v>245400</c:v>
                </c:pt>
                <c:pt idx="6">
                  <c:v>1432722</c:v>
                </c:pt>
                <c:pt idx="7">
                  <c:v>1221080</c:v>
                </c:pt>
                <c:pt idx="8">
                  <c:v>610621</c:v>
                </c:pt>
                <c:pt idx="9">
                  <c:v>707600</c:v>
                </c:pt>
                <c:pt idx="10">
                  <c:v>1341788</c:v>
                </c:pt>
                <c:pt idx="11">
                  <c:v>1232447</c:v>
                </c:pt>
                <c:pt idx="12">
                  <c:v>1046884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38-44B2-92A5-D31ACB741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577744"/>
        <c:axId val="376478192"/>
      </c:lineChart>
      <c:dateAx>
        <c:axId val="37957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478192"/>
        <c:crosses val="autoZero"/>
        <c:auto val="1"/>
        <c:lblOffset val="100"/>
        <c:baseTimeUnit val="months"/>
      </c:dateAx>
      <c:valAx>
        <c:axId val="37647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57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631099</c:v>
                </c:pt>
                <c:pt idx="1">
                  <c:v>630505</c:v>
                </c:pt>
                <c:pt idx="2">
                  <c:v>629956</c:v>
                </c:pt>
                <c:pt idx="3">
                  <c:v>630626</c:v>
                </c:pt>
                <c:pt idx="4">
                  <c:v>630282</c:v>
                </c:pt>
                <c:pt idx="5">
                  <c:v>631075</c:v>
                </c:pt>
                <c:pt idx="6">
                  <c:v>631762</c:v>
                </c:pt>
                <c:pt idx="7">
                  <c:v>631977</c:v>
                </c:pt>
                <c:pt idx="8">
                  <c:v>631905</c:v>
                </c:pt>
                <c:pt idx="9">
                  <c:v>631815</c:v>
                </c:pt>
                <c:pt idx="10">
                  <c:v>632124</c:v>
                </c:pt>
                <c:pt idx="11">
                  <c:v>632278</c:v>
                </c:pt>
                <c:pt idx="12">
                  <c:v>632240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2A-4576-B3F1-4E20755A9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922192"/>
        <c:axId val="50915960"/>
      </c:lineChart>
      <c:dateAx>
        <c:axId val="50922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15960"/>
        <c:crosses val="autoZero"/>
        <c:auto val="1"/>
        <c:lblOffset val="100"/>
        <c:baseTimeUnit val="months"/>
      </c:dateAx>
      <c:valAx>
        <c:axId val="5091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2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310096</c:v>
                </c:pt>
                <c:pt idx="1">
                  <c:v>1796214</c:v>
                </c:pt>
                <c:pt idx="2">
                  <c:v>1178601</c:v>
                </c:pt>
                <c:pt idx="3">
                  <c:v>4640047</c:v>
                </c:pt>
                <c:pt idx="4">
                  <c:v>1615483</c:v>
                </c:pt>
                <c:pt idx="5">
                  <c:v>2543273</c:v>
                </c:pt>
                <c:pt idx="6">
                  <c:v>3743671</c:v>
                </c:pt>
                <c:pt idx="7">
                  <c:v>2934135</c:v>
                </c:pt>
                <c:pt idx="8">
                  <c:v>983200</c:v>
                </c:pt>
                <c:pt idx="9">
                  <c:v>1025633</c:v>
                </c:pt>
                <c:pt idx="10">
                  <c:v>1776205</c:v>
                </c:pt>
                <c:pt idx="11">
                  <c:v>1842940</c:v>
                </c:pt>
                <c:pt idx="12">
                  <c:v>1772760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CE-440D-876D-EF31C0C9A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920224"/>
        <c:axId val="50919240"/>
      </c:lineChart>
      <c:dateAx>
        <c:axId val="5092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19240"/>
        <c:crosses val="autoZero"/>
        <c:auto val="1"/>
        <c:lblOffset val="100"/>
        <c:baseTimeUnit val="months"/>
      </c:dateAx>
      <c:valAx>
        <c:axId val="5091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2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133245</c:v>
                </c:pt>
                <c:pt idx="1">
                  <c:v>1005687</c:v>
                </c:pt>
                <c:pt idx="2">
                  <c:v>706311</c:v>
                </c:pt>
                <c:pt idx="3">
                  <c:v>2269003</c:v>
                </c:pt>
                <c:pt idx="4">
                  <c:v>478505</c:v>
                </c:pt>
                <c:pt idx="5">
                  <c:v>745891</c:v>
                </c:pt>
                <c:pt idx="6">
                  <c:v>1952569</c:v>
                </c:pt>
                <c:pt idx="7">
                  <c:v>1449237</c:v>
                </c:pt>
                <c:pt idx="8">
                  <c:v>346420</c:v>
                </c:pt>
                <c:pt idx="9">
                  <c:v>417444</c:v>
                </c:pt>
                <c:pt idx="10">
                  <c:v>645148</c:v>
                </c:pt>
                <c:pt idx="11">
                  <c:v>686855</c:v>
                </c:pt>
                <c:pt idx="12">
                  <c:v>657864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19-4A46-83AB-01CD8CB5B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90752"/>
        <c:axId val="382592064"/>
      </c:lineChart>
      <c:dateAx>
        <c:axId val="382590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92064"/>
        <c:crosses val="autoZero"/>
        <c:auto val="1"/>
        <c:lblOffset val="100"/>
        <c:baseTimeUnit val="months"/>
      </c:dateAx>
      <c:valAx>
        <c:axId val="38259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9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Franklin &amp; Marshall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391447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79-4516-AE19-9727717AF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629384"/>
        <c:axId val="241626432"/>
      </c:lineChart>
      <c:catAx>
        <c:axId val="24162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26432"/>
        <c:crosses val="autoZero"/>
        <c:auto val="1"/>
        <c:lblAlgn val="ctr"/>
        <c:lblOffset val="100"/>
        <c:noMultiLvlLbl val="0"/>
      </c:catAx>
      <c:valAx>
        <c:axId val="24162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2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102</c:v>
                </c:pt>
                <c:pt idx="1">
                  <c:v>62882</c:v>
                </c:pt>
                <c:pt idx="2">
                  <c:v>226666</c:v>
                </c:pt>
                <c:pt idx="3">
                  <c:v>44179</c:v>
                </c:pt>
                <c:pt idx="4">
                  <c:v>8861</c:v>
                </c:pt>
                <c:pt idx="5">
                  <c:v>1858</c:v>
                </c:pt>
                <c:pt idx="6">
                  <c:v>2868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D9-4378-B7B0-6248A30511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102</c:v>
                </c:pt>
                <c:pt idx="1">
                  <c:v>70668</c:v>
                </c:pt>
                <c:pt idx="2">
                  <c:v>179611</c:v>
                </c:pt>
                <c:pt idx="3">
                  <c:v>22033</c:v>
                </c:pt>
                <c:pt idx="4">
                  <c:v>7160</c:v>
                </c:pt>
                <c:pt idx="5">
                  <c:v>1495</c:v>
                </c:pt>
                <c:pt idx="6">
                  <c:v>1604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D9-4378-B7B0-6248A305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624464"/>
        <c:axId val="241629712"/>
      </c:barChart>
      <c:catAx>
        <c:axId val="24162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29712"/>
        <c:crosses val="autoZero"/>
        <c:auto val="1"/>
        <c:lblAlgn val="ctr"/>
        <c:lblOffset val="100"/>
        <c:noMultiLvlLbl val="0"/>
      </c:catAx>
      <c:valAx>
        <c:axId val="24162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2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 Organic Impressions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279812</c:v>
                </c:pt>
                <c:pt idx="1">
                  <c:v>277816</c:v>
                </c:pt>
                <c:pt idx="2">
                  <c:v>131837</c:v>
                </c:pt>
                <c:pt idx="3">
                  <c:v>251335</c:v>
                </c:pt>
                <c:pt idx="4">
                  <c:v>154485</c:v>
                </c:pt>
                <c:pt idx="5">
                  <c:v>356493</c:v>
                </c:pt>
                <c:pt idx="6">
                  <c:v>215410</c:v>
                </c:pt>
                <c:pt idx="7">
                  <c:v>154567</c:v>
                </c:pt>
                <c:pt idx="8">
                  <c:v>211301</c:v>
                </c:pt>
                <c:pt idx="9">
                  <c:v>214384</c:v>
                </c:pt>
                <c:pt idx="10">
                  <c:v>248241</c:v>
                </c:pt>
                <c:pt idx="11">
                  <c:v>209442</c:v>
                </c:pt>
                <c:pt idx="12">
                  <c:v>222858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0E-4A14-82BD-974C7ABCFB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Franklin &amp; Marshall Paid Impressions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29333</c:v>
                </c:pt>
                <c:pt idx="1">
                  <c:v>1517287</c:v>
                </c:pt>
                <c:pt idx="2">
                  <c:v>1045824</c:v>
                </c:pt>
                <c:pt idx="3">
                  <c:v>4387265</c:v>
                </c:pt>
                <c:pt idx="4">
                  <c:v>1459616</c:v>
                </c:pt>
                <c:pt idx="5">
                  <c:v>2183748</c:v>
                </c:pt>
                <c:pt idx="6">
                  <c:v>3525596</c:v>
                </c:pt>
                <c:pt idx="7">
                  <c:v>2776434</c:v>
                </c:pt>
                <c:pt idx="8">
                  <c:v>770097</c:v>
                </c:pt>
                <c:pt idx="9">
                  <c:v>809054</c:v>
                </c:pt>
                <c:pt idx="10">
                  <c:v>1525416</c:v>
                </c:pt>
                <c:pt idx="11">
                  <c:v>1633088</c:v>
                </c:pt>
                <c:pt idx="12">
                  <c:v>1549736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0E-4A14-82BD-974C7ABCFB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Franklin &amp; Marshall Viral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629</c:v>
                </c:pt>
                <c:pt idx="1">
                  <c:v>615</c:v>
                </c:pt>
                <c:pt idx="2">
                  <c:v>492</c:v>
                </c:pt>
                <c:pt idx="3">
                  <c:v>591</c:v>
                </c:pt>
                <c:pt idx="4">
                  <c:v>696</c:v>
                </c:pt>
                <c:pt idx="5">
                  <c:v>870</c:v>
                </c:pt>
                <c:pt idx="6">
                  <c:v>969</c:v>
                </c:pt>
                <c:pt idx="7">
                  <c:v>913</c:v>
                </c:pt>
                <c:pt idx="8">
                  <c:v>1007</c:v>
                </c:pt>
                <c:pt idx="9">
                  <c:v>899</c:v>
                </c:pt>
                <c:pt idx="10">
                  <c:v>1262</c:v>
                </c:pt>
                <c:pt idx="11">
                  <c:v>2725</c:v>
                </c:pt>
                <c:pt idx="12">
                  <c:v>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0E-4A14-82BD-974C7ABCF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73904"/>
        <c:axId val="276016136"/>
      </c:lineChart>
      <c:dateAx>
        <c:axId val="25107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16136"/>
        <c:crosses val="autoZero"/>
        <c:auto val="1"/>
        <c:lblOffset val="100"/>
        <c:baseTimeUnit val="months"/>
      </c:dateAx>
      <c:valAx>
        <c:axId val="27601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108416</c:v>
                </c:pt>
                <c:pt idx="1">
                  <c:v>54036</c:v>
                </c:pt>
                <c:pt idx="2">
                  <c:v>35376</c:v>
                </c:pt>
                <c:pt idx="3">
                  <c:v>49734</c:v>
                </c:pt>
                <c:pt idx="4">
                  <c:v>37727</c:v>
                </c:pt>
                <c:pt idx="5">
                  <c:v>56743</c:v>
                </c:pt>
                <c:pt idx="6">
                  <c:v>44650</c:v>
                </c:pt>
                <c:pt idx="7">
                  <c:v>42268</c:v>
                </c:pt>
                <c:pt idx="8">
                  <c:v>43340</c:v>
                </c:pt>
                <c:pt idx="9">
                  <c:v>45060</c:v>
                </c:pt>
                <c:pt idx="10">
                  <c:v>41247</c:v>
                </c:pt>
                <c:pt idx="11">
                  <c:v>47075</c:v>
                </c:pt>
                <c:pt idx="12">
                  <c:v>44607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73-42AB-8091-72E4E7BD4E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Franklin &amp; Marshall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26661</c:v>
                </c:pt>
                <c:pt idx="1">
                  <c:v>967444</c:v>
                </c:pt>
                <c:pt idx="2">
                  <c:v>675420</c:v>
                </c:pt>
                <c:pt idx="3">
                  <c:v>2246216</c:v>
                </c:pt>
                <c:pt idx="4">
                  <c:v>446248</c:v>
                </c:pt>
                <c:pt idx="5">
                  <c:v>685754</c:v>
                </c:pt>
                <c:pt idx="6">
                  <c:v>1910515</c:v>
                </c:pt>
                <c:pt idx="7">
                  <c:v>1425943</c:v>
                </c:pt>
                <c:pt idx="8">
                  <c:v>307935</c:v>
                </c:pt>
                <c:pt idx="9">
                  <c:v>371751</c:v>
                </c:pt>
                <c:pt idx="10">
                  <c:v>606513</c:v>
                </c:pt>
                <c:pt idx="11">
                  <c:v>636657</c:v>
                </c:pt>
                <c:pt idx="12">
                  <c:v>616030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73-42AB-8091-72E4E7BD4E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Franklin &amp; Marshall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315</c:v>
                </c:pt>
                <c:pt idx="1">
                  <c:v>355</c:v>
                </c:pt>
                <c:pt idx="2">
                  <c:v>277</c:v>
                </c:pt>
                <c:pt idx="3">
                  <c:v>404</c:v>
                </c:pt>
                <c:pt idx="4">
                  <c:v>488</c:v>
                </c:pt>
                <c:pt idx="5">
                  <c:v>615</c:v>
                </c:pt>
                <c:pt idx="6">
                  <c:v>429</c:v>
                </c:pt>
                <c:pt idx="7">
                  <c:v>730</c:v>
                </c:pt>
                <c:pt idx="8">
                  <c:v>801</c:v>
                </c:pt>
                <c:pt idx="9">
                  <c:v>548</c:v>
                </c:pt>
                <c:pt idx="10">
                  <c:v>733</c:v>
                </c:pt>
                <c:pt idx="11">
                  <c:v>1632</c:v>
                </c:pt>
                <c:pt idx="12">
                  <c:v>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73-42AB-8091-72E4E7BD4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06624"/>
        <c:axId val="276015808"/>
      </c:lineChart>
      <c:dateAx>
        <c:axId val="276006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15808"/>
        <c:crosses val="autoZero"/>
        <c:auto val="1"/>
        <c:lblOffset val="100"/>
        <c:baseTimeUnit val="months"/>
      </c:dateAx>
      <c:valAx>
        <c:axId val="27601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0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1646</c:v>
                </c:pt>
                <c:pt idx="1">
                  <c:v>4307</c:v>
                </c:pt>
                <c:pt idx="2">
                  <c:v>5204</c:v>
                </c:pt>
                <c:pt idx="3">
                  <c:v>17261</c:v>
                </c:pt>
                <c:pt idx="4">
                  <c:v>19876</c:v>
                </c:pt>
                <c:pt idx="5">
                  <c:v>29528</c:v>
                </c:pt>
                <c:pt idx="6">
                  <c:v>20650</c:v>
                </c:pt>
                <c:pt idx="7">
                  <c:v>24957</c:v>
                </c:pt>
                <c:pt idx="8">
                  <c:v>17311</c:v>
                </c:pt>
                <c:pt idx="9">
                  <c:v>21655</c:v>
                </c:pt>
                <c:pt idx="10">
                  <c:v>41594</c:v>
                </c:pt>
                <c:pt idx="11">
                  <c:v>43722</c:v>
                </c:pt>
                <c:pt idx="12">
                  <c:v>25224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09-4C5B-B2D8-4996370D5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06952"/>
        <c:axId val="276014496"/>
      </c:lineChart>
      <c:dateAx>
        <c:axId val="276006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14496"/>
        <c:crosses val="autoZero"/>
        <c:auto val="1"/>
        <c:lblOffset val="100"/>
        <c:baseTimeUnit val="months"/>
      </c:dateAx>
      <c:valAx>
        <c:axId val="27601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0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1.23531839843897</c:v>
                </c:pt>
                <c:pt idx="1">
                  <c:v>0.42826446001589002</c:v>
                </c:pt>
                <c:pt idx="2">
                  <c:v>0.73678592008336297</c:v>
                </c:pt>
                <c:pt idx="3">
                  <c:v>0.76073059400979204</c:v>
                </c:pt>
                <c:pt idx="4">
                  <c:v>4.1537705980083803</c:v>
                </c:pt>
                <c:pt idx="5">
                  <c:v>3.9587553677414</c:v>
                </c:pt>
                <c:pt idx="6">
                  <c:v>1.0575810637165699</c:v>
                </c:pt>
                <c:pt idx="7">
                  <c:v>1.7220785834201</c:v>
                </c:pt>
                <c:pt idx="8">
                  <c:v>4.9971133306391096</c:v>
                </c:pt>
                <c:pt idx="9">
                  <c:v>5.1875221586607996</c:v>
                </c:pt>
                <c:pt idx="10">
                  <c:v>6.4472028123779301</c:v>
                </c:pt>
                <c:pt idx="11">
                  <c:v>6.3655356661886398</c:v>
                </c:pt>
                <c:pt idx="12">
                  <c:v>3.8342271350917501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DD-4722-A1C0-0C937E539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22368"/>
        <c:axId val="276020072"/>
      </c:lineChart>
      <c:dateAx>
        <c:axId val="276022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20072"/>
        <c:crosses val="autoZero"/>
        <c:auto val="1"/>
        <c:lblOffset val="100"/>
        <c:baseTimeUnit val="months"/>
      </c:dateAx>
      <c:valAx>
        <c:axId val="27602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2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4.3098247671614501E-3</c:v>
                </c:pt>
                <c:pt idx="1">
                  <c:v>2.6897840419859501E-3</c:v>
                </c:pt>
                <c:pt idx="2">
                  <c:v>2.24147262802555E-3</c:v>
                </c:pt>
                <c:pt idx="3">
                  <c:v>4.9864864996669199E-3</c:v>
                </c:pt>
                <c:pt idx="4">
                  <c:v>1.8580689112985001E-2</c:v>
                </c:pt>
                <c:pt idx="5">
                  <c:v>2.0294202517115299E-2</c:v>
                </c:pt>
                <c:pt idx="6">
                  <c:v>1.5202839130207599E-2</c:v>
                </c:pt>
                <c:pt idx="7">
                  <c:v>3.1240867749718602E-2</c:v>
                </c:pt>
                <c:pt idx="8">
                  <c:v>1.7612115967324499E-2</c:v>
                </c:pt>
                <c:pt idx="9">
                  <c:v>2.6646255318599901E-2</c:v>
                </c:pt>
                <c:pt idx="10">
                  <c:v>1.7343245961914201E-2</c:v>
                </c:pt>
                <c:pt idx="11">
                  <c:v>2.50261789404643E-2</c:v>
                </c:pt>
                <c:pt idx="12">
                  <c:v>1.1165321082055601E-2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8D-43B8-82FB-1436C346A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17776"/>
        <c:axId val="276024992"/>
      </c:lineChart>
      <c:dateAx>
        <c:axId val="27601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24992"/>
        <c:crosses val="autoZero"/>
        <c:auto val="1"/>
        <c:lblOffset val="100"/>
        <c:baseTimeUnit val="months"/>
      </c:dateAx>
      <c:valAx>
        <c:axId val="27602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1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27</c:v>
                </c:pt>
                <c:pt idx="1">
                  <c:v>17</c:v>
                </c:pt>
                <c:pt idx="2">
                  <c:v>14</c:v>
                </c:pt>
                <c:pt idx="3">
                  <c:v>31</c:v>
                </c:pt>
                <c:pt idx="4">
                  <c:v>117</c:v>
                </c:pt>
                <c:pt idx="5">
                  <c:v>128</c:v>
                </c:pt>
                <c:pt idx="6">
                  <c:v>96</c:v>
                </c:pt>
                <c:pt idx="7">
                  <c:v>197</c:v>
                </c:pt>
                <c:pt idx="8">
                  <c:v>111</c:v>
                </c:pt>
                <c:pt idx="9">
                  <c:v>168</c:v>
                </c:pt>
                <c:pt idx="10">
                  <c:v>109</c:v>
                </c:pt>
                <c:pt idx="11">
                  <c:v>158</c:v>
                </c:pt>
                <c:pt idx="12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70-4777-BA3D-007ACC9D8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20728"/>
        <c:axId val="276021056"/>
      </c:lineChart>
      <c:dateAx>
        <c:axId val="276020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21056"/>
        <c:crosses val="autoZero"/>
        <c:auto val="1"/>
        <c:lblOffset val="100"/>
        <c:baseTimeUnit val="months"/>
      </c:dateAx>
      <c:valAx>
        <c:axId val="27602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2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franklinandmarshallofficial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0.33379999999999999</c:v>
                </c:pt>
                <c:pt idx="1">
                  <c:v>0.22789999999999999</c:v>
                </c:pt>
                <c:pt idx="2">
                  <c:v>0.1227</c:v>
                </c:pt>
                <c:pt idx="3">
                  <c:v>0.16059999999999999</c:v>
                </c:pt>
                <c:pt idx="4">
                  <c:v>0.1741</c:v>
                </c:pt>
                <c:pt idx="5">
                  <c:v>0.15709999999999999</c:v>
                </c:pt>
                <c:pt idx="6">
                  <c:v>0.11650000000000001</c:v>
                </c:pt>
                <c:pt idx="7">
                  <c:v>0.14549999999999999</c:v>
                </c:pt>
                <c:pt idx="8">
                  <c:v>0.20150000000000001</c:v>
                </c:pt>
                <c:pt idx="9">
                  <c:v>0.1235</c:v>
                </c:pt>
                <c:pt idx="10">
                  <c:v>0.13569999999999999</c:v>
                </c:pt>
                <c:pt idx="11">
                  <c:v>0.19570000000000001</c:v>
                </c:pt>
                <c:pt idx="12">
                  <c:v>0.1239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39-46CC-8D68-AB30A02D0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0667120"/>
        <c:axId val="650667776"/>
      </c:lineChart>
      <c:dateAx>
        <c:axId val="650667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67776"/>
        <c:crosses val="autoZero"/>
        <c:auto val="1"/>
        <c:lblOffset val="100"/>
        <c:baseTimeUnit val="months"/>
      </c:dateAx>
      <c:valAx>
        <c:axId val="65066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6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0.59806602266771203</c:v>
                </c:pt>
                <c:pt idx="1">
                  <c:v>0.97196695548191103</c:v>
                </c:pt>
                <c:pt idx="2">
                  <c:v>2.0397065415171398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46-4120-AD96-F249C5433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659576"/>
        <c:axId val="650650720"/>
      </c:barChart>
      <c:catAx>
        <c:axId val="650659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50720"/>
        <c:crosses val="autoZero"/>
        <c:auto val="1"/>
        <c:lblAlgn val="ctr"/>
        <c:lblOffset val="100"/>
        <c:noMultiLvlLbl val="0"/>
      </c:catAx>
      <c:valAx>
        <c:axId val="65065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5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franklinandmarshallofficial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-7</c:v>
                </c:pt>
                <c:pt idx="1">
                  <c:v>7</c:v>
                </c:pt>
                <c:pt idx="2">
                  <c:v>-1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AA-4920-8644-B7D2F4F77C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716648"/>
        <c:axId val="650716320"/>
      </c:barChart>
      <c:catAx>
        <c:axId val="65071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16320"/>
        <c:crosses val="autoZero"/>
        <c:auto val="1"/>
        <c:lblAlgn val="ctr"/>
        <c:lblOffset val="100"/>
        <c:noMultiLvlLbl val="0"/>
      </c:catAx>
      <c:valAx>
        <c:axId val="65071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1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&amp; Marshall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32</c:v>
                </c:pt>
                <c:pt idx="1">
                  <c:v>19</c:v>
                </c:pt>
                <c:pt idx="2">
                  <c:v>324</c:v>
                </c:pt>
                <c:pt idx="3">
                  <c:v>3862</c:v>
                </c:pt>
                <c:pt idx="4">
                  <c:v>565</c:v>
                </c:pt>
                <c:pt idx="5">
                  <c:v>198</c:v>
                </c:pt>
                <c:pt idx="6">
                  <c:v>54568</c:v>
                </c:pt>
                <c:pt idx="7">
                  <c:v>815</c:v>
                </c:pt>
                <c:pt idx="8">
                  <c:v>11041</c:v>
                </c:pt>
                <c:pt idx="9">
                  <c:v>14042</c:v>
                </c:pt>
                <c:pt idx="10">
                  <c:v>130</c:v>
                </c:pt>
                <c:pt idx="11">
                  <c:v>27195</c:v>
                </c:pt>
                <c:pt idx="12">
                  <c:v>50285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43-4F15-B3C1-28F341434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89028264"/>
        <c:axId val="889028592"/>
      </c:lineChart>
      <c:dateAx>
        <c:axId val="889028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028592"/>
        <c:crosses val="autoZero"/>
        <c:auto val="1"/>
        <c:lblOffset val="100"/>
        <c:baseTimeUnit val="months"/>
      </c:dateAx>
      <c:valAx>
        <c:axId val="88902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02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57819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BD-403F-AED9-63BB44613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1F-4926-9FD1-65A780E575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1F-4926-9FD1-65A780E575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1F-4926-9FD1-65A780E575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1F-4926-9FD1-65A780E575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1F-4926-9FD1-65A780E575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1F-4926-9FD1-65A780E5756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21F-4926-9FD1-65A780E5756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21F-4926-9FD1-65A780E5756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21F-4926-9FD1-65A780E5756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21F-4926-9FD1-65A780E5756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1374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21F-4926-9FD1-65A780E57564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1105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21F-4926-9FD1-65A780E57564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21F-4926-9FD1-65A780E57564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21F-4926-9FD1-65A780E57564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21F-4926-9FD1-65A780E57564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21F-4926-9FD1-65A780E57564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21F-4926-9FD1-65A780E57564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21F-4926-9FD1-65A780E57564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21F-4926-9FD1-65A780E57564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21F-4926-9FD1-65A780E57564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21F-4926-9FD1-65A780E57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9050568"/>
        <c:axId val="889053192"/>
      </c:barChart>
      <c:catAx>
        <c:axId val="88905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053192"/>
        <c:crosses val="autoZero"/>
        <c:auto val="1"/>
        <c:lblAlgn val="ctr"/>
        <c:lblOffset val="100"/>
        <c:noMultiLvlLbl val="0"/>
      </c:catAx>
      <c:valAx>
        <c:axId val="88905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05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79-47F2-B59D-0833731DE5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79-47F2-B59D-0833731DE5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79-47F2-B59D-0833731DE5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79-47F2-B59D-0833731DE5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79-47F2-B59D-0833731DE5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79-47F2-B59D-0833731DE55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79-47F2-B59D-0833731DE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9046632"/>
        <c:axId val="889046960"/>
      </c:barChart>
      <c:catAx>
        <c:axId val="88904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046960"/>
        <c:crosses val="autoZero"/>
        <c:auto val="1"/>
        <c:lblAlgn val="ctr"/>
        <c:lblOffset val="100"/>
        <c:noMultiLvlLbl val="0"/>
      </c:catAx>
      <c:valAx>
        <c:axId val="88904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04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franklinandmarshallofficial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0.33379999999999999</c:v>
                </c:pt>
                <c:pt idx="1">
                  <c:v>0.22789999999999999</c:v>
                </c:pt>
                <c:pt idx="2">
                  <c:v>0.1227</c:v>
                </c:pt>
                <c:pt idx="3">
                  <c:v>0.16059999999999999</c:v>
                </c:pt>
                <c:pt idx="4">
                  <c:v>0.1741</c:v>
                </c:pt>
                <c:pt idx="5">
                  <c:v>0.15709999999999999</c:v>
                </c:pt>
                <c:pt idx="6">
                  <c:v>0.11650000000000001</c:v>
                </c:pt>
                <c:pt idx="7">
                  <c:v>0.14549999999999999</c:v>
                </c:pt>
                <c:pt idx="8">
                  <c:v>0.20150000000000001</c:v>
                </c:pt>
                <c:pt idx="9">
                  <c:v>0.1235</c:v>
                </c:pt>
                <c:pt idx="10">
                  <c:v>0.13569999999999999</c:v>
                </c:pt>
                <c:pt idx="11">
                  <c:v>0.19570000000000001</c:v>
                </c:pt>
                <c:pt idx="12">
                  <c:v>0.1239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9F-4204-B818-63251DDE5B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89105344"/>
        <c:axId val="889098784"/>
      </c:lineChart>
      <c:dateAx>
        <c:axId val="889105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098784"/>
        <c:crosses val="autoZero"/>
        <c:auto val="1"/>
        <c:lblOffset val="100"/>
        <c:baseTimeUnit val="months"/>
      </c:dateAx>
      <c:valAx>
        <c:axId val="88909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10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franklinandmarshallofficial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44621</c:v>
                </c:pt>
                <c:pt idx="1">
                  <c:v>44652</c:v>
                </c:pt>
                <c:pt idx="2">
                  <c:v>44682</c:v>
                </c:pt>
                <c:pt idx="3">
                  <c:v>44713</c:v>
                </c:pt>
                <c:pt idx="4">
                  <c:v>44743</c:v>
                </c:pt>
                <c:pt idx="5">
                  <c:v>44774</c:v>
                </c:pt>
                <c:pt idx="6">
                  <c:v>44805</c:v>
                </c:pt>
                <c:pt idx="7">
                  <c:v>44835</c:v>
                </c:pt>
                <c:pt idx="8">
                  <c:v>44866</c:v>
                </c:pt>
                <c:pt idx="9">
                  <c:v>44896</c:v>
                </c:pt>
                <c:pt idx="10">
                  <c:v>44927</c:v>
                </c:pt>
                <c:pt idx="11">
                  <c:v>44958</c:v>
                </c:pt>
                <c:pt idx="12">
                  <c:v>44986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28944</c:v>
                </c:pt>
                <c:pt idx="1">
                  <c:v>894977</c:v>
                </c:pt>
                <c:pt idx="2">
                  <c:v>551914</c:v>
                </c:pt>
                <c:pt idx="3">
                  <c:v>2043875</c:v>
                </c:pt>
                <c:pt idx="4">
                  <c:v>162094</c:v>
                </c:pt>
                <c:pt idx="5">
                  <c:v>245400</c:v>
                </c:pt>
                <c:pt idx="6">
                  <c:v>1432722</c:v>
                </c:pt>
                <c:pt idx="7">
                  <c:v>1221080</c:v>
                </c:pt>
                <c:pt idx="8">
                  <c:v>610621</c:v>
                </c:pt>
                <c:pt idx="9">
                  <c:v>707600</c:v>
                </c:pt>
                <c:pt idx="10">
                  <c:v>1341788</c:v>
                </c:pt>
                <c:pt idx="11">
                  <c:v>1232447</c:v>
                </c:pt>
                <c:pt idx="12">
                  <c:v>1046884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30-4C75-918A-9454EC188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89100096"/>
        <c:axId val="889101080"/>
      </c:lineChart>
      <c:dateAx>
        <c:axId val="88910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101080"/>
        <c:crosses val="autoZero"/>
        <c:auto val="1"/>
        <c:lblOffset val="100"/>
        <c:baseTimeUnit val="months"/>
      </c:dateAx>
      <c:valAx>
        <c:axId val="88910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10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 &amp; Marshall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E4-4027-8AE2-7BF3E3AD6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9107640"/>
        <c:axId val="889104360"/>
      </c:barChart>
      <c:catAx>
        <c:axId val="88910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104360"/>
        <c:crosses val="autoZero"/>
        <c:auto val="1"/>
        <c:lblAlgn val="ctr"/>
        <c:lblOffset val="100"/>
        <c:noMultiLvlLbl val="0"/>
      </c:catAx>
      <c:valAx>
        <c:axId val="88910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10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39</c:v>
                </c:pt>
                <c:pt idx="1">
                  <c:v>119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B8-4786-80F5-D19B572CE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 &amp; Marshall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391447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A-41B1-B0C0-14BC1E0F8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9112232"/>
        <c:axId val="889111576"/>
      </c:barChart>
      <c:catAx>
        <c:axId val="88911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111576"/>
        <c:crosses val="autoZero"/>
        <c:auto val="1"/>
        <c:lblAlgn val="ctr"/>
        <c:lblOffset val="100"/>
        <c:noMultiLvlLbl val="0"/>
      </c:catAx>
      <c:valAx>
        <c:axId val="88911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11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34-4012-8A49-BFF3B3055A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34-4012-8A49-BFF3B3055A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34-4012-8A49-BFF3B3055A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34-4012-8A49-BFF3B3055A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9116496"/>
        <c:axId val="889117808"/>
      </c:barChart>
      <c:catAx>
        <c:axId val="88911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117808"/>
        <c:crosses val="autoZero"/>
        <c:auto val="1"/>
        <c:lblAlgn val="ctr"/>
        <c:lblOffset val="100"/>
        <c:noMultiLvlLbl val="0"/>
      </c:catAx>
      <c:valAx>
        <c:axId val="88911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11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00-49DE-9DC3-1377971ECC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00-49DE-9DC3-1377971ECC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00-49DE-9DC3-1377971ECC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franklinandmarshallofficial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00-49DE-9DC3-1377971EC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8423872"/>
        <c:axId val="758430432"/>
      </c:barChart>
      <c:catAx>
        <c:axId val="75842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430432"/>
        <c:crosses val="autoZero"/>
        <c:auto val="1"/>
        <c:lblAlgn val="ctr"/>
        <c:lblOffset val="100"/>
        <c:noMultiLvlLbl val="0"/>
      </c:catAx>
      <c:valAx>
        <c:axId val="75843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42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23C11-43D3-48CE-8F50-6A21A4E16E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 Social - new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5DAAB-1334-45AA-8570-06216DDCB6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FILOBLU SRl</a:t>
            </a:r>
          </a:p>
        </p:txBody>
      </p:sp>
    </p:spTree>
    <p:extLst>
      <p:ext uri="{BB962C8B-B14F-4D97-AF65-F5344CB8AC3E}">
        <p14:creationId xmlns:p14="http://schemas.microsoft.com/office/powerpoint/2010/main" val="489593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8CC84-BE58-4395-B86A-957BE2105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D8E8D6-AEE8-41A9-AE88-A3B97BEF68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661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BABAA-3EA9-4472-BD6D-8810C15E6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46C3-3A7F-4C78-A852-FA3072DF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360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AFB3C-B004-4DF5-9BB1-8B34179C5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C73765-3A42-4148-8257-2E46BD68F3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623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FD5C1-96CB-414F-97F7-BCE42550C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4EFC5-6B36-4136-8D70-8913A4BA7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3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95094-2DE8-42EA-8E1C-B636E3F3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523F3A-24CA-4242-8B04-C7AC02D775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699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97251-DDCA-4E91-A99E-A753ABC67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AC9CC-86F7-4E58-8A73-88E9E928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920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5C4EB-1CDE-4CE7-B390-3B0CA77D6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6D7510-4C20-4B33-A922-8294C6F243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4487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6DEEB-2783-41CB-A267-9BE86BCC4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DB85F-4BAA-4791-A181-A08C02A7B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001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60292-7E0C-4C62-BFEF-9B231F10B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509897-930C-4A6E-9C27-19765FB2A3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2196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11E04-B2C0-479D-85C9-13D52D16D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DB1DD-EEB4-4D8E-919D-1197591CE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28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FC0D2-7DEB-4CC8-A6EA-9EB84A3D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6E78AD-3D5D-42E6-BD70-22A069A8BA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0614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241DB-5A76-4999-804A-5E2FBA39E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07F98-1573-4AA0-9895-5FAF46A8B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457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6AA08-E118-4E1E-BDBB-DF1A0513B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4CF17-AD48-4735-8F59-064A87F214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1694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6037879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300324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96888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96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727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124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759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375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4395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218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280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40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- 2023-03-31 16:49:36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https://quintly-image-storage.s3.amazonaws.com/131ab6a45d8f757c2f86f1f97a8a4b6c/638c9e23ce56062c4060a5778dd8f1c1.jpg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46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- 2023-03-31 15:31:30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https://quintly-image-storage.s3.amazonaws.com/131ab6a45d8f757c2f86f1f97a8a4b6c/5bc29854742dfdd09f2ad83752fee192.jpg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953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E2FEC-BE81-48E7-831E-74B13AF1F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22428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818DC-80C8-446A-8C27-79481BA06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67ACA7-BFF0-465F-9AA1-53246EEA64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6645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8764545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4307985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73613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441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897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715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669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900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7945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4480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2340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52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- 2023-03-28 10:30:49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https://quintly-image-storage.s3.amazonaws.com/131ab6a45d8f757c2f86f1f97a8a4b6c/8d51138514bbca47258f3433ab30d694.jpg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3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- 2023-03-24 10:30:45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https://quintly-image-storage.s3.amazonaws.com/131ab6a45d8f757c2f86f1f97a8a4b6c/3a603a16ae415167f77bffcfbaf862f7.jpg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66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678C2-D125-4C57-A7DF-C9CBF2B2C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575543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FB5F7-0EC8-4CAD-8DF9-24BECAD35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8547BD-72EF-4DFC-AC6B-A6F8EE2B18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9793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9933423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8917416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31098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3935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509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0793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7636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8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2118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9767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218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4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- 2023-03-22 10:30:51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https://quintly-image-storage.s3.amazonaws.com/131ab6a45d8f757c2f86f1f97a8a4b6c/d2cf3318effcdf832dd639681db3dcdf.jpg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0.6779 %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98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- 2023-03-21 16:26:35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https://quintly-image-storage.s3.amazonaws.com/131ab6a45d8f757c2f86f1f97a8a4b6c/c5d13143387843c766657eb4abecf193.jpg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106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0DE91-A67F-4674-96E3-E58D9988F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85295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A7326-021A-4A7A-AA51-2FC914CF1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09E0F1-D8A0-4417-993D-79CAB71A5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446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72860963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5133595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19039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59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112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5752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829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049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0774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4697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339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37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- 2023-03-21 10:31:06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https://quintly-image-storage.s3.amazonaws.com/131ab6a45d8f757c2f86f1f97a8a4b6c/fea764ed5c8ef4fd4ffcc6ccaf3ed2f9.jpg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8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- 2023-03-18 11:01:34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https://quintly-image-storage.s3.amazonaws.com/131ab6a45d8f757c2f86f1f97a8a4b6c/a8a87bdd8224cc53be201aade5db642e.jpg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466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B24B5-72FF-4D8E-8823-64A1F96CB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516609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1FC41-5136-4D2F-9C66-A9A385F8B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A28A9-9C22-49A5-9C26-88F6C8DCC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6630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2259990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3566243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04971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4249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339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76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031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057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865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1893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887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64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- 2023-03-15 11:27:51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https://quintly-image-storage.s3.amazonaws.com/131ab6a45d8f757c2f86f1f97a8a4b6c/30333bcd4067f54f701fdb308a7fbe2d.jpg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09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- 2023-03-15 11:24:33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https://quintly-image-storage.s3.amazonaws.com/131ab6a45d8f757c2f86f1f97a8a4b6c/027383fad3e3576b8a89b9ec6395ebb4.jpg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316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522DA-4ADC-4F67-829B-1ACB51122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492469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BCE1C-63B8-4FFE-B25C-3A04F0EF6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110A78-5C73-408B-8D04-0A922DFAC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437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4844668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8010593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34228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065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2742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632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259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517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165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83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2347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1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- 2023-03-15 11:21:36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https://quintly-image-storage.s3.amazonaws.com/131ab6a45d8f757c2f86f1f97a8a4b6c/0b4ff819276802781e048022870352c0.jpg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0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- 2023-03-13 14:17:06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https://quintly-image-storage.s3.amazonaws.com/131ab6a45d8f757c2f86f1f97a8a4b6c/c89959695876eea17ed4c7af148c1b80.jpg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07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1DAF9-7095-443E-B3DB-04320913C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522791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F4E4B-F500-49A1-8B14-593DAC583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D1BDB9-2EB1-4F51-8151-248CEC146F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312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7921251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2731206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01696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986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398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759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252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230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058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8539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6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02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- 2023-03-08 11:45:23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https://quintly-image-storage.s3.amazonaws.com/131ab6a45d8f757c2f86f1f97a8a4b6c/caa76a6ee25f79e06a2c34541284bbc5.jpg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53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- 2023-03-06 12:26:20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https://quintly-image-storage.s3.amazonaws.com/131ab6a45d8f757c2f86f1f97a8a4b6c/ef5a4e41f0fc6e6c65de5f32e859ef1f.jpg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615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D0C8D-4362-4012-A190-E8C7EF884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872858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2C0F1-92C0-476D-A3E8-AFA939C11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05FD3-5CE0-4B20-8AF6-813D67DAB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678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92888072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6165302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79322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500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6455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652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83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183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622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316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130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48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- 2023-03-02 10:39:13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https://quintly-image-storage.s3.amazonaws.com/131ab6a45d8f757c2f86f1f97a8a4b6c/49e1e9da0771a5f51bf04c0143865874.jpg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0.7979 %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5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- 2023-03-02 10:38:39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https://quintly-image-storage.s3.amazonaws.com/131ab6a45d8f757c2f86f1f97a8a4b6c/b8494ce9a1e3560b192567220e489db9.jpg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0.6747 %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54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CDA1D-FF3B-4225-A3E3-DD427944E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327221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D48BC-83FE-4EE6-84CA-0E68BF28D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16C7E-5025-4140-8DF9-E45B128878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379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1244644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4790368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31306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366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713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103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032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832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2848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4931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435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8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- 2023-02-24 10:44:56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https://quintly-image-storage.s3.amazonaws.com/131ab6a45d8f757c2f86f1f97a8a4b6c/5571a9b754188baf6bba8037fa3baa08.jpg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04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- 2023-02-22 10:38:10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https://quintly-image-storage.s3.amazonaws.com/131ab6a45d8f757c2f86f1f97a8a4b6c/86bd4a930531b1793ae67a6810055d95.jpg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0.8047 %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42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E9108-3926-4191-BB72-6E5217AB42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814424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9F65F-AD38-4BCB-AF3E-B62CC1741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492237-6814-435C-8375-CFE4C24C8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802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44660101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1729434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32033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718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381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4581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994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841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2886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007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782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68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- 2023-02-22 10:37:45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https://quintly-image-storage.s3.amazonaws.com/131ab6a45d8f757c2f86f1f97a8a4b6c/29f91daf973e73c6ac11e780adb809ab.jpg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02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- 2023-02-17 10:30:54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https://quintly-image-storage.s3.amazonaws.com/131ab6a45d8f757c2f86f1f97a8a4b6c/cee3a8b693af50c4495390d14c70c1a6.jpg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77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A0D89-FCCA-4A7A-9011-A080DEA3C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069847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20680-F4FE-48DC-9CCB-E1835E26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39534-FBF1-4862-ACBD-D50AE54FD5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8293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3682369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75545851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95122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579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7676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586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4806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112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831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721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0953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41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- 2023-02-15 10:30:48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https://quintly-image-storage.s3.amazonaws.com/131ab6a45d8f757c2f86f1f97a8a4b6c/0e64942724c834465d684f598422b3f6.jpg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13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- 2023-02-13 10:31:43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https://quintly-image-storage.s3.amazonaws.com/131ab6a45d8f757c2f86f1f97a8a4b6c/d5a39c5f1369b8626ee833827e75cf1c.jpg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6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DAA46-C041-45BC-A30C-8E006C68F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188460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F93CD-9FAF-4494-A919-DC67B8C8D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2ED40-1897-4C6D-8FDD-526ED4CAE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799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76877936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2734451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21559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6779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2004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6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5818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74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106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956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82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43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- 2023-02-11 10:33:16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https://quintly-image-storage.s3.amazonaws.com/131ab6a45d8f757c2f86f1f97a8a4b6c/5486c8c4f7c5931df08232268098251d.jpg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0.7864 %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46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- 2023-02-11 10:31:37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https://quintly-image-storage.s3.amazonaws.com/131ab6a45d8f757c2f86f1f97a8a4b6c/382ccf0465ff76afb47d116bbcf99a9b.jpg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0.7461 %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849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0D0F8-E9E3-4AA2-ABC8-99CD8C028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688399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E81A-F021-4DF3-A755-7F9089D6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Franklin&amp;Marshall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2473F-DF7D-4358-9FBB-7B46AE925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055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1569823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0391026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95575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5216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339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038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723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572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951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16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822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94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- 2023-02-10 11:01:00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https://quintly-image-storage.s3.amazonaws.com/131ab6a45d8f757c2f86f1f97a8a4b6c/bd9e79b93618ae022e4886436723cabc.jpg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96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84BA7-8436-4D9E-BE74-7C6AC4F0D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82783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658E6-5C41-4448-B0FF-61CBD4A83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5E0528-6539-4EDF-8A0F-68E2F184C4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3949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FB9DA-5FCE-47E2-B679-1BC55341F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0B5B3-E28F-4340-A1AA-16E0A9E5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807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AFD4-87BB-4035-9F2B-3D0A77507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62CB76-5B6B-4F11-BA52-ABFE62D066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0058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6DA5B-A340-4C2B-A7E3-9559C6737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47CE4-BDEF-4962-AC8A-CE353B566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463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7656A-8861-4382-AF92-3D96922A7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0CA02A-DE7D-4EA6-BA49-C05699002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925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74207965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767049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913425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592300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44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48247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1408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6245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1718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9952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9699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6571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6402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9393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9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72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06A0F-6811-4879-85BF-9DB296C54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707885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4F24-B190-4544-BFCC-1A043FB83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Franklin&amp;Marshall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A292C8-C505-4808-B637-A6002F866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8327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65503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017394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595466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71604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1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46.978734055482 %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0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11.978190632709 %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8.7962032862257 %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75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5.556250843952 %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46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5.1213479519548 %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77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4.9138592567953 %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45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2.7976392397351 %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67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1.8967101514667 %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77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1.0642852673146 %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183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0.88808454999654 %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723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75FEA-F071-4F12-ADF2-F3A917310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136817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24A6A-73A9-4C86-9FDC-8EBD98267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Franklin&amp;Marshall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D86AF-02B2-42E1-9E05-6044BF0462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290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31409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783972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6740348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546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07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0.87787478880615 %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7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0.74564191403381 %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54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0.7166593661385 %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77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0.6787844455935 %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66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0.53140160260316 %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8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0.43671430124065 %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39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0.38994700804595 %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49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0.35684762096097 %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34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0.34449710339195 %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78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0.32704170522773 %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241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D45DE-3D56-447D-ACCB-8776C92FA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855145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92F60-58AC-406A-9135-DF593FD7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Franklin&amp;Marshall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4CB14-AAD1-499E-AA29-C16F5A3D2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2792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6450211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044909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428325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57623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34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0.28126245343855 %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31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0.2565614183005 %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7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0.24832773992115 %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44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0.24042340867698 %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54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0.23811797873076 %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06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53DD2-5808-49A5-AD5B-BABF904F0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931386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067-1404-4F16-B26C-3B129F5A7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Paid, Organic &amp; Viral Impressions over Time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1D92B2-477E-4C04-8DD7-19C9B7F460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5762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8CCA3-634E-49CA-80F1-0041CF1A0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6EBBD-5498-4C85-B5CD-E403369B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58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F0B20-3DDF-4791-948E-ED878CB95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7FC4B0-0751-4FBB-8C55-793A66646E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8185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144DE-8D4E-4EAB-84FB-0E1C9DA6F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98585-86B1-49BD-951F-2ED007648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20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6D15-02CE-45D4-9CA2-56F34B403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43525E-3BF0-4FAD-A127-A0A4C5349B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0396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4F7F3-DBB1-4F73-9FDA-CC5EC9424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394A3-E45C-485B-B4C5-A6F05FD82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042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BA6AE-6E63-488F-A417-C473C59E1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C66D31-EABA-4B6A-9E52-87E3F00EF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1570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990BB-A760-4C82-9301-98F08AC0E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5E095-9D7E-4C24-A65B-A67D1477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020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E45E-2A60-4DF7-A5C2-EB398346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102780-9467-45D9-BB65-D3EE9E677B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2988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F1DE8-01BD-48F7-B1F3-97923A9B8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184F0-CDE2-4EA4-B6BA-61B72E532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4710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87B81-A08F-4DBE-9845-B020C2CEC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8D7481-6E66-4E97-88B8-FD3712DBE8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1583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65686-BD5B-469E-A9BA-BD20F922A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D5D91-6014-405B-9099-6903F0187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20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929FD-0BF8-4EC7-8B53-265644C99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410E3B-2A1C-434D-995A-035D0C01CE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1124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1380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843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108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374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306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22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3102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352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98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974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010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019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441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32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900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38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0278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578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629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D3386-466A-433B-AD6D-86CD7FC77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042592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65949-8681-4E25-84A4-E42D5121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4255D-8C3C-4A6E-86E7-46AD33704C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3233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33366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735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758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3482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279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763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561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949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864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584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199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7737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759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84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371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907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154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717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08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- 2023-03-31 11:53:05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Exactly the set you are looking for.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https://quintly-image-storage.s3.amazonaws.com/ee5f462c2091bea6b0f607dfb59c1672/e36216c89454c6072ca61fde32c70154.jpg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04/20/2023 10:16:06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336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1821E-B4C7-407D-84C4-FD761868B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385399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0D000-6CD0-4A2D-9AB4-2A3C1302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806BF-937E-4AEF-AC46-08D263A31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1056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39474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338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123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9703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180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621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127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121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6195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918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847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0573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506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9733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93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266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955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198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29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Iconic, unique and loyal to our DNA.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https://quintly-image-storage.s3.amazonaws.com/ee5f462c2091bea6b0f607dfb59c1672/919818ededa2c293b4bf4bbb7e471940.jpg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04/20/2023 10:16:06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076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F9886-EB65-493B-982B-236B89CC8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7473488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4B20E-41D8-4921-A537-0B4AE868C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8A3B8-8E5C-40FA-998D-BC3B46D39C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7413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34150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9172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611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450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0475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785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154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396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5255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721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493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628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99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446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323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3610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637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9633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72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- 2023-03-29 13:03:06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sporty soul.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https://quintly-image-storage.s3.amazonaws.com/ee5f462c2091bea6b0f607dfb59c1672/d51b2e1fcf3782cdaff8aace7a521bcc.jpg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04/20/2023 10:16:06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56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84E9C-EFE4-4684-BF5C-EFD60F2B47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916569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B2FD9-F0D5-44F3-B536-ADE79D9BC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E0DB8A-8707-4688-8A74-6CF69478E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9813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81613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966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337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3972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651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4999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5603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75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101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033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3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13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3188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731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467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571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8193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6387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0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- 2023-03-27 10:30:04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Bright green combo.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https://quintly-image-storage.s3.amazonaws.com/ee5f462c2091bea6b0f607dfb59c1672/fd985bd0cb898ba441fb0bd697594745.jpg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04/20/2023 10:16:06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16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82596-0DA0-4352-ADF8-497317FCE4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846213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E55F4-212B-4503-9B56-23DEBC1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068F7-829A-4120-B784-0AA397613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41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87775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196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44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1206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790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242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782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646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234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861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946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840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1923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722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865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282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388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2320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01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- 2023-03-24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Add a pop of violet to your look.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https://quintly-image-storage.s3.amazonaws.com/ee5f462c2091bea6b0f607dfb59c1672/d99f7c976df88090ede9d3d88f546709.jpg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04/20/2023 10:16:06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015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FF162-314A-40F0-BDA0-3425E307C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884163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1CD38-11B3-4BB0-9FEF-F33A81F8A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56C84-22BE-417B-9CF4-6C81E7C99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97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00030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809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014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043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898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327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036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442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510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623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187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378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820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341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328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172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825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642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16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- 2023-03-22 10:30:05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Sporty vibes and soft hand feel.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https://quintly-image-storage.s3.amazonaws.com/ee5f462c2091bea6b0f607dfb59c1672/6dfa23e25cf931ceb7fba0c2fff46cb4.jpg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04/20/2023 10:16:06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813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3349C-27AE-45DF-936A-EB5B7C607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97626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1C168-ACE3-4A41-AB49-575391AB1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165D9-C0A4-4C3D-A424-A50790236C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370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04509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130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3607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0048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438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2273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1464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9026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96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694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522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5721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799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4045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9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613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511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879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11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- 2023-03-20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Brighten up your day with new, fresh co-ords.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https://quintly-image-storage.s3.amazonaws.com/ee5f462c2091bea6b0f607dfb59c1672/891f8225b566f12934bdf0486eb8c3eb.jpg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04/19/2023 10:17:33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735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05A3C-9E49-4CBC-B694-50544655D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97316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9DA5-7EB1-411A-9CD3-BC33E3CD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4DA15-B4CF-42BA-ABD8-B031B325E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937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45388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4491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6181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3629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3447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083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029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59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524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245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590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928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852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008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203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817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175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254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- 2023-03-17 11:00:06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 ready to redefine your look.
Discover the New Collection.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https://quintly-image-storage.s3.amazonaws.com/ee5f462c2091bea6b0f607dfb59c1672/20385fad03ae5c2b85953c507bbe1cfd.jpg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04/16/2023 10:15:12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03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F6B3E-0D49-4C95-991E-85242274E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9987775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3BDCE-2798-44CE-8198-66B73DEC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F87CB-D86B-4704-ADCF-173C50FB39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238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85520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86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798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598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043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711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870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224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398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3108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288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762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209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127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771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383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300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905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37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- 2023-03-15 15:11:22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 into the Springtime mindset.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https://quintly-image-storage.s3.amazonaws.com/ee5f462c2091bea6b0f607dfb59c1672/a9ac6412322ead663af7d359a5c46ea1.jpg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04/14/2023 10:15:59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038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FCF72-D904-48B3-83D4-1AFBC8530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967552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00D2A-4167-4E83-B4CC-D53DC43AA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F0590-D9F1-41A5-BCF8-58E3E83D0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879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1444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083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0445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8012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5957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468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198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041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179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6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5270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456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850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61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59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47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734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481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5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- 2023-03-13 11:00:04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Feel the vibrancy of the season.
Discover the New Collection.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https://quintly-image-storage.s3.amazonaws.com/ee5f462c2091bea6b0f607dfb59c1672/08f30c2509a20f83428ae92d8b86e186.jpg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04/12/2023 10:15:22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21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4F347-52E3-45BD-A8D0-5697CCDF6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7488412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37AD3-FFD2-4DE4-9604-870D1C8EB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9B337-F731-4CB8-9720-7FA249ED0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391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48239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656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6049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5713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759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07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757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517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296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67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801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896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342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07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33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565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158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750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74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- 2023-03-08 11:46:29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https://quintly-image-storage.s3.amazonaws.com/ee5f462c2091bea6b0f607dfb59c1672/2a015165fcf0acc394fa387f975b098e.jpg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03/13/2023 09:14:20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618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E3D81-B3E2-4306-AD33-DE9D8BB49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748185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7933-DFBD-42F6-A474-1BAB4834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746A2-6E8A-4733-BF7B-C6B294B71C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843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88444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253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8915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7299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575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905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197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2565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573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937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296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924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367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055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056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956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447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18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03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- 2023-03-08 10:30:23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Feeling empowered and unique. 
Let’s celebrate women with our SS23 Collection.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https://quintly-image-storage.s3.amazonaws.com/ee5f462c2091bea6b0f607dfb59c1672/7696e291a9ca69a45af5d58d34eda0ce.jpg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04/07/2023 10:15:23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675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611BF-6A99-4076-9D3F-4EEAB820D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0395007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11CF4-2797-4EBE-8BCD-58F01C160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196DB-9E44-4DA6-854B-FB6AC27D8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9686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24558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943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233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883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9688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0174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081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816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1717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756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1826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003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004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565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105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447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863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8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2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- 2023-03-07 10:30:27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New Spring addictions.
F&amp;M SS23 Collection is now live on www.franklinandmarshall.com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https://quintly-image-storage.s3.amazonaws.com/ee5f462c2091bea6b0f607dfb59c1672/247957834de7d135635c83a88f15d04d.jpg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04/06/2023 10:15:15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708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AD59D-015A-404B-95CA-F31DBFC7E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2145989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7765C-EEDE-46ED-909E-ED2ABDFCB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C15FA-A0C9-4692-B8F9-FCEB57B37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145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71973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060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0108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6074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6247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111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312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170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9397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445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04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889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293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377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796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489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5136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266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34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- 2023-03-04 11:00:02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Spring wardrobe loading…
Stay tuned to discover the new F&amp;M SS23 Collection.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https://quintly-image-storage.s3.amazonaws.com/ee5f462c2091bea6b0f607dfb59c1672/fa04c3bde3d92854bbfbf50c57afc6a3.jpg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04/03/2023 10:16:02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091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7CA0D-6143-4813-B721-F558FD20C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7575221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C45D5-631E-49AA-801E-11791352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0FD01-6F7B-4D06-A9D4-C69B8C41C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637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75651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550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0692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9568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700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636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639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797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962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900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005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080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8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650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60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0878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984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430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35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- 2023-03-01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Special blend.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https://quintly-image-storage.s3.amazonaws.com/ee5f462c2091bea6b0f607dfb59c1672/53c4b5c6b30fb513d8db52002f2fc470.jpg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03/31/2023 10:16:29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64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ACC60-630B-49B9-80BD-E807FBB6C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0061869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4461F-04CE-4E5C-A152-E7AE7480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2049C-B17C-408C-BC0A-4EAC7F262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984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42588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547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999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9754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4584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018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628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861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858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2895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9829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6469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7643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081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970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2377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512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9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11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- 2023-02-27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Matchy-Matchy in Ice Dye soft blue set.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https://quintly-image-storage.s3.amazonaws.com/ee5f462c2091bea6b0f607dfb59c1672/95a23e640ea986e5f769475da7caa57b.jpg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03/29/2023 10:16:18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918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C9A8B-E743-48C0-9FFB-55E0B25C1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049766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9D6D8-3B27-4649-8432-D3D96F45B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752A1-83C8-4D7B-9B17-620233E0AA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2124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43950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344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378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1635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8262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419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379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871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35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32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862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22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18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4545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063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466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149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185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85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- 2023-02-24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Grab them all.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https://quintly-image-storage.s3.amazonaws.com/ee5f462c2091bea6b0f607dfb59c1672/68d40c93dbc7b74a822eef4b0040465f.jpg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03/26/2023 10:16:25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74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BA44A-4F01-43DE-952A-28EA34BD7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6191035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C12C5-9A8A-4D43-B32C-77976CC8B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F85950-2355-4522-8C71-934E7A239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231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95618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485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1013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6343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007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0520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883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7238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91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886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763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9902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7923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445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589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329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957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491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53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- 2023-02-22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Laidback attitude in F&amp;M fleece dress.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https://quintly-image-storage.s3.amazonaws.com/ee5f462c2091bea6b0f607dfb59c1672/6dab2b1b385b9e2c5022df03d2c4500f.jpg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03/24/2023 09:15:43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248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6D40B-0F69-4E44-8F32-A59E5DB8F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7188102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F78A0-E691-44FC-9D22-89EAF34D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5E88DB-E457-44F6-8E5F-26203D236C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990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8142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084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9131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9087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301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013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3995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629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0742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274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268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8159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489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54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422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293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456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847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11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- 2023-02-20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Always game ready.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https://quintly-image-storage.s3.amazonaws.com/ee5f462c2091bea6b0f607dfb59c1672/0172d614e4a8185125dbd21c3a88ed7d.jpg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03/22/2023 09:16:42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608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C9BDE-9F02-4077-9605-B0EF4B79E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9482337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E5F51-0FA1-4B63-AEA6-B6DF42E4F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7BFA2-F5B6-4951-B78F-5435392D0E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757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8093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214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448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1053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148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045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423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522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772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3661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4580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30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413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9543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100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8812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750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9020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29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- 2023-02-17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College look, premium feel.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https://quintly-image-storage.s3.amazonaws.com/ee5f462c2091bea6b0f607dfb59c1672/a194c2799f00f34441b8fd5ae5be387a.jpg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03/19/2023 09:15:30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372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E3E3D-68BA-459D-81E3-C35677F99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8758776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2EA1B-3D1C-4778-9FF3-B6A672A7A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40DE13-3346-4F60-B03B-47206B7EC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092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03801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543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378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627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894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19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829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7651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717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7312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57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0318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813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213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44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8575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131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339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69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- 2023-02-15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Warm colors for cold days.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https://quintly-image-storage.s3.amazonaws.com/ee5f462c2091bea6b0f607dfb59c1672/0252d5de9955e143e0730955e17b394d.jpg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03/17/2023 09:16:16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826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06C55-5CC1-4846-A072-681AF0635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811214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426C9-4044-4D68-B11A-2FE68A55B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BCD949-F020-41C4-84C3-C8FC4829B0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722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87967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290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228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311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464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1172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101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3929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427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5394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389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4341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445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138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746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787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714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55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- 2023-02-13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Classic favs.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https://quintly-image-storage.s3.amazonaws.com/ee5f462c2091bea6b0f607dfb59c1672/cc896875f67d3067dcbf0c1a18b2e42c.jpg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03/15/2023 09:17:23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36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E7006-388C-4FF8-BBB8-0ACF86C91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614455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7362-9567-410B-825D-8A1C32214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6E732-7B67-44E4-B089-7ADECFBDD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46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107621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989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378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1013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243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262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986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036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403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055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231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6364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203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868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947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823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2280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587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37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- 2023-02-11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Unique patches all over.
Discover our Varsity selection.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https://quintly-image-storage.s3.amazonaws.com/ee5f462c2091bea6b0f607dfb59c1672/3e70199ee99bc207257c2335bc24d52e.jpg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03/13/2023 09:14:20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096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11DD6-853B-422C-961E-C74C401DD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9410706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2331-D271-4BA1-8979-75DED04BC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5755F8-9380-430C-BEF6-AFE0EACEC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8831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36700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622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102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577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263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657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848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084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147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462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8839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565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271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435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050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071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6164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7122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92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- 2023-02-10 11:00:02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Logo tee from the Academics collection.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https://quintly-image-storage.s3.amazonaws.com/ee5f462c2091bea6b0f607dfb59c1672/4163a4f927a53daa937952d276f222b0.jpg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03/12/2023 09:16:02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686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44BB7-76E3-47B7-A399-171888DEE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5170523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DA8E5-C773-4870-A125-A3F3E016C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 Table | Franklin&amp;Marshall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B87A0D-F2F7-4056-B56B-2C7546628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03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53612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191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8025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6783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418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723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983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742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083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660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0114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4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2037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975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348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592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92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47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64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- 2023-02-08 10:30:01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 your balance in your Alumni set.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https://quintly-image-storage.s3.amazonaws.com/ee5f462c2091bea6b0f607dfb59c1672/eb0aef81b02399966993fb7a802f81e2.jpg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03/10/2023 09:18:28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911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66808-EDEA-4C77-9D90-DC3F0F8A5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0153149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D0171-6900-405C-82F9-678F548A7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3B83F-E6F9-4971-AE3E-3F964D17D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95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633992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253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042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549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547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223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509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686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372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080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827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8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3584.5780346821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1340.7067669173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343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C1446-F8C0-4B36-B11A-5E9DF4412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2998094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11D1B-27BF-4115-9FE8-8E1741C61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by Month | Franklin&amp;Marshall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D6126-46C8-40E1-A723-36D219B14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007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4650232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92798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2791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074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328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79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061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576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102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182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45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93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5455.4285714286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5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4568.2307692308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4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3125.3846153846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13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3520.5714285714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83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4187.0769230769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3567.4285714286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071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0B7C9-7740-4151-8ED5-9DD54A690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9514429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E811B-F431-4FB3-8894-0495A30A4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by Month | Franklin&amp;Marshall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3E1D4-4954-4F27-B7AF-7D7444401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1200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447288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8863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7929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342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822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963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621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1480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556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0999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725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54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2983.1538461538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25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3505.6923076923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6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4044.5384615385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17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2729.3076923077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43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2643.5384615385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33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3642.8461538462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56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0B0E3-337C-4186-948D-B43804CE4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5541509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771CB-9F79-4C08-9635-4ACEE165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by Month | Franklin&amp;Marshall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69B9F4-CC3F-4D19-A5DD-DFB722317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8786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766454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8581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133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982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7537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8023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3219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23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105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241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797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46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2566.9285714286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755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F9ADE-4AB7-481F-AB51-A5CFFE3CA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8549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6C1EF-5234-4A87-B756-EF1337599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2611EC-4448-4E71-85F5-ED1B3A994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002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227406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853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9144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852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643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101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083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926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3343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8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3131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894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37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711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9512C-505A-459E-9B10-7E927290E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3199406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AB91B-C2C6-463F-90AD-71F00D912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B65E81-7E45-4EE5-9135-4C5DC3E5C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711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8021068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159002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54283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06856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30177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0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145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7A5DF-EC20-49D2-ADAB-AF453B219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108864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1C68D-D504-4FBE-92D9-27265A3A7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Franklin&amp;Marshall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0E829-A05C-4C46-A179-869A505CBB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255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4496802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69001995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21815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46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44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17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55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8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93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0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84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08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46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511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C5E6F-02E9-43CC-AD4C-CB9A3DD0F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4316935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10BEB-5D43-41AA-A9F0-C9B2A74D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Franklin&amp;Marshall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8428AA-2CD2-4E60-BF94-D79FA6E89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785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628630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0331998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62989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04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3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69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8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8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80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4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4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44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9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84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36212-80F9-43F0-BCB1-C7D44D263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111115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0C312-A63E-43EB-B476-F65651AB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Franklin&amp;Marshall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066709-A6B5-481B-AC33-ED1A03888B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641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951468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5957690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16309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26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92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01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63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61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454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982AB-0C29-4D66-83F3-215F8F126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3080841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9181E-5D2D-4A30-9BAC-8BC7CFF0F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5646ED-D5CB-4867-BFF5-E644CF4D8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3211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FB4A7-18FE-4EE6-80B4-5EB1887BD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AE656-25D5-4BC1-86FE-187CE3785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8277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EC0B2-8D8F-4311-891E-AAA495F6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Franklin&amp;Marshall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0D0DD-2E9B-4C35-BB7C-1B082C636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7577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377628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7460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5990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6871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5891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1302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0729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2976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6021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41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3.8342 %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1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5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23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5.1875 %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7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4.9971 %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66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1448562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64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76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3.9588 %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93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4.1538 %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7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2269003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2269003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98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ABC82-5D11-4F79-BC34-ED60A0CA0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7588156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E511-9578-4967-A58F-AFEBDA219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Franklin&amp;Marshall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61B69-8116-4360-B09B-A7D240033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102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313474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74505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5006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3090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6070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5096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6467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4626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4846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06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11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4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1.2353 %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450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384AF-83BA-4745-A7CF-E3A6FE0A1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5051731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D879B-ACB5-4567-A492-ECF4BADF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D83F22-EB7F-4150-968E-A6CE97B5B4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8455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FA888-D4CA-4E72-A529-963934441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1F7B3-C17B-4F25-B307-5BD64F833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458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1CCCF-9B7C-42B8-B5BD-BB29F7D28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4E24B-D26A-40FA-801A-3D756ADA3B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4627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38C4D-0732-45E4-BFCD-16E3637CF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7E7DB-0AA5-440C-94BD-03F23BCC0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8324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51139-4782-493F-8B99-DC1BD0D49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19DDC-E594-4286-85FC-52F41D1F4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414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584223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357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849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040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203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941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6225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642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781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1438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977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069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19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15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455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6017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6133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84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- 2023-03-31 18:20:18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Entra ora nella community di Franklin&amp;Marshall: segui la nostra pagina e lasciati ispirare.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2022_08_01_FB_SA_EG_FN_IT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227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D63A9-8636-4C5A-AE89-BF8410173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8764011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749B-2E32-4F23-B69C-3528A727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CEB65-ED8B-49D2-9320-EF5A62B6D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221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759185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649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544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737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180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1003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7570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489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035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644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389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250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708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137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197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854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52067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86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- 2023-03-31 18:18:54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Entra ora nella community di Franklin&amp;Marshall: segui la nostra pagina e lasciati ispirare.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2022_08_01_FB_SA_EG_FN_IT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279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132D8-95E3-4DAE-A3EC-3CD5858DD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836269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602A5-28A6-426D-898F-E3B21B5E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6692D-C002-41A1-9A7A-B4AB8081B0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925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811947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546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215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603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82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013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958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6353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206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561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67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898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548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500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724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7574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40283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94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- 2023-03-31 18:13:05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Join the Franklin&amp;Marshall community: follow our page and get inspired.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2023_02_01_FB_SA_EG_FN_EU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64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92295-CE3B-4C6C-A905-13F8C0A74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3573380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8D979-6418-48E8-B482-4CB300E63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0117BD-3C29-45D6-B40F-E155B3D6F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528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62247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196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1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068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315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510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29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157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583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935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696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648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580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9885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200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2801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36750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1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- 2023-03-31 17:34:43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Join the Franklin&amp;Marshall community: follow our page and get inspired.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2023_02_01_FB_SA_EG_FN_EU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070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1E54D-7F7F-424E-9DA8-396E357A3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150278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41C59-25BF-491D-B503-6CFB65F85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5A1F69-AD3E-40F8-8459-46341481BB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864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44056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347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223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112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373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177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272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543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268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847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5817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198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108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476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235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879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52171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7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13:03:54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For just a few more days, you can get amazing deals on the Fall/Winter Collection: up to 60% off.
Promotion runs until April 2nd, take advantage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2023_02_02_FB_SA_TR_SALE_FW22_EU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71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8615E-9DD4-404F-B01A-A27D27F14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051855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14915-CFF4-4244-9FB0-352757310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3264C1-25B4-461D-860E-F49781045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7183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39813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282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202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510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346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581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894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408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903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457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302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224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32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183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75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0993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09882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94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13:03:14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For just a few more days, you can get amazing deals on the Fall/Winter Collection: up to 60% off.  
Promotion runs until April 2nd, take advantage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2023_02_02_FB_SA_TR_SALE_FW22_EU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94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3500B-DF28-4ADB-8CAA-2B59B00B5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7271443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3211-AD9C-47B9-9ED7-0CBBAE95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120E7E-1F6F-4FA0-B252-7FF45B911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9308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305708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787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758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327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533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949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535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129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702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978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24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32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73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626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119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6121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1640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8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13:00:47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For just a few more days, you can get amazing deals on the Fall/Winter Collection: up to 60% off.
Promotion runs until April 2nd, take advantage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2023_02_02_FB_SA_TR_SALE_FW22_EU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642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7E063-0F3F-4F08-B8BD-878EF82B2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62647540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EC646-F860-4DB0-A821-9EDA82FD2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CE41B5-DECC-41E8-842F-13D8289146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2418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383165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764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103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003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87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585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8135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825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482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563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403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097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054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540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862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3601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96589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7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13:00:26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For just a few more days, you can get amazing deals on the Fall/Winter Collection: up to 60% off.  
Promotion runs until April 2nd, take advantage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2023_02_02_FB_SA_TR_SALE_FW22_EU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021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A2F63-BBF8-4A4B-BE50-44B6CA8F5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3213763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1A14C-FE98-47C1-9440-8879A8B02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5D6776-14CA-4EDF-936C-73ABDDC1E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166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147160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5846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911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325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43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112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554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0126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408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436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399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193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374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539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360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7465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03489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07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12:58:20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Ancora per pochissimi giorni trovi la Collezione Fall/Winter ad un prezzo davvero speciale: fino al -60%.
Approfittane subito, la promo scade il 2 aprile!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2023_02_02_FB_SA_TR_SALE_FW22_IT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32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087FF-7809-468F-9795-0B0E3DA88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3186265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0A9A6-8183-421E-A676-D41A7112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749A8-FDD9-4CA5-BB8D-173F28D4F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655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77451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776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646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138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935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526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2323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7650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618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153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004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707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576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610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626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8432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97373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8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12:57:47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Ancora per pochissimi giorni trovi la Collezione Fall/Winter ad un prezzo davvero speciale: fino al -60%.
Approfittane subito, la promo scade il 2 aprile!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2023_02_02_FB_SA_TR_SALE_FW22_IT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446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4BA75-D4D3-42D8-9C2E-73E9746C9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1356529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540C1-5EB4-4473-9EB6-4832C15D1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05065E-9526-4B1C-938F-EF4D301CB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135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345145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489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230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9596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657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18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760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205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733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381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54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735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981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4026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351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9026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58787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24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12:56:50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Ancora per pochissimi giorni trovi la Collezione Fall/Winter ad un prezzo davvero speciale: fino al -60%.
Approfittane subito, la promo scade il 2 aprile!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2023_02_02_FB_SA_TR_SALE_FW22_IT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130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C6DFE-45E0-48FA-BB29-42380FEAB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7094869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850AA-0924-4F33-968E-2044EBED6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5EDD4-CE30-404B-9016-7683B498ED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903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40957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929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904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433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37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932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096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7484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163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277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343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0082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326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192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809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7843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8824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74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12:56:20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Ancora per pochissimi giorni trovi la Collezione Fall/Winter ad un prezzo davvero speciale: fino al -60%. 
Approfittane subito, la promo scade il 2 aprile!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2023_02_02_FB_SA_TR_SALE_FW22_IT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130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D8638-07FF-4835-99EB-5E4EE6327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888861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6B959-5663-438D-AC45-E6EAB663D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D0E14-92EE-4601-BBDA-D655E55F1B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3287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33558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433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26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966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8657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691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915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866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247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621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819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780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717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423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440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5950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90901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53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12:54:29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For just a few more days, you can get amazing deals on the Fall/Winter Collection: up to 60% off.  
Promotion runs until April 2nd, take advantage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2023_02_02_FB_EC_REM_SALE_FW22_EU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308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04D96-F7DD-449B-A413-203DF0E66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6645590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8DA6-5D43-47C8-BA97-C0D6F697A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48558B-CCE2-42B9-B618-08658EE1AC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62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533187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761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933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481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671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68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606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7938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893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980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826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33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647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10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293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2792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21175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- 2023-03-30 12:53:22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📞 LAST CALL 📞
Ancora per pochissimi giorni trovi la Collezione Fall/Winter ad un prezzo davvero speciale: fino al -60%. 
Approfittane subito, la promo scade il 2 aprile!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2023_02_02_FB_EC_REM_SALE_FW22_IT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Instagram, Audience Network, Messenger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060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2BA24-E8FC-4571-A2F6-5CC9E8EEA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3597502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1D63F-58E9-4803-A864-B444514A7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54B39-C679-44F2-8180-CEA3367EF6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687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27643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426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236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411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516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043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3659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262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877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1547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697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63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25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680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541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156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01297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2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- 2023-03-27 13:04:00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Bright green combo. 
#franklinandmarshall #springsummer #springsummer23 #newcollection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2023_03_27_IG_SA_EG_Bright_green_combo_FW_PED_EU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951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18905-8575-4C42-A6EE-7ECFA01FF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3678259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2B4B4-794B-4C9F-AF48-1F8ADEAA4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331BC3-A507-485B-818F-58E9DB4D1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273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3442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241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004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739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7107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80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676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438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731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726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11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91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560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979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442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6551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7834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5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- 2023-03-27 12:57:16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Bright green combo.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2023_03_27_FB_SA_EG_Bright_green_combo_FW_PED_EU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Audience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59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547BE-43C1-410F-86C8-754C3AB28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0569356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AE5F-1B29-45BD-A192-B7F21157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41A84C-A64A-4649-8BF2-8E543E72E0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506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781180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104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735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855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855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171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994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26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303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015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91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642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861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721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161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6776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94436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927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- 2023-03-22 17:34:59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Sporty vibes and soft hand feel.
#franklinandmarshall #springsummer #springsummer23 #newcollection #sportswear #sportystyle #casualstyle #collegefashion #academics #uniform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2023_03_22_IG_SA_EG_Sporty_vibes_and_soft_hand_feel_FW_PED_EU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46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C5336-FA72-4FDD-9AEB-13CF49113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1644412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13996-1D0C-4BA5-9314-DC40018AA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FC215-FBD1-4677-A631-25F130127B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245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075433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107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815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232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987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716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582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985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61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044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0922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142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638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735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3066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67051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01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- 2023-03-22 17:29:48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Sporty vibes and soft hand feel.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2023_03_22_FB_SA_EG_Sporty_vibes_and_soft_hand_feel_FW_PED_EU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Below Average (Bottom 20%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Audience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286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92FAE-34A7-42C6-9176-21CE7EF29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9037090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EF5BE-3685-42AD-A9A2-BB56C7ED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79CEE-D044-48A2-8DE3-17F6B9AE1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2093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429979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18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923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33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463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580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396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952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358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053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0602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003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987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763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646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033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2826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52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- 2023-03-21 18:47:56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Brighten up your day with new, fresh co-ords.
#franklinandmarshall #springsummer #springsummer23 #newcollection #sportswear #sportystyle #casualstyle #collegefashion #academics #tshirt #totallook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2023_03_21_IG_SA_TR_P_META_Brighten_Up_PED_EU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09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B539D-004C-4CD3-AD09-5125691A6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65040868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BA2C1-7C93-4CF5-A0BC-CD0E9D2B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A63F2E-136E-48E3-9AC9-D253F2DCD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83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948342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092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748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33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470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315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122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605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564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788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159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212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67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359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1477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0975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89346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35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- 2023-03-21 16:30:25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Brighten up your day with new, fresh co-ords.
#franklinandmarshall #springsummer #springsummer23 #newcollection #sportswear #sportystyle #casualstyle #collegefashion #academics #tshirt #totallook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2023_03_21_IG_SA_TR_P_Brighten_Up_PED_EU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28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B44BC-89CA-4BEB-8E20-EAD7D9A1E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36012955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35778-E004-4F4F-8AC9-A3513AAE8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C2267-5865-4D1A-A0A5-CF8A19BCC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22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373829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17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083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878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790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882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6593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702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170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669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231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128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6664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506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5100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178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4273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61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- 2023-03-21 16:29:25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2023_03_21_IG_SA_TR_P_Fresh_Vibes_Story_PED_EU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23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13AE7-FE42-4534-9E69-C1D4E9BEE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9817068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2241D-EAEE-4A0E-BCEA-253B14026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435956-DE6B-4213-8C15-CF458AE049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501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79019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1857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210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143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213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16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638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477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023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13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6608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432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353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464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057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4285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54099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23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- 2023-03-17 12:09:25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 ready to redefine your look.
Discover the New Collection.
#franklinandmarshall #springsummer #springsummer23 #newcollection #sportswear #sportystyle #casualstyle #collegefashion #academics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2023_03_17_IG_SA_EG_Get_ready_to_redefine_your_look_FW_PED_EU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Instagram, Audience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565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A12A8-1879-4AEE-8D1A-F72A8977D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60013173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CFAAF-E34A-4FD6-99AC-4C33B4FB5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54237-D8AB-4B0F-92AA-A4EBF5C94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7186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353633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6908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045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810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226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810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6164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442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907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510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763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943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805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540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237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3295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4586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5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- 2023-03-17 12:09:17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 ready to redefine your look.
Discover the New Collection.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2023_03_17_FB_SA_EG_Get_ready_to_redefine_your_look_FW_PED_EU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Audience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743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C3DB6-0CF2-4BA2-AE95-998499011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6524081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650FD-F480-4D4E-8FF5-D7525FB9B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3793BD-4CDF-4B9B-A713-2D8CED988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8723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077599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730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740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955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007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51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631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65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659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260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757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063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721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269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1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3117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9028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01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- 2023-03-08 16:01:29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Unisciti al Mondo di Franklin &amp; Marshall. Iscriviti alla nostra newsletter e ottieni subito il 10% di sconto sul tuo primo ordine.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2023_03_08_FB_LG_SS23_IT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Generation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697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828FF-DF8F-42C2-8A75-001A5867A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23459544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50B2A-6FD9-4766-86DA-D41B07AF3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Franklin&amp;Marshall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9FF78-52DF-428B-BBDC-9113A13CA4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248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302498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761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606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983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152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953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660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119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342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59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759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661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547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41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56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0028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21316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7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 &amp; Marshall - 2023-03-08 16:01:29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Unisciti al Mondo di Franklin &amp; Marshall. Iscriviti alla nostra newsletter e ottieni subito il 10% di sconto sul tuo primo ordine.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2023_03_08_FB_LG_SS23_IT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Lead Generation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433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E2008-3173-40D9-B1CC-AB79A4700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375556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570E-7A23-4FDC-A818-1857AD31D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Interaction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F22A6B-94CF-46BB-8EBA-8C6D1BDDA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7272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548540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34920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515689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65004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29470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93183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84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85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B1955-422B-40FB-B66A-853C073C7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99242808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F0BE9-56EB-4A03-B8BC-D909308F0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Interaction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25D8E-3365-4DF8-83B4-12A96F2DE0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048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717384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28820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901392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90770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622443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25885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19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030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DED873-0C58-4102-A789-DAA993F3B7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1905340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A9BCC-5B6F-415C-89F3-BA88D9479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9FE1CC-7ED3-4DDD-93FA-4ADF13FD0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609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451474891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570962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6187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8328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5300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6370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7712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68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- 2023-03-31 11:51:37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Exactly the set you are looking for.
#franklinandmarshall #springsummer #outerwear #sportystyle #collegefashion #Varsity #set #totallook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1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- 2023-03-30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Iconic, unique and loyal to our DNA.
#franklinandmarshall #springsummer #springsummer23 #newcollection #sportswear #sportystyle #casualstyle #collegefashion #academics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83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- 2023-03-29 12:57:07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sporty soul. 
#franklinandmarshall #springsummer #sportswear #sportystyle #casualstyle #collegefashion #sporty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370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DE824-9A58-4C36-8D86-E61F416D9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0878002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2085-BADD-4D97-9F2E-C313E3E7A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9B078-31B7-4745-9FCD-C09FE4018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655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644003808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619334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3450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76979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64183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0189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4780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865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- 2023-03-27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Bright green combo. 
#franklinandmarshall #springsummer #springsummer23 #newcollection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51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- 2023-03-24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Add a pop of violet to your look.
#franklinandmarshall #springsummer #springsummer23 #newcollection #sportswear #sportystyle #casualstyle #collegefashion #academics #tshirt #totallook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53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B22AE-11C6-4C67-BAE8-2B7A6847E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75688616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7854-DC43-4D77-9DBB-2FEDF32C2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7D205-A088-4554-B8F3-58FD3DA52D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724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484019692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1569164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567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90219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6659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6485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0545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13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- 2023-03-22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Sporty vibes and soft hand feel.
#franklinandmarshall #springsummer #springsummer23 #newcollection #sportswear #sportystyle #casualstyle #collegefashion #academics #uniform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59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- 2023-03-20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Brighten up your day with new, fresh co-ords.
#franklinandmarshall #springsummer #springsummer23 #newcollection #sportswear #sportystyle #casualstyle #collegefashion #academics #tshirt #totallook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30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A7EE7-CB95-4F88-8868-02E54030B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6311601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2BFA1-F984-41C0-91AB-5D930208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511D9A-B3FD-4B9E-99A7-693865E1CD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0505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049818009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81459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2213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7554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624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50097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3560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23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- 2023-03-17 11:00:08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 ready to redefine your look.
Discover the New Collection.
#franklinandmarshall #springsummer #springsummer23 #newcollection #sportswear #sportystyle #casualstyle #collegefashion #academics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73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- 2023-03-15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 into the Springtime mindset.
#franklinandmarshall #springsummer #springsummer23 #newcollection #sportswear #sportystyle #casualstyle #collegefashion #inspo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265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9DD5B-DA91-4066-BD01-4F8781B5A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452305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81775-09B1-48AD-BEBD-930A5628C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081B0-C198-4CC4-9A92-1F6596850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396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9603281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631550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8232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3293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8363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98696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9078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27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- 2023-03-13 11:00:06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Feel the vibrancy of the season.
Discover the New Collection.
#franklinandmarshall #springsummer #springsummer23 #newcollection #sportswear #sportystyle #casualstyle #collegefashion #academics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2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- 2023-03-08 10:30:55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Feeling empowered and unique. 
Let’s celebrate women with our SS23 Collection.
#franklinandmarshall #springsummer #springsummer23 #newcollection #sportswear #sportystyle #casualstyle #collegefashion #women #womenday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166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7AFDB-F644-49E1-B62C-A0AB3CBF7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9796102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44B73-B74B-44E5-8975-79255E7FC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8FA339-DA49-4978-B9A2-E1B388251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541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687816646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300966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7710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1940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67781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4281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4716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58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- 2023-03-07 10:30:51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New Spring addictions.
F&amp;M SS23 Collection is now live on franklinandmarshall.com
#franklinandmarshall #springsummer #springsummer23 #newcollection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66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- 2023-03-04 11:00:07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Spring wardrobe loading…
Stay tuned to discover the new F&amp;M SS23 Collection.
#franklinandmarshall #springsummer #springsummer23 #newcollection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476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3906C-D27E-49A2-B8C3-690F54317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23037003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6408-1280-40F1-AA51-C375D7CF1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21FF9-ADE5-4328-B8B9-8B804C3B72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945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00605767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931418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8879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0921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42211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2493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9089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3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- 2023-03-01 10:30:24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Special blend.
#franklinandmarshall #fallwinter #fwcollection #tiedye #IceDyeCollection #sportswear #sportystyle #casualstyle #collegefashion #fleeceset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30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- 2023-02-27 10:30:36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Matchy-Matchy in Ice Dye soft blue set.
#franklinandmarshall #fallwinter #fwcollection #tiedye #IceDyeCollection #sportswear #sportystyle #casualstyle #collegefashion #totallook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066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329F2-8B6E-4A72-8AF3-1343360C9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91337925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D307B-38E5-45CC-B096-BBEE434F1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040F3C-9D71-4129-9F61-C9E578ACD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5744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73172742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852385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0033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2512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8866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0000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488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75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- 2023-02-24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Grab them all.
#franklinandmarshall #fallwinter #fwcollection #Athletics #AthleticsCollection #sportswear #sportystyle #casualstyle #collegefashion #fleeceset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2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- 2023-02-22 10:30:57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Laidback attitude in F&amp;M fleece dress.
#franklinandmarshall #fallwinter #fallwintecollection #WomenCollection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457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6A333-CBD4-48A5-80DD-8304A4DA7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6692181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B74C4-3B99-4377-BDA5-4EC63137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100D0-9AB3-4E17-AB1C-8F7BEC87DA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385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95579577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4273502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6519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7158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406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00124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7101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06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- 2023-02-20 10:30:32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Always game ready.
#franklinandmarshall #fallwinter #fwcollection #Athletics #AthleticsCollection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01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- 2023-02-17 10:30:33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College look, premium feel.
#franklinandmarshall #fallwinter #fallwintercollection #WomenCollection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769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10E78-E632-445C-932B-BCA81D48B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30954419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25725-C505-48DD-B9C1-D152505D5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C3A2C-3951-49C5-9AAB-831607B04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3722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89872891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35153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8298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796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5087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2360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2876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30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- 2023-02-15 10:30:59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Warm colors for cold days.
#franklinandmarshall #fallwinter #fwcollection #Academics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8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- 2023-02-13 10:30:32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Classic favs.
#franklinandmarshall #fallwinter #fwcollection #Academics #sportswear #sportystyle #casualstyle #collegefashion #hoodie #tshirt #fleeceset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85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1B148-711D-41A3-84AC-768AAC454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24789827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C671-4822-49EA-9271-F3F79695D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35CAAF-EFC6-4B10-BF7E-6B5B4B8FFA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203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753024312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659415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605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1383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075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051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3625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69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- 2023-02-11 10:30:57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Unique patches all over.
Discover our Varsity selection.
#franklinandmarshall #fallwinter #fallwintercollection #outerwear #sportswear #sportystyle #casualstyle #collegefashion #VarsityCollection #varsityjacket #varsitybomber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46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- 2023-02-10 11:00:56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Logo tee from the Academics collection.
#franklinandmarshall #fallwinter #fallwintercollection #sportswear #sportystyle #casualstyle #collegefashion #womencollection #Academics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68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EF308-5431-4E11-96BA-645B71D72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92769680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63550-3F80-411C-A29E-FA44B2636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Franklin&amp;Marshall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C22D9-3E96-49D3-B4C0-14750830D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57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445791366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059263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1905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8931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9398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3691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0369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9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- 2023-02-08 10:30:38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 your balance in your Alumni set.
#franklinandmarshall #fallwinter #fallwintercollection #Alumni #AlumniCollection #totallook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43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- 2023-02-06 11:00:04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perfect uniform for life on campus. 
#franklinandmarshall #fallwinter #fwcollection #Academics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87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149C6-1A69-4E9D-8239-FAB4ADAFB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64324915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0FA0E-2503-43AE-9B42-FCBDC371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46C223-F43E-4A33-A602-7E0A5618A5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880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FE98C-6070-46A5-9463-18AF2DA5E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C1FD5-6D2A-4973-ADA3-D468F6C09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7496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B7B55-1FA5-4D65-B149-DCE83DBBA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956E99-8E46-4E1D-8EB9-4DD6CEF99B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6567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761B0-5614-4B77-9195-56DC1D5E6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64A0-0D62-4E98-8165-A8FEE0A2C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42965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1B84F-3136-4989-9464-E6CD1993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0E0D06-580B-4B0B-A46C-74195578DD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7406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EEDC5-6B0E-4803-B677-791B67280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F5D1D-0CD0-4EFA-9979-0C8C1EC60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74494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F021C-7957-4A29-A158-913D6CAA3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07F648-7543-4B3C-BFCD-B88CFB972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9794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7E63A-38DD-4AF3-A40E-5AA5047CE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8D8B4-C650-444B-AE0D-E75B8DAFF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96293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91633-809D-4B9D-BC36-3D2D68C13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E6066C-A5CC-416E-A60E-40EA9978B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523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835757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4500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4916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6929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3311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0727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4671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2838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3207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3876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5066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90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468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26695-24D0-4414-960F-77EFA028F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57907679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C8870-E6D2-443E-A253-CBEDCE81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1A40D-CFDF-4E26-B0CC-79FAD93EC5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489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259164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20175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08571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47718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74748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45016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6176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067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21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13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701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10C7B-02AE-4469-922E-A900F799E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52684223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6097E-7E9E-4F67-A875-902160DB6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B49B2-1C30-426F-8504-AAA72BCF8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435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415998006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060062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5642653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244143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7435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9661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4370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8328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975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3078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1660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4491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8743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3027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7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 &amp; Marshall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016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AC54C-A608-4C2C-BE2B-A8482F371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56995140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4B4C6-8F10-47CE-AECE-9D694307C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2B52D3-A92C-402B-9D0E-CB9101CA36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360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58335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2319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358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6085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729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087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698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701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4540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255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839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2047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33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62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EB582-0F76-4E6B-9720-A97B1410B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66218331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C5877-1D93-4EDA-B26B-18FF35A4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4E1F2-4CEA-4984-A3E5-5DCF3FE1B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3629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9956D-F448-4F37-9569-AA9B1D833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A5F56-C0D0-497C-9C1E-B2CBBF03C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7941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FD379-8EEF-434B-BA58-DB145DC21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74CFBB-4008-4431-A229-156FE7CEC1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279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6BD1D-D7A5-48B7-855A-663878F22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2D596-7A9A-42E8-957D-9DA210876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93223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87369-9141-4021-A1F8-082295CCC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48855D-D572-451D-B0FA-C224E58DC4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719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CFE49-E872-4BC8-9FDD-6029FBD3A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F2AE0-8838-4B44-9F52-A5C1962FD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72391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E6FF1-00FB-4681-86E7-1F7FC9B3F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AAA09A-4E33-414C-81DA-32B5E530E8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1276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BB0D5-31B4-4CEC-AA55-C13EF18D5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A1276-8FAA-48B0-B0A8-62781A78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11264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75BD-9401-4A1A-BE96-6301F2171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B828F9-E5A5-4DA7-B19A-FB8A35812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0645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C44DA-3E9D-4695-9860-22007A1E3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868A9-A16E-415C-B3F3-C4A3BA09F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94397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73728-E441-45A0-8C14-14D2866DD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7C435-BCA3-4DE0-B450-91E002DE85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593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1A4E4-6D28-49CB-9EED-813557344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86159-8DB6-454A-A0B5-15B8639C1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40983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CBB2D-58F0-45BD-BDAA-37E6F9CB2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Franklin&amp;Marshall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30758-4F62-4CF7-B91B-9C55CE2BD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690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28291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9535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642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524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4203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232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372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8879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85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601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80B5C-952D-4799-B71B-4AB3088EB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12188658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C8137-1032-4F91-80BB-A6FB156DE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38218C-4648-488C-A0F9-AD781474F2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3105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065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23007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8849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7322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039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6119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9778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9492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5454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0230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8572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6054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96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- 2023-03-29 12:57:07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sporty soul. 
#franklinandmarshall #springsummer #sportswear #sportystyle #casualstyle #collegefashion #sporty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https://quintly-image-storage.s3.amazonaws.com/131ab6a45d8f757c2f86f1f97a8a4b6c/3c11fc8402a6b8f99792e6c4ed62dd08.jpg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393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77041-1300-4EF6-81B5-2D201FCBC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91898510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33B98-E1FD-428A-83A8-D1BEC5F23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5A780D-445A-4ABE-A55A-169989565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4282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79574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98741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9469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458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4864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1413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287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4993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4419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5922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7370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0711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92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- 2023-03-08 10:30:55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Feeling empowered and unique. 
Let’s celebrate women with our SS23 Collection.
#franklinandmarshall #springsummer #springsummer23 #newcollection #sportswear #sportystyle #casualstyle #collegefashion #women #womenday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https://quintly-image-storage.s3.amazonaws.com/131ab6a45d8f757c2f86f1f97a8a4b6c/e3b2984d25df8b57bc7362e9a4b33b1e.jpg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216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7A4F2-2E4D-4EED-BA75-83E091AB9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6944103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8B8DF-52C4-472E-ACE4-4C76B2539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B12A2-A782-45C6-93F6-6296402147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610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77180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25175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0509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7156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5546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4137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373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3214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0355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1300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1181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302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07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- 2023-03-07 10:30:51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New Spring addictions.
F&amp;M SS23 Collection is now live on franklinandmarshall.com
#franklinandmarshall #springsummer #springsummer23 #newcollection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https://quintly-image-storage.s3.amazonaws.com/131ab6a45d8f757c2f86f1f97a8a4b6c/bb76f830e10af4f4f735527b498c0931.jpg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759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D17FC-47D2-4CF0-B138-3825A1879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68922086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B88B9-6AC1-4782-A152-1816C645F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6FCBB8-E8AE-465C-B864-CC8981E91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26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166262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89170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875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032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954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0371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564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4941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4036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5150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915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978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3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- 2023-02-20 10:30:32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Always game ready.
#franklinandmarshall #fallwinter #fwcollection #Athletics #AthleticsCollection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https://quintly-image-storage.s3.amazonaws.com/131ab6a45d8f757c2f86f1f97a8a4b6c/fd3edc657f643a74ba8575606599271f.jpg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512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DDAE1-5578-473D-B966-CF74E696C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22191349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354D4-0A45-44CB-B014-B1A0C781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0481D-EF06-4704-8DC0-DCD2F2196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4495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97990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44070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4399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0982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1533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860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5884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4886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0149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4627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5946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8830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76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- 2022-11-30 11:00:44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Everyone deserves a F&amp;M Varsity.
#franklinandmarshall #fallwinter #fallwinter22 #newcollection #outerwear #sportswear #sportystyle #casualstyle #collegefashion #VarsityCollection #varsityjacket #totallook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https://quintly-image-storage.s3.amazonaws.com/131ab6a45d8f757c2f86f1f97a8a4b6c/c1f4560019076b1e882ef758379128e3.jpg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075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7290A-E1BB-47DF-8032-8982F5C97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11454913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B4E00-AE9A-4717-951D-32B82C7C2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61E488-E34F-4EF0-B368-93682FB21C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135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27371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1481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8436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5916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1038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6456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3960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680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0537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7347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0339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3126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45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- 2022-11-23 11:01:13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Embrace the chill.
#franklinandmarshall #fallwinter #fallwinter22 #newcollection #sportswear #sportystyle #casualstyle #collegefashion #womencollection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https://quintly-image-storage.s3.amazonaws.com/131ab6a45d8f757c2f86f1f97a8a4b6c/52c335a1e710cade3e9a6b141c6e979b.jpg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24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174A3-6ACE-48A1-A12C-36252728B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4385824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A5BC7-BAC3-45F9-AD51-528F29648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EEEB85-7464-451C-B7A7-A6856200C8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662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077898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4402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9526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9762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2315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8992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8085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67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7824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0484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3926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953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44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- 2022-10-12 11:00:47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Ecological awareness as a priority.
#franklinandmarshall #fallwintercollection #sustainablefashion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https://quintly-image-storage.s3.amazonaws.com/131ab6a45d8f757c2f86f1f97a8a4b6c/c13465f145555758b4968602e17e2752.jpg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00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3B45F-EFF5-4A0D-97A6-D12ED0B14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60478874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26522-96A0-4D1E-8503-21DEE0659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4C688E-B968-4563-A9A2-DE5A54E12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149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009048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06622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1136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4591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0642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3476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5408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574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7297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4262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056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6140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64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- 2022-10-05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Unique shades.
#franklinandmarshall #fallwinter #fallwinter22 #newcollection #tiedye #IceDyeCollection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https://quintly-image-storage.s3.amazonaws.com/131ab6a45d8f757c2f86f1f97a8a4b6c/a71078fe266a4c5e7131bf1f0a5fc180.jpg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976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8DD00-23D2-4D2C-8A69-1EF765911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57205598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DF64-89D9-4D0F-B967-9D0B7CAF6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53F2C-3AE8-42E5-9F60-A0CA2E578D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2321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545885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25115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4164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5905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1938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5923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2580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7944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1821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090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2452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846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3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- 2022-09-14 14:34:46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Inspired by freshmen. 
Ideal for everyday student life. 
Get ready to go back to school.
#franklinandmarshall #fallwinter #fallwinter22 #newcollection #Academics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https://quintly-image-storage.s3.amazonaws.com/131ab6a45d8f757c2f86f1f97a8a4b6c/eba25d2f8c2c5d4846c4f2274a355c8a.jpg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861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EA191-201E-4F56-B845-9CD3AED6C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26444570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0B8D6-8AFC-48F3-A82D-03F8F9C2C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02B60-9BC5-41B7-BD7A-384A77922D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289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105212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96922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8153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2415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5841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9152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5115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9157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2182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9206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3253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530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7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- 2022-08-31 11:00:33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Ready to discover?
The new Franklin &amp; Marshall collecition is now online.
Link in bio.
#franklinandmarshall #fallwinter #fallwinter22 #newcollection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https://quintly-image-storage.s3.amazonaws.com/131ab6a45d8f757c2f86f1f97a8a4b6c/17f52e69b571bdff5b2d41c60efa0a12.jpg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408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365EB-C079-456A-9BA6-FB50A01F3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1662469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D757D-9869-48E1-92F9-C6E947FF0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34D1FC-A4CC-46D2-88FD-4E66F613C8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1249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20576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18293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3839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839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0544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2267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3603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612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3122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518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7595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5413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60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- 2022-07-30 15:32:30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Never stop improving.
#franklinandmarshall #springsummer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https://quintly-image-storage.s3.amazonaws.com/131ab6a45d8f757c2f86f1f97a8a4b6c/7df0637cd18a1c65a200664b5f73beac.jpg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301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B41B1-3544-4FB2-9178-F4B1B15C7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23967208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CCD75-B064-4272-AF77-8D507AAB2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AE489-12B1-4BE5-8F90-2833493C77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5112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7888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42789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9011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7249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9875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1843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7836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4376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6314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4538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3146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4744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40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- 2022-07-06 11:00:31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team is where we discover the meaning of brotherhood.
The persistence of ambition.
The essence of connections.
#franklinandmarshall #springsummer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https://quintly-image-storage.s3.amazonaws.com/131ab6a45d8f757c2f86f1f97a8a4b6c/90b187fbbeed6cc5416257cefc480ccc.jpg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22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18EE7-349C-47FF-B20D-9E996502A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5860584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DFDB9-4F2B-40B3-95F1-143A5C25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D21ACA-27FA-40B4-90C5-D58BF6A6F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76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16245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79295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7607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8216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2106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297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0262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8182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9612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6607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1694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5177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3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- 2022-06-15 11:00:44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We're setting our targets and really planning to make an impact. 
Are you ready to join us on our journey?
#franklinandmarshall #springsummercollection #sustainablefashion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https://quintly-image-storage.s3.amazonaws.com/131ab6a45d8f757c2f86f1f97a8a4b6c/224f4d14d38b708e862f8079a0632dae.jpg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770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74179-2F5E-4EB6-8DB5-D82FAD11D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06740153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075B3-74A3-47A5-B150-D5081A7BB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1C333D-3EF1-472F-9534-B16BED8783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870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08136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06718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5955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5878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9402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12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9831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7014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9779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8293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9231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6830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83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- 2022-06-06 15:00:42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Introducing Alumni Special Ed.
A tale of strong bonds and solid college values.
#franklinandmarshall #AlumniCollection #springsummer  #sportswear #sportystyle #casualstyle #collegefashion #heritage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https://quintly-image-storage.s3.amazonaws.com/131ab6a45d8f757c2f86f1f97a8a4b6c/182b3baf020456fb047d575aedc4e388.jpg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170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27F66-8689-4D56-AA76-A116721FA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49465448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8F37-CB1D-4972-83C8-349654B7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4A8D2-4B45-434C-A436-628F3CAFF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302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07148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99500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2275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1993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8557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1047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9458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1626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6993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0454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0482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8259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20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- 2022-06-01 11:00:29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special beachwear reacts to contact with water thanks to a unique printing process. 
Discover WATER REVEAL Beachwear at franklindandmarshall.com
#franklinandmarshall #springsummer #sportswear #sportystyle #casualstyle #collegefashion #beachwear #waterreveal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https://quintly-image-storage.s3.amazonaws.com/131ab6a45d8f757c2f86f1f97a8a4b6c/44cd082b3653a70ea5074fa4ec41314c.jpg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43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E67AD-32E1-4463-B024-4729FE265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189835461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6924C-4FBB-4E07-8A2F-15ACC3B47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Franklin&amp;Marshall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13C94-5B83-4C78-A370-C2D756A7AD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590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557497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25787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8964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9099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4262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3640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2459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6100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6317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4410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3081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8042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31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 - 2022-05-26 11:00:51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Feeling free to experience and explore ourselves
#franklinandmarshall #springsummer #springsummer22 #sportswear #sportystyle #casualstyle #collegefashion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https://quintly-image-storage.s3.amazonaws.com/131ab6a45d8f757c2f86f1f97a8a4b6c/3f646346b4ec9a665acae8fd78b60d0e.jpg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80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21522-1A7E-4FFD-B924-8A69B0D2F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</p:spTree>
    <p:extLst>
      <p:ext uri="{BB962C8B-B14F-4D97-AF65-F5344CB8AC3E}">
        <p14:creationId xmlns:p14="http://schemas.microsoft.com/office/powerpoint/2010/main" val="252040210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D931-2545-49AF-B153-D26E964A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Franklin&amp;Marshall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E2ABDA-C9A9-4717-AE73-F958D51388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8215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9A993-C4BC-4513-85FD-06B690D69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98EBA-95BC-4074-959A-729C3F0FD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95271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FB6D7-F887-46D6-9CA5-677ED656E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Franklin&amp;Marshall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C3D2FE-67E8-451B-9EBB-FA959DEEF7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034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1839772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481735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92797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22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6392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800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6908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20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1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8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41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6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88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61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35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91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01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1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57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07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9227B-FE7D-4B5A-ADAA-1B75A7939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9697193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2B2FC-B1DB-4707-8089-49DB62555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Franklin&amp;Marshall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F0F91E-A4D0-4056-B74F-3AA25DADA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839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951606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316947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52614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968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928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363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3339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675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8594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5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6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86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89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2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388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98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12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14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4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94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8E6F2-9D0A-42F5-AFA4-6366AB8EA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76759348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C538B-82AF-4927-AB49-BC8057ACB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Franklin&amp;Marshall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33682-E0F9-4182-97EE-E9A098DFA4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156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138142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52340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56988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126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7038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071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816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701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8823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9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1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96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17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7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franklinandmarshallofficial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134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8D03A-A64B-4BCB-AA36-E5F880483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860033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12205</Words>
  <Application>Microsoft Office PowerPoint</Application>
  <PresentationFormat>On-screen Show (4:3)</PresentationFormat>
  <Paragraphs>4039</Paragraphs>
  <Slides>146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146</vt:i4>
      </vt:variant>
    </vt:vector>
  </HeadingPairs>
  <TitlesOfParts>
    <vt:vector size="149" baseType="lpstr">
      <vt:lpstr>Calibri</vt:lpstr>
      <vt:lpstr>Arial</vt:lpstr>
      <vt:lpstr>quintly_template</vt:lpstr>
      <vt:lpstr>Report Social - new</vt:lpstr>
      <vt:lpstr>Instagram Followers Total | Franklin&amp;Marshall</vt:lpstr>
      <vt:lpstr>Instagram Impressions  | Franklin&amp;Marshall</vt:lpstr>
      <vt:lpstr>Instagram Reach | Franklin&amp;Marshall</vt:lpstr>
      <vt:lpstr>Facebook Fans Total | Franklin&amp;Marshall</vt:lpstr>
      <vt:lpstr>Facebook Impressions | Franklin&amp;Marshall</vt:lpstr>
      <vt:lpstr>Facebook Reach | Franklin&amp;Marshall</vt:lpstr>
      <vt:lpstr>Instagram Stories Table  | Franklin&amp;Marshall - 1 of 13</vt:lpstr>
      <vt:lpstr>Instagram Stories Table  | Franklin&amp;Marshall - 2 of 13</vt:lpstr>
      <vt:lpstr>Instagram Stories Table  | Franklin&amp;Marshall - 3 of 13</vt:lpstr>
      <vt:lpstr>Instagram Stories Table  | Franklin&amp;Marshall - 4 of 13</vt:lpstr>
      <vt:lpstr>Instagram Stories Table  | Franklin&amp;Marshall - 5 of 13</vt:lpstr>
      <vt:lpstr>Instagram Stories Table  | Franklin&amp;Marshall - 6 of 13</vt:lpstr>
      <vt:lpstr>Instagram Stories Table  | Franklin&amp;Marshall - 7 of 13</vt:lpstr>
      <vt:lpstr>Instagram Stories Table  | Franklin&amp;Marshall - 8 of 13</vt:lpstr>
      <vt:lpstr>Instagram Stories Table  | Franklin&amp;Marshall - 9 of 13</vt:lpstr>
      <vt:lpstr>Instagram Stories Table  | Franklin&amp;Marshall - 10 of 13</vt:lpstr>
      <vt:lpstr>Instagram Stories Table  | Franklin&amp;Marshall - 11 of 13</vt:lpstr>
      <vt:lpstr>Instagram Stories Table  | Franklin&amp;Marshall - 12 of 13</vt:lpstr>
      <vt:lpstr>Instagram Stories Table  | Franklin&amp;Marshall - 13 of 13</vt:lpstr>
      <vt:lpstr>Facebook Total Engagements | Franklin&amp;Marshall</vt:lpstr>
      <vt:lpstr>Facebook Fan Demographics | Franklin&amp;Marshall</vt:lpstr>
      <vt:lpstr>Facebook Key Metrics Table | Franklin&amp;Marshall</vt:lpstr>
      <vt:lpstr>Facebook Fans by Country Table | Franklin&amp;Marshall - 1 of 3</vt:lpstr>
      <vt:lpstr>Facebook Fans by Country Table | Franklin&amp;Marshall - 2 of 3</vt:lpstr>
      <vt:lpstr>Facebook Fans by Country Table | Franklin&amp;Marshall - 3 of 3</vt:lpstr>
      <vt:lpstr>Facebook Paid, Organic &amp; Viral Impressions over Time | Franklin&amp;Marshall</vt:lpstr>
      <vt:lpstr>Facebook Organic, Viral &amp; Paid Reach over Time | Franklin&amp;Marshall</vt:lpstr>
      <vt:lpstr>Facebook Engaged Users | Franklin&amp;Marshall</vt:lpstr>
      <vt:lpstr>Facebook Engagement Rate | Franklin&amp;Marshall</vt:lpstr>
      <vt:lpstr>Facebook Interaction Rate | Franklin&amp;Marshall</vt:lpstr>
      <vt:lpstr>Facebook Average Interactions Per Post | Franklin&amp;Marshall</vt:lpstr>
      <vt:lpstr>Facebook Own Post Table | Franklin&amp;Marshall - 1 of 26</vt:lpstr>
      <vt:lpstr>Facebook Own Post Table | Franklin&amp;Marshall - 2 of 26</vt:lpstr>
      <vt:lpstr>Facebook Own Post Table | Franklin&amp;Marshall - 3 of 26</vt:lpstr>
      <vt:lpstr>Facebook Own Post Table | Franklin&amp;Marshall - 4 of 26</vt:lpstr>
      <vt:lpstr>Facebook Own Post Table | Franklin&amp;Marshall - 5 of 26</vt:lpstr>
      <vt:lpstr>Facebook Own Post Table | Franklin&amp;Marshall - 6 of 26</vt:lpstr>
      <vt:lpstr>Facebook Own Post Table | Franklin&amp;Marshall - 7 of 26</vt:lpstr>
      <vt:lpstr>Facebook Own Post Table | Franklin&amp;Marshall - 8 of 26</vt:lpstr>
      <vt:lpstr>Facebook Own Post Table | Franklin&amp;Marshall - 9 of 26</vt:lpstr>
      <vt:lpstr>Facebook Own Post Table | Franklin&amp;Marshall - 10 of 26</vt:lpstr>
      <vt:lpstr>Facebook Own Post Table | Franklin&amp;Marshall - 11 of 26</vt:lpstr>
      <vt:lpstr>Facebook Own Post Table | Franklin&amp;Marshall - 12 of 26</vt:lpstr>
      <vt:lpstr>Facebook Own Post Table | Franklin&amp;Marshall - 13 of 26</vt:lpstr>
      <vt:lpstr>Facebook Own Post Table | Franklin&amp;Marshall - 14 of 26</vt:lpstr>
      <vt:lpstr>Facebook Own Post Table | Franklin&amp;Marshall - 15 of 26</vt:lpstr>
      <vt:lpstr>Facebook Own Post Table | Franklin&amp;Marshall - 16 of 26</vt:lpstr>
      <vt:lpstr>Facebook Own Post Table | Franklin&amp;Marshall - 17 of 26</vt:lpstr>
      <vt:lpstr>Facebook Own Post Table | Franklin&amp;Marshall - 18 of 26</vt:lpstr>
      <vt:lpstr>Facebook Own Post Table | Franklin&amp;Marshall - 19 of 26</vt:lpstr>
      <vt:lpstr>Facebook Own Post Table | Franklin&amp;Marshall - 20 of 26</vt:lpstr>
      <vt:lpstr>Facebook Own Post Table | Franklin&amp;Marshall - 21 of 26</vt:lpstr>
      <vt:lpstr>Facebook Own Post Table | Franklin&amp;Marshall - 22 of 26</vt:lpstr>
      <vt:lpstr>Facebook Own Post Table | Franklin&amp;Marshall - 23 of 26</vt:lpstr>
      <vt:lpstr>Facebook Own Post Table | Franklin&amp;Marshall - 24 of 26</vt:lpstr>
      <vt:lpstr>Facebook Own Post Table | Franklin&amp;Marshall - 25 of 26</vt:lpstr>
      <vt:lpstr>Facebook Own Post Table | Franklin&amp;Marshall - 26 of 26</vt:lpstr>
      <vt:lpstr>Instagram Key Metrics Table | Franklin&amp;Marshall</vt:lpstr>
      <vt:lpstr>Instagram Key Metrics by Month | Franklin&amp;Marshall - 1 of 3</vt:lpstr>
      <vt:lpstr>Instagram Key Metrics by Month | Franklin&amp;Marshall - 2 of 3</vt:lpstr>
      <vt:lpstr>Instagram Key Metrics by Month | Franklin&amp;Marshall - 3 of 3</vt:lpstr>
      <vt:lpstr>Instagram Stories Key Metrics Table | Franklin&amp;Marshall</vt:lpstr>
      <vt:lpstr>Instagram Key Metrics Table | Franklin&amp;Marshall</vt:lpstr>
      <vt:lpstr>Instagram Followers by Country Table | Franklin&amp;Marshall - 1 of 3</vt:lpstr>
      <vt:lpstr>Instagram Followers by Country Table | Franklin&amp;Marshall - 2 of 3</vt:lpstr>
      <vt:lpstr>Instagram Followers by Country Table | Franklin&amp;Marshall - 3 of 3</vt:lpstr>
      <vt:lpstr>Instagram Interaction Rate | Franklin&amp;Marshall</vt:lpstr>
      <vt:lpstr>Facebook Key Metrics by Month | Franklin&amp;Marshall - 1 of 2</vt:lpstr>
      <vt:lpstr>Facebook Key Metrics by Month | Franklin&amp;Marshall - 2 of 2</vt:lpstr>
      <vt:lpstr>Facebook Engagement Rate By Post Type | Franklin&amp;Marshall</vt:lpstr>
      <vt:lpstr>Instagram Followers Change Per Weekday | Franklin&amp;Marshall</vt:lpstr>
      <vt:lpstr>Facebook Ads Performance Table | Franklin&amp;Marshall - 1 of 25</vt:lpstr>
      <vt:lpstr>Facebook Ads Performance Table | Franklin&amp;Marshall - 2 of 25</vt:lpstr>
      <vt:lpstr>Facebook Ads Performance Table | Franklin&amp;Marshall - 3 of 25</vt:lpstr>
      <vt:lpstr>Facebook Ads Performance Table | Franklin&amp;Marshall - 4 of 25</vt:lpstr>
      <vt:lpstr>Facebook Ads Performance Table | Franklin&amp;Marshall - 5 of 25</vt:lpstr>
      <vt:lpstr>Facebook Ads Performance Table | Franklin&amp;Marshall - 6 of 25</vt:lpstr>
      <vt:lpstr>Facebook Ads Performance Table | Franklin&amp;Marshall - 7 of 25</vt:lpstr>
      <vt:lpstr>Facebook Ads Performance Table | Franklin&amp;Marshall - 8 of 25</vt:lpstr>
      <vt:lpstr>Facebook Ads Performance Table | Franklin&amp;Marshall - 9 of 25</vt:lpstr>
      <vt:lpstr>Facebook Ads Performance Table | Franklin&amp;Marshall - 10 of 25</vt:lpstr>
      <vt:lpstr>Facebook Ads Performance Table | Franklin&amp;Marshall - 11 of 25</vt:lpstr>
      <vt:lpstr>Facebook Ads Performance Table | Franklin&amp;Marshall - 12 of 25</vt:lpstr>
      <vt:lpstr>Facebook Ads Performance Table | Franklin&amp;Marshall - 13 of 25</vt:lpstr>
      <vt:lpstr>Facebook Ads Performance Table | Franklin&amp;Marshall - 14 of 25</vt:lpstr>
      <vt:lpstr>Facebook Ads Performance Table | Franklin&amp;Marshall - 15 of 25</vt:lpstr>
      <vt:lpstr>Facebook Ads Performance Table | Franklin&amp;Marshall - 16 of 25</vt:lpstr>
      <vt:lpstr>Facebook Ads Performance Table | Franklin&amp;Marshall - 17 of 25</vt:lpstr>
      <vt:lpstr>Facebook Ads Performance Table | Franklin&amp;Marshall - 18 of 25</vt:lpstr>
      <vt:lpstr>Facebook Ads Performance Table | Franklin&amp;Marshall - 19 of 25</vt:lpstr>
      <vt:lpstr>Facebook Ads Performance Table | Franklin&amp;Marshall - 20 of 25</vt:lpstr>
      <vt:lpstr>Facebook Ads Performance Table | Franklin&amp;Marshall - 21 of 25</vt:lpstr>
      <vt:lpstr>Facebook Ads Performance Table | Franklin&amp;Marshall - 22 of 25</vt:lpstr>
      <vt:lpstr>Facebook Ads Performance Table | Franklin&amp;Marshall - 23 of 25</vt:lpstr>
      <vt:lpstr>Facebook Ads Performance Table | Franklin&amp;Marshall - 24 of 25</vt:lpstr>
      <vt:lpstr>Facebook Ads Performance Table | Franklin&amp;Marshall - 25 of 25</vt:lpstr>
      <vt:lpstr>Instagram Instagram Interaction Table | Franklin&amp;Marshall</vt:lpstr>
      <vt:lpstr>Facebook Facebook Interaction Table | Franklin&amp;Marshall</vt:lpstr>
      <vt:lpstr>Instagram Post Table | Franklin&amp;Marshall - 1 of 12</vt:lpstr>
      <vt:lpstr>Instagram Post Table | Franklin&amp;Marshall - 2 of 12</vt:lpstr>
      <vt:lpstr>Instagram Post Table | Franklin&amp;Marshall - 3 of 12</vt:lpstr>
      <vt:lpstr>Instagram Post Table | Franklin&amp;Marshall - 4 of 12</vt:lpstr>
      <vt:lpstr>Instagram Post Table | Franklin&amp;Marshall - 5 of 12</vt:lpstr>
      <vt:lpstr>Instagram Post Table | Franklin&amp;Marshall - 6 of 12</vt:lpstr>
      <vt:lpstr>Instagram Post Table | Franklin&amp;Marshall - 7 of 12</vt:lpstr>
      <vt:lpstr>Instagram Post Table | Franklin&amp;Marshall - 8 of 12</vt:lpstr>
      <vt:lpstr>Instagram Post Table | Franklin&amp;Marshall - 9 of 12</vt:lpstr>
      <vt:lpstr>Instagram Post Table | Franklin&amp;Marshall - 10 of 12</vt:lpstr>
      <vt:lpstr>Instagram Post Table | Franklin&amp;Marshall - 11 of 12</vt:lpstr>
      <vt:lpstr>Instagram Post Table | Franklin&amp;Marshall - 12 of 12</vt:lpstr>
      <vt:lpstr>Facebook Video Views | Franklin&amp;Marshall</vt:lpstr>
      <vt:lpstr>Instagram Follower Distribution | Franklin&amp;Marshall</vt:lpstr>
      <vt:lpstr>Instagram Followers Demographics | Franklin&amp;Marshall</vt:lpstr>
      <vt:lpstr>Instagram Followers Age Group Breakdown | Franklin&amp;Marshall</vt:lpstr>
      <vt:lpstr>Instagram Key Metrics Table | Franklin&amp;Marshall</vt:lpstr>
      <vt:lpstr>Overall Network Key Metrics Table | Franklin&amp;Marshall</vt:lpstr>
      <vt:lpstr>Facebook Key Metrics Table | Franklin&amp;Marshall</vt:lpstr>
      <vt:lpstr>Instagram Stories Key Metrics Table | Franklin&amp;Marshall</vt:lpstr>
      <vt:lpstr>Instagram Interaction Rate | Franklin&amp;Marshall</vt:lpstr>
      <vt:lpstr>Instagram Reach | Franklin&amp;Marshall</vt:lpstr>
      <vt:lpstr>Facebook Total Interactions | Franklin&amp;Marshall</vt:lpstr>
      <vt:lpstr>Facebook Post Type Distribution | Franklin&amp;Marshall</vt:lpstr>
      <vt:lpstr>Facebook Total Engagements | Franklin&amp;Marshall</vt:lpstr>
      <vt:lpstr>Instagram Post Type Distribution Per Profile | Franklin&amp;Marshall</vt:lpstr>
      <vt:lpstr>Instagram Followers Table | Franklin&amp;Marshall</vt:lpstr>
      <vt:lpstr>Instagram Videos Table | Franklin&amp;Marshall - 1 of 16</vt:lpstr>
      <vt:lpstr>Instagram Videos Table | Franklin&amp;Marshall - 2 of 16</vt:lpstr>
      <vt:lpstr>Instagram Videos Table | Franklin&amp;Marshall - 3 of 16</vt:lpstr>
      <vt:lpstr>Instagram Videos Table | Franklin&amp;Marshall - 4 of 16</vt:lpstr>
      <vt:lpstr>Instagram Videos Table | Franklin&amp;Marshall - 5 of 16</vt:lpstr>
      <vt:lpstr>Instagram Videos Table | Franklin&amp;Marshall - 6 of 16</vt:lpstr>
      <vt:lpstr>Instagram Videos Table | Franklin&amp;Marshall - 7 of 16</vt:lpstr>
      <vt:lpstr>Instagram Videos Table | Franklin&amp;Marshall - 8 of 16</vt:lpstr>
      <vt:lpstr>Instagram Videos Table | Franklin&amp;Marshall - 9 of 16</vt:lpstr>
      <vt:lpstr>Instagram Videos Table | Franklin&amp;Marshall - 10 of 16</vt:lpstr>
      <vt:lpstr>Instagram Videos Table | Franklin&amp;Marshall - 11 of 16</vt:lpstr>
      <vt:lpstr>Instagram Videos Table | Franklin&amp;Marshall - 12 of 16</vt:lpstr>
      <vt:lpstr>Instagram Videos Table | Franklin&amp;Marshall - 13 of 16</vt:lpstr>
      <vt:lpstr>Instagram Videos Table | Franklin&amp;Marshall - 14 of 16</vt:lpstr>
      <vt:lpstr>Instagram Videos Table | Franklin&amp;Marshall - 15 of 16</vt:lpstr>
      <vt:lpstr>Instagram Videos Table | Franklin&amp;Marshall - 16 of 16</vt:lpstr>
      <vt:lpstr>Instagram Interactions by Post Type | Franklin&amp;Marshall</vt:lpstr>
      <vt:lpstr>Instagram Followers by Country Table | Franklin&amp;Marshall - 1 of 3</vt:lpstr>
      <vt:lpstr>Instagram Followers by Country Table | Franklin&amp;Marshall - 2 of 3</vt:lpstr>
      <vt:lpstr>Instagram Followers by Country Table | Franklin&amp;Marshall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Social - new</dc:title>
  <dc:creator>Frederik Born</dc:creator>
  <cp:lastModifiedBy>Frederik Born</cp:lastModifiedBy>
  <cp:revision>1</cp:revision>
  <dcterms:created xsi:type="dcterms:W3CDTF">2023-04-20T12:40:44Z</dcterms:created>
  <dcterms:modified xsi:type="dcterms:W3CDTF">2023-04-20T12:46:35Z</dcterms:modified>
</cp:coreProperties>
</file>